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32"/>
  </p:notesMasterIdLst>
  <p:sldIdLst>
    <p:sldId id="256" r:id="rId2"/>
    <p:sldId id="285"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8" r:id="rId20"/>
    <p:sldId id="275" r:id="rId21"/>
    <p:sldId id="276" r:id="rId22"/>
    <p:sldId id="277" r:id="rId23"/>
    <p:sldId id="279" r:id="rId24"/>
    <p:sldId id="280" r:id="rId25"/>
    <p:sldId id="281" r:id="rId26"/>
    <p:sldId id="258" r:id="rId27"/>
    <p:sldId id="257" r:id="rId28"/>
    <p:sldId id="284" r:id="rId29"/>
    <p:sldId id="283" r:id="rId30"/>
    <p:sldId id="286"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50" d="100"/>
          <a:sy n="50" d="100"/>
        </p:scale>
        <p:origin x="-1086" y="2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471AC42-FE67-47F1-9523-50F7274E4116}" type="datetimeFigureOut">
              <a:rPr lang="en-US" smtClean="0"/>
              <a:t>7/22/2013</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3A4E3C2-4917-4F50-B6FA-6106B6F32C8A}" type="slidenum">
              <a:rPr lang="en-GB" smtClean="0"/>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957E2436-6987-4CCF-8D29-059478D24A2C}" type="datetime1">
              <a:rPr lang="en-GB" smtClean="0"/>
              <a:t>22/07/2013</a:t>
            </a:fld>
            <a:endParaRPr lang="en-GB"/>
          </a:p>
        </p:txBody>
      </p:sp>
      <p:sp>
        <p:nvSpPr>
          <p:cNvPr id="17" name="Footer Placeholder 16"/>
          <p:cNvSpPr>
            <a:spLocks noGrp="1"/>
          </p:cNvSpPr>
          <p:nvPr>
            <p:ph type="ftr" sz="quarter" idx="11"/>
          </p:nvPr>
        </p:nvSpPr>
        <p:spPr/>
        <p:txBody>
          <a:bodyPr/>
          <a:lstStyle/>
          <a:p>
            <a:r>
              <a:rPr lang="en-GB" smtClean="0"/>
              <a:t>Dr Enosolease, ME, Consultant &amp; Professor of Haematology</a:t>
            </a:r>
            <a:endParaRPr lang="en-GB"/>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3002BBA2-B9B0-46E5-B9AB-F448CCEE92D1}" type="slidenum">
              <a:rPr lang="en-GB" smtClean="0"/>
              <a:pPr/>
              <a:t>‹#›</a:t>
            </a:fld>
            <a:endParaRPr lang="en-GB"/>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2CDD6AD-99A8-40B6-8AD5-921756E6EF3C}" type="datetime1">
              <a:rPr lang="en-GB" smtClean="0"/>
              <a:t>22/07/2013</a:t>
            </a:fld>
            <a:endParaRPr lang="en-GB"/>
          </a:p>
        </p:txBody>
      </p:sp>
      <p:sp>
        <p:nvSpPr>
          <p:cNvPr id="5" name="Footer Placeholder 4"/>
          <p:cNvSpPr>
            <a:spLocks noGrp="1"/>
          </p:cNvSpPr>
          <p:nvPr>
            <p:ph type="ftr" sz="quarter" idx="11"/>
          </p:nvPr>
        </p:nvSpPr>
        <p:spPr/>
        <p:txBody>
          <a:bodyPr/>
          <a:lstStyle/>
          <a:p>
            <a:r>
              <a:rPr lang="en-GB" smtClean="0"/>
              <a:t>Dr Enosolease, ME, Consultant &amp; Professor of Haematology</a:t>
            </a:r>
            <a:endParaRPr lang="en-GB"/>
          </a:p>
        </p:txBody>
      </p:sp>
      <p:sp>
        <p:nvSpPr>
          <p:cNvPr id="6" name="Slide Number Placeholder 5"/>
          <p:cNvSpPr>
            <a:spLocks noGrp="1"/>
          </p:cNvSpPr>
          <p:nvPr>
            <p:ph type="sldNum" sz="quarter" idx="12"/>
          </p:nvPr>
        </p:nvSpPr>
        <p:spPr/>
        <p:txBody>
          <a:bodyPr/>
          <a:lstStyle/>
          <a:p>
            <a:fld id="{3002BBA2-B9B0-46E5-B9AB-F448CCEE92D1}"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CD6D75B-223E-4B38-A5F2-3F42C233310E}" type="datetime1">
              <a:rPr lang="en-GB" smtClean="0"/>
              <a:t>22/07/2013</a:t>
            </a:fld>
            <a:endParaRPr lang="en-GB"/>
          </a:p>
        </p:txBody>
      </p:sp>
      <p:sp>
        <p:nvSpPr>
          <p:cNvPr id="5" name="Footer Placeholder 4"/>
          <p:cNvSpPr>
            <a:spLocks noGrp="1"/>
          </p:cNvSpPr>
          <p:nvPr>
            <p:ph type="ftr" sz="quarter" idx="11"/>
          </p:nvPr>
        </p:nvSpPr>
        <p:spPr/>
        <p:txBody>
          <a:bodyPr/>
          <a:lstStyle/>
          <a:p>
            <a:r>
              <a:rPr lang="en-GB" smtClean="0"/>
              <a:t>Dr Enosolease, ME, Consultant &amp; Professor of Haematology</a:t>
            </a:r>
            <a:endParaRPr lang="en-GB"/>
          </a:p>
        </p:txBody>
      </p:sp>
      <p:sp>
        <p:nvSpPr>
          <p:cNvPr id="6" name="Slide Number Placeholder 5"/>
          <p:cNvSpPr>
            <a:spLocks noGrp="1"/>
          </p:cNvSpPr>
          <p:nvPr>
            <p:ph type="sldNum" sz="quarter" idx="12"/>
          </p:nvPr>
        </p:nvSpPr>
        <p:spPr/>
        <p:txBody>
          <a:bodyPr/>
          <a:lstStyle/>
          <a:p>
            <a:fld id="{3002BBA2-B9B0-46E5-B9AB-F448CCEE92D1}"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8E4BF65-DDA1-424F-989A-58C0A8B7B987}" type="datetime1">
              <a:rPr lang="en-GB" smtClean="0"/>
              <a:t>22/07/2013</a:t>
            </a:fld>
            <a:endParaRPr lang="en-GB"/>
          </a:p>
        </p:txBody>
      </p:sp>
      <p:sp>
        <p:nvSpPr>
          <p:cNvPr id="5" name="Footer Placeholder 4"/>
          <p:cNvSpPr>
            <a:spLocks noGrp="1"/>
          </p:cNvSpPr>
          <p:nvPr>
            <p:ph type="ftr" sz="quarter" idx="11"/>
          </p:nvPr>
        </p:nvSpPr>
        <p:spPr/>
        <p:txBody>
          <a:bodyPr/>
          <a:lstStyle/>
          <a:p>
            <a:r>
              <a:rPr lang="en-GB" smtClean="0"/>
              <a:t>Dr Enosolease, ME, Consultant &amp; Professor of Haematology</a:t>
            </a:r>
            <a:endParaRPr lang="en-GB"/>
          </a:p>
        </p:txBody>
      </p:sp>
      <p:sp>
        <p:nvSpPr>
          <p:cNvPr id="6" name="Slide Number Placeholder 5"/>
          <p:cNvSpPr>
            <a:spLocks noGrp="1"/>
          </p:cNvSpPr>
          <p:nvPr>
            <p:ph type="sldNum" sz="quarter" idx="12"/>
          </p:nvPr>
        </p:nvSpPr>
        <p:spPr/>
        <p:txBody>
          <a:bodyPr/>
          <a:lstStyle/>
          <a:p>
            <a:fld id="{3002BBA2-B9B0-46E5-B9AB-F448CCEE92D1}" type="slidenum">
              <a:rPr lang="en-GB" smtClean="0"/>
              <a:pPr/>
              <a:t>‹#›</a:t>
            </a:fld>
            <a:endParaRPr lang="en-GB"/>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2E95059-256A-46C9-A6B6-119471B00A4C}" type="datetime1">
              <a:rPr lang="en-GB" smtClean="0"/>
              <a:t>22/07/2013</a:t>
            </a:fld>
            <a:endParaRPr lang="en-GB"/>
          </a:p>
        </p:txBody>
      </p:sp>
      <p:sp>
        <p:nvSpPr>
          <p:cNvPr id="5" name="Footer Placeholder 4"/>
          <p:cNvSpPr>
            <a:spLocks noGrp="1"/>
          </p:cNvSpPr>
          <p:nvPr>
            <p:ph type="ftr" sz="quarter" idx="11"/>
          </p:nvPr>
        </p:nvSpPr>
        <p:spPr>
          <a:xfrm>
            <a:off x="800100" y="6172200"/>
            <a:ext cx="4000500" cy="457200"/>
          </a:xfrm>
        </p:spPr>
        <p:txBody>
          <a:bodyPr/>
          <a:lstStyle/>
          <a:p>
            <a:r>
              <a:rPr lang="en-GB" smtClean="0"/>
              <a:t>Dr Enosolease, ME, Consultant &amp; Professor of Haematology</a:t>
            </a:r>
            <a:endParaRPr lang="en-GB"/>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3002BBA2-B9B0-46E5-B9AB-F448CCEE92D1}"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244DD4A2-AFE6-43C3-ABCE-F56E94C40A16}" type="datetime1">
              <a:rPr lang="en-GB" smtClean="0"/>
              <a:t>22/07/2013</a:t>
            </a:fld>
            <a:endParaRPr lang="en-GB"/>
          </a:p>
        </p:txBody>
      </p:sp>
      <p:sp>
        <p:nvSpPr>
          <p:cNvPr id="6" name="Footer Placeholder 5"/>
          <p:cNvSpPr>
            <a:spLocks noGrp="1"/>
          </p:cNvSpPr>
          <p:nvPr>
            <p:ph type="ftr" sz="quarter" idx="11"/>
          </p:nvPr>
        </p:nvSpPr>
        <p:spPr/>
        <p:txBody>
          <a:bodyPr/>
          <a:lstStyle/>
          <a:p>
            <a:r>
              <a:rPr lang="en-GB" smtClean="0"/>
              <a:t>Dr Enosolease, ME, Consultant &amp; Professor of Haematology</a:t>
            </a:r>
            <a:endParaRPr lang="en-GB"/>
          </a:p>
        </p:txBody>
      </p:sp>
      <p:sp>
        <p:nvSpPr>
          <p:cNvPr id="7" name="Slide Number Placeholder 6"/>
          <p:cNvSpPr>
            <a:spLocks noGrp="1"/>
          </p:cNvSpPr>
          <p:nvPr>
            <p:ph type="sldNum" sz="quarter" idx="12"/>
          </p:nvPr>
        </p:nvSpPr>
        <p:spPr/>
        <p:txBody>
          <a:bodyPr/>
          <a:lstStyle/>
          <a:p>
            <a:fld id="{3002BBA2-B9B0-46E5-B9AB-F448CCEE92D1}" type="slidenum">
              <a:rPr lang="en-GB" smtClean="0"/>
              <a:pPr/>
              <a:t>‹#›</a:t>
            </a:fld>
            <a:endParaRPr lang="en-GB"/>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564D5D53-7016-4F8B-993E-8117B8C84CD8}" type="datetime1">
              <a:rPr lang="en-GB" smtClean="0"/>
              <a:t>22/07/2013</a:t>
            </a:fld>
            <a:endParaRPr lang="en-GB"/>
          </a:p>
        </p:txBody>
      </p:sp>
      <p:sp>
        <p:nvSpPr>
          <p:cNvPr id="8" name="Footer Placeholder 7"/>
          <p:cNvSpPr>
            <a:spLocks noGrp="1"/>
          </p:cNvSpPr>
          <p:nvPr>
            <p:ph type="ftr" sz="quarter" idx="11"/>
          </p:nvPr>
        </p:nvSpPr>
        <p:spPr/>
        <p:txBody>
          <a:bodyPr/>
          <a:lstStyle/>
          <a:p>
            <a:r>
              <a:rPr lang="en-GB" smtClean="0"/>
              <a:t>Dr Enosolease, ME, Consultant &amp; Professor of Haematology</a:t>
            </a:r>
            <a:endParaRPr lang="en-GB"/>
          </a:p>
        </p:txBody>
      </p:sp>
      <p:sp>
        <p:nvSpPr>
          <p:cNvPr id="9" name="Slide Number Placeholder 8"/>
          <p:cNvSpPr>
            <a:spLocks noGrp="1"/>
          </p:cNvSpPr>
          <p:nvPr>
            <p:ph type="sldNum" sz="quarter" idx="12"/>
          </p:nvPr>
        </p:nvSpPr>
        <p:spPr/>
        <p:txBody>
          <a:bodyPr/>
          <a:lstStyle/>
          <a:p>
            <a:fld id="{3002BBA2-B9B0-46E5-B9AB-F448CCEE92D1}" type="slidenum">
              <a:rPr lang="en-GB" smtClean="0"/>
              <a:pPr/>
              <a:t>‹#›</a:t>
            </a:fld>
            <a:endParaRPr lang="en-GB"/>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D7EF0F7-469A-4A39-9633-2BB1CF89EF3B}" type="datetime1">
              <a:rPr lang="en-GB" smtClean="0"/>
              <a:t>22/07/2013</a:t>
            </a:fld>
            <a:endParaRPr lang="en-GB"/>
          </a:p>
        </p:txBody>
      </p:sp>
      <p:sp>
        <p:nvSpPr>
          <p:cNvPr id="4" name="Footer Placeholder 3"/>
          <p:cNvSpPr>
            <a:spLocks noGrp="1"/>
          </p:cNvSpPr>
          <p:nvPr>
            <p:ph type="ftr" sz="quarter" idx="11"/>
          </p:nvPr>
        </p:nvSpPr>
        <p:spPr/>
        <p:txBody>
          <a:bodyPr/>
          <a:lstStyle/>
          <a:p>
            <a:r>
              <a:rPr lang="en-GB" smtClean="0"/>
              <a:t>Dr Enosolease, ME, Consultant &amp; Professor of Haematology</a:t>
            </a:r>
            <a:endParaRPr lang="en-GB"/>
          </a:p>
        </p:txBody>
      </p:sp>
      <p:sp>
        <p:nvSpPr>
          <p:cNvPr id="5" name="Slide Number Placeholder 4"/>
          <p:cNvSpPr>
            <a:spLocks noGrp="1"/>
          </p:cNvSpPr>
          <p:nvPr>
            <p:ph type="sldNum" sz="quarter" idx="12"/>
          </p:nvPr>
        </p:nvSpPr>
        <p:spPr/>
        <p:txBody>
          <a:bodyPr/>
          <a:lstStyle/>
          <a:p>
            <a:fld id="{3002BBA2-B9B0-46E5-B9AB-F448CCEE92D1}"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DDFFA6-BC97-455F-9F26-DF3AD8878C16}" type="datetime1">
              <a:rPr lang="en-GB" smtClean="0"/>
              <a:t>22/07/2013</a:t>
            </a:fld>
            <a:endParaRPr lang="en-GB"/>
          </a:p>
        </p:txBody>
      </p:sp>
      <p:sp>
        <p:nvSpPr>
          <p:cNvPr id="3" name="Footer Placeholder 2"/>
          <p:cNvSpPr>
            <a:spLocks noGrp="1"/>
          </p:cNvSpPr>
          <p:nvPr>
            <p:ph type="ftr" sz="quarter" idx="11"/>
          </p:nvPr>
        </p:nvSpPr>
        <p:spPr/>
        <p:txBody>
          <a:bodyPr/>
          <a:lstStyle/>
          <a:p>
            <a:r>
              <a:rPr lang="en-GB" smtClean="0"/>
              <a:t>Dr Enosolease, ME, Consultant &amp; Professor of Haematology</a:t>
            </a:r>
            <a:endParaRPr lang="en-GB"/>
          </a:p>
        </p:txBody>
      </p:sp>
      <p:sp>
        <p:nvSpPr>
          <p:cNvPr id="4" name="Slide Number Placeholder 3"/>
          <p:cNvSpPr>
            <a:spLocks noGrp="1"/>
          </p:cNvSpPr>
          <p:nvPr>
            <p:ph type="sldNum" sz="quarter" idx="12"/>
          </p:nvPr>
        </p:nvSpPr>
        <p:spPr/>
        <p:txBody>
          <a:bodyPr/>
          <a:lstStyle/>
          <a:p>
            <a:fld id="{3002BBA2-B9B0-46E5-B9AB-F448CCEE92D1}"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44B7446-1654-490A-AB69-CA96FBD93FE0}" type="datetime1">
              <a:rPr lang="en-GB" smtClean="0"/>
              <a:t>22/07/2013</a:t>
            </a:fld>
            <a:endParaRPr lang="en-GB"/>
          </a:p>
        </p:txBody>
      </p:sp>
      <p:sp>
        <p:nvSpPr>
          <p:cNvPr id="6" name="Footer Placeholder 5"/>
          <p:cNvSpPr>
            <a:spLocks noGrp="1"/>
          </p:cNvSpPr>
          <p:nvPr>
            <p:ph type="ftr" sz="quarter" idx="11"/>
          </p:nvPr>
        </p:nvSpPr>
        <p:spPr/>
        <p:txBody>
          <a:bodyPr/>
          <a:lstStyle/>
          <a:p>
            <a:r>
              <a:rPr lang="en-GB" smtClean="0"/>
              <a:t>Dr Enosolease, ME, Consultant &amp; Professor of Haematology</a:t>
            </a:r>
            <a:endParaRPr lang="en-GB"/>
          </a:p>
        </p:txBody>
      </p:sp>
      <p:sp>
        <p:nvSpPr>
          <p:cNvPr id="7" name="Slide Number Placeholder 6"/>
          <p:cNvSpPr>
            <a:spLocks noGrp="1"/>
          </p:cNvSpPr>
          <p:nvPr>
            <p:ph type="sldNum" sz="quarter" idx="12"/>
          </p:nvPr>
        </p:nvSpPr>
        <p:spPr/>
        <p:txBody>
          <a:bodyPr/>
          <a:lstStyle/>
          <a:p>
            <a:fld id="{3002BBA2-B9B0-46E5-B9AB-F448CCEE92D1}" type="slidenum">
              <a:rPr lang="en-GB" smtClean="0"/>
              <a:pPr/>
              <a:t>‹#›</a:t>
            </a:fld>
            <a:endParaRPr lang="en-GB"/>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A4F3F0C-52EB-44A9-953E-C8C023C52ABE}" type="datetime1">
              <a:rPr lang="en-GB" smtClean="0"/>
              <a:t>22/07/2013</a:t>
            </a:fld>
            <a:endParaRPr lang="en-GB"/>
          </a:p>
        </p:txBody>
      </p:sp>
      <p:sp>
        <p:nvSpPr>
          <p:cNvPr id="6" name="Footer Placeholder 5"/>
          <p:cNvSpPr>
            <a:spLocks noGrp="1"/>
          </p:cNvSpPr>
          <p:nvPr>
            <p:ph type="ftr" sz="quarter" idx="11"/>
          </p:nvPr>
        </p:nvSpPr>
        <p:spPr>
          <a:xfrm>
            <a:off x="914400" y="6172200"/>
            <a:ext cx="3886200" cy="457200"/>
          </a:xfrm>
        </p:spPr>
        <p:txBody>
          <a:bodyPr/>
          <a:lstStyle/>
          <a:p>
            <a:r>
              <a:rPr lang="en-GB" smtClean="0"/>
              <a:t>Dr Enosolease, ME, Consultant &amp; Professor of Haematology</a:t>
            </a:r>
            <a:endParaRPr lang="en-GB"/>
          </a:p>
        </p:txBody>
      </p:sp>
      <p:sp>
        <p:nvSpPr>
          <p:cNvPr id="7" name="Slide Number Placeholder 6"/>
          <p:cNvSpPr>
            <a:spLocks noGrp="1"/>
          </p:cNvSpPr>
          <p:nvPr>
            <p:ph type="sldNum" sz="quarter" idx="12"/>
          </p:nvPr>
        </p:nvSpPr>
        <p:spPr>
          <a:xfrm>
            <a:off x="146304" y="6208776"/>
            <a:ext cx="457200" cy="457200"/>
          </a:xfrm>
        </p:spPr>
        <p:txBody>
          <a:bodyPr/>
          <a:lstStyle/>
          <a:p>
            <a:fld id="{3002BBA2-B9B0-46E5-B9AB-F448CCEE92D1}" type="slidenum">
              <a:rPr lang="en-GB" smtClean="0"/>
              <a:pPr/>
              <a:t>‹#›</a:t>
            </a:fld>
            <a:endParaRPr lang="en-GB"/>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42142620-A5E5-480C-94CC-7014B786AC39}" type="datetime1">
              <a:rPr lang="en-GB" smtClean="0"/>
              <a:t>22/07/2013</a:t>
            </a:fld>
            <a:endParaRPr lang="en-GB"/>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r>
              <a:rPr lang="en-GB" smtClean="0"/>
              <a:t>Dr Enosolease, ME, Consultant &amp; Professor of Haematology</a:t>
            </a:r>
            <a:endParaRPr lang="en-GB"/>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3002BBA2-B9B0-46E5-B9AB-F448CCEE92D1}"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fontScale="70000" lnSpcReduction="20000"/>
          </a:bodyPr>
          <a:lstStyle/>
          <a:p>
            <a:r>
              <a:rPr lang="en-GB" dirty="0" smtClean="0"/>
              <a:t> </a:t>
            </a:r>
            <a:endParaRPr lang="en-GB" dirty="0" smtClean="0"/>
          </a:p>
          <a:p>
            <a:r>
              <a:rPr lang="en-GB" dirty="0" err="1" smtClean="0"/>
              <a:t>Enosolease</a:t>
            </a:r>
            <a:r>
              <a:rPr lang="en-GB" dirty="0" smtClean="0"/>
              <a:t>, ME. M:BS</a:t>
            </a:r>
            <a:r>
              <a:rPr lang="en-GB" dirty="0" smtClean="0"/>
              <a:t>., </a:t>
            </a:r>
            <a:r>
              <a:rPr lang="en-GB" dirty="0" err="1" smtClean="0"/>
              <a:t>FMCPath</a:t>
            </a:r>
            <a:endParaRPr lang="en-GB" dirty="0" smtClean="0"/>
          </a:p>
          <a:p>
            <a:r>
              <a:rPr lang="en-GB" dirty="0" smtClean="0"/>
              <a:t> Dept of Haematology, </a:t>
            </a:r>
            <a:r>
              <a:rPr lang="en-GB" dirty="0" smtClean="0"/>
              <a:t>UBTH/School of Medicine, UNIBEN</a:t>
            </a:r>
          </a:p>
          <a:p>
            <a:r>
              <a:rPr lang="en-GB" dirty="0" smtClean="0"/>
              <a:t>BBMT 1</a:t>
            </a:r>
            <a:r>
              <a:rPr lang="en-GB" baseline="30000" dirty="0" smtClean="0"/>
              <a:t>st</a:t>
            </a:r>
            <a:r>
              <a:rPr lang="en-GB" dirty="0" smtClean="0"/>
              <a:t> Annual Scientific Workshop/Conference</a:t>
            </a:r>
          </a:p>
          <a:p>
            <a:r>
              <a:rPr lang="en-GB" dirty="0" smtClean="0"/>
              <a:t>July15-27, 2013</a:t>
            </a:r>
            <a:endParaRPr lang="en-GB" dirty="0"/>
          </a:p>
        </p:txBody>
      </p:sp>
      <p:sp>
        <p:nvSpPr>
          <p:cNvPr id="2" name="Title 1"/>
          <p:cNvSpPr>
            <a:spLocks noGrp="1"/>
          </p:cNvSpPr>
          <p:nvPr>
            <p:ph type="ctrTitle"/>
          </p:nvPr>
        </p:nvSpPr>
        <p:spPr/>
        <p:txBody>
          <a:bodyPr/>
          <a:lstStyle/>
          <a:p>
            <a:r>
              <a:rPr lang="en-GB" dirty="0" smtClean="0"/>
              <a:t>ALLOIMMUNIZATION IN SCD</a:t>
            </a:r>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err="1" smtClean="0"/>
              <a:t>Alloimmunization</a:t>
            </a:r>
            <a:r>
              <a:rPr lang="en-GB" dirty="0" smtClean="0"/>
              <a:t>: Non-RBC Antigens</a:t>
            </a:r>
            <a:endParaRPr lang="en-GB" dirty="0"/>
          </a:p>
        </p:txBody>
      </p:sp>
      <p:sp>
        <p:nvSpPr>
          <p:cNvPr id="3" name="Content Placeholder 2"/>
          <p:cNvSpPr>
            <a:spLocks noGrp="1"/>
          </p:cNvSpPr>
          <p:nvPr>
            <p:ph sz="quarter" idx="1"/>
          </p:nvPr>
        </p:nvSpPr>
        <p:spPr/>
        <p:txBody>
          <a:bodyPr>
            <a:noAutofit/>
          </a:bodyPr>
          <a:lstStyle/>
          <a:p>
            <a:r>
              <a:rPr lang="en-GB" sz="2800" dirty="0" smtClean="0"/>
              <a:t>Trace amount of HLA class-I mol are detected on </a:t>
            </a:r>
            <a:r>
              <a:rPr lang="en-GB" sz="2800" dirty="0" err="1" smtClean="0"/>
              <a:t>rbc</a:t>
            </a:r>
            <a:r>
              <a:rPr lang="en-GB" sz="2800" dirty="0" smtClean="0"/>
              <a:t> membrane causing HLA </a:t>
            </a:r>
            <a:r>
              <a:rPr lang="en-GB" sz="2800" dirty="0" err="1" smtClean="0"/>
              <a:t>alloimm</a:t>
            </a:r>
            <a:r>
              <a:rPr lang="en-GB" sz="2800" dirty="0" smtClean="0"/>
              <a:t> </a:t>
            </a:r>
            <a:r>
              <a:rPr lang="en-GB" sz="1800" dirty="0" smtClean="0"/>
              <a:t>(</a:t>
            </a:r>
            <a:r>
              <a:rPr lang="en-GB" sz="1800" dirty="0" err="1" smtClean="0"/>
              <a:t>Revera</a:t>
            </a:r>
            <a:r>
              <a:rPr lang="en-GB" sz="1800" dirty="0" smtClean="0"/>
              <a:t> et al HLA Antigens on RBC. Implication for achieving Low HLA Content in Blood Transfusiom.Transfusion1986; 26: 375-81)</a:t>
            </a:r>
          </a:p>
          <a:p>
            <a:r>
              <a:rPr lang="en-GB" sz="2800" dirty="0" smtClean="0"/>
              <a:t> </a:t>
            </a:r>
            <a:r>
              <a:rPr lang="en-GB" sz="2800" b="1" dirty="0" err="1" smtClean="0"/>
              <a:t>Bennet-Goodspeed</a:t>
            </a:r>
            <a:r>
              <a:rPr lang="en-GB" sz="2800" b="1" dirty="0" smtClean="0"/>
              <a:t> </a:t>
            </a:r>
            <a:r>
              <a:rPr lang="en-GB" sz="2800" dirty="0" smtClean="0"/>
              <a:t>Ag (group of </a:t>
            </a:r>
            <a:r>
              <a:rPr lang="en-GB" sz="2800" dirty="0" err="1" smtClean="0"/>
              <a:t>rbc</a:t>
            </a:r>
            <a:r>
              <a:rPr lang="en-GB" sz="2800" dirty="0" smtClean="0"/>
              <a:t> </a:t>
            </a:r>
            <a:r>
              <a:rPr lang="en-GB" sz="2800" dirty="0" err="1" smtClean="0"/>
              <a:t>Ags</a:t>
            </a:r>
            <a:r>
              <a:rPr lang="en-GB" sz="2800" dirty="0" smtClean="0"/>
              <a:t> normally not detected on screening) elicit HLA </a:t>
            </a:r>
            <a:r>
              <a:rPr lang="en-GB" sz="2800" dirty="0" err="1" smtClean="0"/>
              <a:t>alloantibodies</a:t>
            </a:r>
            <a:endParaRPr lang="en-GB" sz="2800" dirty="0" smtClean="0"/>
          </a:p>
          <a:p>
            <a:r>
              <a:rPr lang="en-GB" sz="2800" b="1" dirty="0" err="1" smtClean="0"/>
              <a:t>Bg</a:t>
            </a:r>
            <a:r>
              <a:rPr lang="en-GB" sz="2800" dirty="0" smtClean="0"/>
              <a:t> </a:t>
            </a:r>
            <a:r>
              <a:rPr lang="en-GB" sz="2800" dirty="0" err="1" smtClean="0"/>
              <a:t>Ags</a:t>
            </a:r>
            <a:r>
              <a:rPr lang="en-GB" sz="2800" dirty="0" smtClean="0"/>
              <a:t> have near identical homology with HLA B7,B57, B58 and HLA-A2, A28</a:t>
            </a:r>
          </a:p>
          <a:p>
            <a:r>
              <a:rPr lang="en-GB" sz="2800" dirty="0" smtClean="0"/>
              <a:t>Important </a:t>
            </a:r>
            <a:r>
              <a:rPr lang="en-GB" sz="2800" dirty="0" smtClean="0"/>
              <a:t>in haemolysis, ? Effects on HSC </a:t>
            </a:r>
            <a:r>
              <a:rPr lang="en-GB" sz="2800" dirty="0" smtClean="0"/>
              <a:t>engraftment/rejection</a:t>
            </a:r>
            <a:endParaRPr lang="en-GB" sz="2800" dirty="0"/>
          </a:p>
        </p:txBody>
      </p:sp>
      <p:sp>
        <p:nvSpPr>
          <p:cNvPr id="4" name="Date Placeholder 3"/>
          <p:cNvSpPr>
            <a:spLocks noGrp="1"/>
          </p:cNvSpPr>
          <p:nvPr>
            <p:ph type="dt" sz="half" idx="10"/>
          </p:nvPr>
        </p:nvSpPr>
        <p:spPr/>
        <p:txBody>
          <a:bodyPr/>
          <a:lstStyle/>
          <a:p>
            <a:fld id="{B844CE81-5629-42F1-BD84-777D8573254E}" type="datetime1">
              <a:rPr lang="en-GB" smtClean="0"/>
              <a:t>22/07/2013</a:t>
            </a:fld>
            <a:endParaRPr lang="en-GB"/>
          </a:p>
        </p:txBody>
      </p:sp>
      <p:sp>
        <p:nvSpPr>
          <p:cNvPr id="5" name="Footer Placeholder 4"/>
          <p:cNvSpPr>
            <a:spLocks noGrp="1"/>
          </p:cNvSpPr>
          <p:nvPr>
            <p:ph type="ftr" sz="quarter" idx="11"/>
          </p:nvPr>
        </p:nvSpPr>
        <p:spPr/>
        <p:txBody>
          <a:bodyPr/>
          <a:lstStyle/>
          <a:p>
            <a:r>
              <a:rPr lang="en-GB" smtClean="0"/>
              <a:t>Dr Enosolease, ME, Consultant &amp; Professor of Haematology</a:t>
            </a:r>
            <a:endParaRPr lang="en-GB"/>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Non-RBC Antigens</a:t>
            </a:r>
            <a:endParaRPr lang="en-GB" dirty="0"/>
          </a:p>
        </p:txBody>
      </p:sp>
      <p:sp>
        <p:nvSpPr>
          <p:cNvPr id="3" name="Content Placeholder 2"/>
          <p:cNvSpPr>
            <a:spLocks noGrp="1"/>
          </p:cNvSpPr>
          <p:nvPr>
            <p:ph sz="quarter" idx="1"/>
          </p:nvPr>
        </p:nvSpPr>
        <p:spPr/>
        <p:txBody>
          <a:bodyPr/>
          <a:lstStyle/>
          <a:p>
            <a:r>
              <a:rPr lang="en-GB" sz="3200" dirty="0" smtClean="0"/>
              <a:t>WBC carry HLA </a:t>
            </a:r>
            <a:r>
              <a:rPr lang="en-GB" sz="3200" dirty="0" err="1" smtClean="0"/>
              <a:t>ags</a:t>
            </a:r>
            <a:r>
              <a:rPr lang="en-GB" sz="3200" dirty="0" smtClean="0"/>
              <a:t> – </a:t>
            </a:r>
            <a:r>
              <a:rPr lang="en-GB" sz="3200" dirty="0" err="1" smtClean="0"/>
              <a:t>Leucodepletion</a:t>
            </a:r>
            <a:endParaRPr lang="en-GB" sz="3200" dirty="0" smtClean="0"/>
          </a:p>
          <a:p>
            <a:r>
              <a:rPr lang="en-GB" sz="3200" dirty="0" err="1" smtClean="0"/>
              <a:t>Platetlets</a:t>
            </a:r>
            <a:r>
              <a:rPr lang="en-GB" sz="3200" dirty="0" smtClean="0"/>
              <a:t> also carry HLA antigens, </a:t>
            </a:r>
            <a:r>
              <a:rPr lang="en-GB" sz="3200" dirty="0" err="1" smtClean="0"/>
              <a:t>plts</a:t>
            </a:r>
            <a:r>
              <a:rPr lang="en-GB" sz="3200" dirty="0" smtClean="0"/>
              <a:t> transfusion can be an issue in HSCT</a:t>
            </a:r>
          </a:p>
          <a:p>
            <a:endParaRPr lang="en-GB" dirty="0" smtClean="0"/>
          </a:p>
          <a:p>
            <a:endParaRPr lang="en-GB" dirty="0"/>
          </a:p>
        </p:txBody>
      </p:sp>
      <p:sp>
        <p:nvSpPr>
          <p:cNvPr id="4" name="Date Placeholder 3"/>
          <p:cNvSpPr>
            <a:spLocks noGrp="1"/>
          </p:cNvSpPr>
          <p:nvPr>
            <p:ph type="dt" sz="half" idx="10"/>
          </p:nvPr>
        </p:nvSpPr>
        <p:spPr/>
        <p:txBody>
          <a:bodyPr/>
          <a:lstStyle/>
          <a:p>
            <a:fld id="{951DB1AF-3DA0-4744-A0AD-307583C4D21F}" type="datetime1">
              <a:rPr lang="en-GB" smtClean="0"/>
              <a:t>22/07/2013</a:t>
            </a:fld>
            <a:endParaRPr lang="en-GB"/>
          </a:p>
        </p:txBody>
      </p:sp>
      <p:sp>
        <p:nvSpPr>
          <p:cNvPr id="5" name="Footer Placeholder 4"/>
          <p:cNvSpPr>
            <a:spLocks noGrp="1"/>
          </p:cNvSpPr>
          <p:nvPr>
            <p:ph type="ftr" sz="quarter" idx="11"/>
          </p:nvPr>
        </p:nvSpPr>
        <p:spPr/>
        <p:txBody>
          <a:bodyPr/>
          <a:lstStyle/>
          <a:p>
            <a:r>
              <a:rPr lang="en-GB" smtClean="0"/>
              <a:t>Dr Enosolease, ME, Consultant &amp; Professor of Haematology</a:t>
            </a:r>
            <a:endParaRPr lang="en-GB"/>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HLA </a:t>
            </a:r>
            <a:r>
              <a:rPr lang="en-GB" dirty="0" err="1" smtClean="0"/>
              <a:t>Alloimmunization</a:t>
            </a:r>
            <a:r>
              <a:rPr lang="en-GB" dirty="0" smtClean="0"/>
              <a:t>: Consequences</a:t>
            </a:r>
            <a:endParaRPr lang="en-GB" dirty="0"/>
          </a:p>
        </p:txBody>
      </p:sp>
      <p:sp>
        <p:nvSpPr>
          <p:cNvPr id="3" name="Content Placeholder 2"/>
          <p:cNvSpPr>
            <a:spLocks noGrp="1"/>
          </p:cNvSpPr>
          <p:nvPr>
            <p:ph sz="quarter" idx="1"/>
          </p:nvPr>
        </p:nvSpPr>
        <p:spPr/>
        <p:txBody>
          <a:bodyPr>
            <a:normAutofit/>
          </a:bodyPr>
          <a:lstStyle/>
          <a:p>
            <a:r>
              <a:rPr lang="en-GB" sz="3200" dirty="0" smtClean="0"/>
              <a:t>HLA </a:t>
            </a:r>
            <a:r>
              <a:rPr lang="en-GB" sz="3200" dirty="0" err="1" smtClean="0"/>
              <a:t>alloantibodies</a:t>
            </a:r>
            <a:r>
              <a:rPr lang="en-GB" sz="3200" dirty="0" smtClean="0"/>
              <a:t> may result in:</a:t>
            </a:r>
          </a:p>
          <a:p>
            <a:pPr marL="514350" indent="-514350">
              <a:buAutoNum type="arabicPeriod"/>
            </a:pPr>
            <a:r>
              <a:rPr lang="en-GB" sz="3200" dirty="0" smtClean="0"/>
              <a:t>Transplant </a:t>
            </a:r>
            <a:r>
              <a:rPr lang="en-GB" sz="3200" dirty="0" smtClean="0"/>
              <a:t>delayed grafting/rejection</a:t>
            </a:r>
            <a:endParaRPr lang="en-GB" sz="3200" dirty="0" smtClean="0"/>
          </a:p>
          <a:p>
            <a:pPr marL="514350" indent="-514350">
              <a:buAutoNum type="arabicPeriod"/>
            </a:pPr>
            <a:r>
              <a:rPr lang="en-GB" sz="3200" dirty="0" smtClean="0"/>
              <a:t>Platelets refractoriness ( HSCT patients will normally receive multiple </a:t>
            </a:r>
            <a:r>
              <a:rPr lang="en-GB" sz="3200" dirty="0" smtClean="0"/>
              <a:t>transfusions </a:t>
            </a:r>
            <a:r>
              <a:rPr lang="en-GB" sz="3200" dirty="0" smtClean="0"/>
              <a:t>of platelets) Severe bleeding may be a serious challenge</a:t>
            </a:r>
          </a:p>
          <a:p>
            <a:pPr marL="514350" indent="-514350">
              <a:buAutoNum type="arabicPeriod"/>
            </a:pPr>
            <a:r>
              <a:rPr lang="en-GB" sz="3200" dirty="0" smtClean="0"/>
              <a:t>Haemolysis of </a:t>
            </a:r>
            <a:r>
              <a:rPr lang="en-GB" sz="3200" dirty="0" err="1" smtClean="0"/>
              <a:t>rbcs</a:t>
            </a:r>
            <a:r>
              <a:rPr lang="en-GB" sz="3200" dirty="0" smtClean="0"/>
              <a:t> </a:t>
            </a:r>
            <a:endParaRPr lang="en-GB" sz="3200" dirty="0"/>
          </a:p>
        </p:txBody>
      </p:sp>
      <p:sp>
        <p:nvSpPr>
          <p:cNvPr id="4" name="Date Placeholder 3"/>
          <p:cNvSpPr>
            <a:spLocks noGrp="1"/>
          </p:cNvSpPr>
          <p:nvPr>
            <p:ph type="dt" sz="half" idx="10"/>
          </p:nvPr>
        </p:nvSpPr>
        <p:spPr/>
        <p:txBody>
          <a:bodyPr/>
          <a:lstStyle/>
          <a:p>
            <a:fld id="{25162B86-F140-4A65-AC63-B5BCE5C23946}" type="datetime1">
              <a:rPr lang="en-GB" smtClean="0"/>
              <a:t>22/07/2013</a:t>
            </a:fld>
            <a:endParaRPr lang="en-GB"/>
          </a:p>
        </p:txBody>
      </p:sp>
      <p:sp>
        <p:nvSpPr>
          <p:cNvPr id="5" name="Footer Placeholder 4"/>
          <p:cNvSpPr>
            <a:spLocks noGrp="1"/>
          </p:cNvSpPr>
          <p:nvPr>
            <p:ph type="ftr" sz="quarter" idx="11"/>
          </p:nvPr>
        </p:nvSpPr>
        <p:spPr/>
        <p:txBody>
          <a:bodyPr/>
          <a:lstStyle/>
          <a:p>
            <a:r>
              <a:rPr lang="en-GB" smtClean="0"/>
              <a:t>Dr Enosolease, ME, Consultant &amp; Professor of Haematology</a:t>
            </a:r>
            <a:endParaRPr lang="en-GB"/>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Reducing HLA </a:t>
            </a:r>
            <a:r>
              <a:rPr lang="en-GB" dirty="0" err="1" smtClean="0"/>
              <a:t>Alloimmunization</a:t>
            </a:r>
            <a:endParaRPr lang="en-GB" dirty="0"/>
          </a:p>
        </p:txBody>
      </p:sp>
      <p:sp>
        <p:nvSpPr>
          <p:cNvPr id="3" name="Content Placeholder 2"/>
          <p:cNvSpPr>
            <a:spLocks noGrp="1"/>
          </p:cNvSpPr>
          <p:nvPr>
            <p:ph sz="quarter" idx="1"/>
          </p:nvPr>
        </p:nvSpPr>
        <p:spPr/>
        <p:txBody>
          <a:bodyPr>
            <a:normAutofit fontScale="92500" lnSpcReduction="10000"/>
          </a:bodyPr>
          <a:lstStyle/>
          <a:p>
            <a:r>
              <a:rPr lang="en-GB" b="1" dirty="0" smtClean="0"/>
              <a:t>Screen </a:t>
            </a:r>
            <a:r>
              <a:rPr lang="en-GB" b="1" dirty="0" smtClean="0"/>
              <a:t>for HLA </a:t>
            </a:r>
            <a:r>
              <a:rPr lang="en-GB" b="1" dirty="0" err="1" smtClean="0"/>
              <a:t>alloatibodies</a:t>
            </a:r>
            <a:r>
              <a:rPr lang="en-GB" b="1" dirty="0" smtClean="0"/>
              <a:t> </a:t>
            </a:r>
            <a:r>
              <a:rPr lang="en-GB" b="1" dirty="0" smtClean="0"/>
              <a:t>in donors who have had blood transfusion or </a:t>
            </a:r>
            <a:r>
              <a:rPr lang="en-GB" b="1" dirty="0" err="1" smtClean="0"/>
              <a:t>preganacy</a:t>
            </a:r>
            <a:endParaRPr lang="en-GB" b="1" dirty="0" smtClean="0"/>
          </a:p>
          <a:p>
            <a:r>
              <a:rPr lang="en-GB" b="1" dirty="0" smtClean="0"/>
              <a:t>Rescreen after transplant</a:t>
            </a:r>
          </a:p>
          <a:p>
            <a:r>
              <a:rPr lang="en-GB" b="1" dirty="0" smtClean="0"/>
              <a:t>Maximum HLA matching; molecular method is superior to serological techniques</a:t>
            </a:r>
          </a:p>
          <a:p>
            <a:r>
              <a:rPr lang="en-GB" b="1" dirty="0" smtClean="0"/>
              <a:t>High titre HLA antibodies (PRA –percentage of panel reactive antibodies) </a:t>
            </a:r>
            <a:r>
              <a:rPr lang="en-GB" b="1" dirty="0" err="1" smtClean="0"/>
              <a:t>eg</a:t>
            </a:r>
            <a:r>
              <a:rPr lang="en-GB" b="1" dirty="0" smtClean="0"/>
              <a:t> 80% is an absolute contraindication for donation of tissue/organ.</a:t>
            </a:r>
            <a:r>
              <a:rPr lang="en-GB" sz="1900" b="1" dirty="0" smtClean="0"/>
              <a:t>(McPherson M et al Transfusion management of Sickle Cell Patients During Bone Marrow Transplantation in Sibling Matched Donors. Transfusion 2009)</a:t>
            </a:r>
          </a:p>
          <a:p>
            <a:r>
              <a:rPr lang="en-GB" sz="3500" b="1" dirty="0" smtClean="0"/>
              <a:t>The incidence of severe complications due to HLA </a:t>
            </a:r>
            <a:r>
              <a:rPr lang="en-GB" sz="3500" b="1" dirty="0" err="1" smtClean="0"/>
              <a:t>alloabodies</a:t>
            </a:r>
            <a:r>
              <a:rPr lang="en-GB" sz="3500" b="1" dirty="0" smtClean="0"/>
              <a:t> is unknown</a:t>
            </a:r>
            <a:endParaRPr lang="en-GB" sz="3500" b="1" dirty="0"/>
          </a:p>
        </p:txBody>
      </p:sp>
      <p:sp>
        <p:nvSpPr>
          <p:cNvPr id="4" name="Date Placeholder 3"/>
          <p:cNvSpPr>
            <a:spLocks noGrp="1"/>
          </p:cNvSpPr>
          <p:nvPr>
            <p:ph type="dt" sz="half" idx="10"/>
          </p:nvPr>
        </p:nvSpPr>
        <p:spPr/>
        <p:txBody>
          <a:bodyPr/>
          <a:lstStyle/>
          <a:p>
            <a:fld id="{6526A5A3-47BA-4D7B-89B1-3A38E865386A}" type="datetime1">
              <a:rPr lang="en-GB" smtClean="0"/>
              <a:t>22/07/2013</a:t>
            </a:fld>
            <a:endParaRPr lang="en-GB"/>
          </a:p>
        </p:txBody>
      </p:sp>
      <p:sp>
        <p:nvSpPr>
          <p:cNvPr id="5" name="Footer Placeholder 4"/>
          <p:cNvSpPr>
            <a:spLocks noGrp="1"/>
          </p:cNvSpPr>
          <p:nvPr>
            <p:ph type="ftr" sz="quarter" idx="11"/>
          </p:nvPr>
        </p:nvSpPr>
        <p:spPr/>
        <p:txBody>
          <a:bodyPr/>
          <a:lstStyle/>
          <a:p>
            <a:r>
              <a:rPr lang="en-GB" smtClean="0"/>
              <a:t>Dr Enosolease, ME, Consultant &amp; Professor of Haematology</a:t>
            </a:r>
            <a:endParaRPr lang="en-GB"/>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SCD and </a:t>
            </a:r>
            <a:r>
              <a:rPr lang="en-GB" dirty="0" err="1" smtClean="0"/>
              <a:t>Alloimmunization</a:t>
            </a:r>
            <a:r>
              <a:rPr lang="en-GB" dirty="0" smtClean="0"/>
              <a:t>- </a:t>
            </a:r>
            <a:r>
              <a:rPr lang="en-GB" dirty="0" smtClean="0"/>
              <a:t>Rates</a:t>
            </a:r>
            <a:endParaRPr lang="en-GB" dirty="0"/>
          </a:p>
        </p:txBody>
      </p:sp>
      <p:sp>
        <p:nvSpPr>
          <p:cNvPr id="3" name="Content Placeholder 2"/>
          <p:cNvSpPr>
            <a:spLocks noGrp="1"/>
          </p:cNvSpPr>
          <p:nvPr>
            <p:ph sz="quarter" idx="1"/>
          </p:nvPr>
        </p:nvSpPr>
        <p:spPr/>
        <p:txBody>
          <a:bodyPr>
            <a:noAutofit/>
          </a:bodyPr>
          <a:lstStyle/>
          <a:p>
            <a:r>
              <a:rPr lang="en-GB" sz="3200" dirty="0" smtClean="0"/>
              <a:t>Various reports from N. America:</a:t>
            </a:r>
          </a:p>
          <a:p>
            <a:r>
              <a:rPr lang="en-GB" sz="3200" dirty="0" smtClean="0"/>
              <a:t>14.4% in one, 8-36% in another</a:t>
            </a:r>
          </a:p>
          <a:p>
            <a:r>
              <a:rPr lang="en-GB" sz="3200" i="1" dirty="0" smtClean="0"/>
              <a:t>Wendell and </a:t>
            </a:r>
            <a:r>
              <a:rPr lang="en-GB" sz="3200" i="1" dirty="0" err="1" smtClean="0"/>
              <a:t>Rosse</a:t>
            </a:r>
            <a:r>
              <a:rPr lang="en-GB" sz="3200" i="1" dirty="0" smtClean="0"/>
              <a:t> (Blood)  ASH Cooperative Study for </a:t>
            </a:r>
            <a:r>
              <a:rPr lang="en-GB" sz="2800" i="1" dirty="0" smtClean="0"/>
              <a:t>SCD</a:t>
            </a:r>
            <a:r>
              <a:rPr lang="en-GB" sz="2800" dirty="0" smtClean="0"/>
              <a:t> observed the </a:t>
            </a:r>
            <a:r>
              <a:rPr lang="en-GB" sz="2800" dirty="0" smtClean="0"/>
              <a:t>following</a:t>
            </a:r>
            <a:r>
              <a:rPr lang="en-GB" sz="2800" dirty="0" smtClean="0"/>
              <a:t>:</a:t>
            </a:r>
          </a:p>
          <a:p>
            <a:pPr>
              <a:buNone/>
            </a:pPr>
            <a:r>
              <a:rPr lang="en-GB" sz="2800" dirty="0" smtClean="0"/>
              <a:t>1.18.6% </a:t>
            </a:r>
            <a:r>
              <a:rPr lang="en-GB" sz="2800" dirty="0" err="1" smtClean="0"/>
              <a:t>alloimm</a:t>
            </a:r>
            <a:r>
              <a:rPr lang="en-GB" sz="2800" dirty="0" smtClean="0"/>
              <a:t> in 1814 SCD </a:t>
            </a:r>
            <a:r>
              <a:rPr lang="en-GB" sz="2800" dirty="0" smtClean="0"/>
              <a:t>patients</a:t>
            </a:r>
            <a:endParaRPr lang="en-GB" sz="2800" dirty="0" smtClean="0"/>
          </a:p>
          <a:p>
            <a:pPr>
              <a:buNone/>
            </a:pPr>
            <a:r>
              <a:rPr lang="en-GB" sz="2800" dirty="0" smtClean="0"/>
              <a:t>2.Alloabs </a:t>
            </a:r>
            <a:r>
              <a:rPr lang="en-GB" sz="2800" dirty="0" smtClean="0"/>
              <a:t>increase with increasing units of blood transfused</a:t>
            </a:r>
          </a:p>
          <a:p>
            <a:pPr>
              <a:buNone/>
            </a:pPr>
            <a:r>
              <a:rPr lang="en-GB" sz="2800" dirty="0" smtClean="0"/>
              <a:t>3. Rate of </a:t>
            </a:r>
            <a:r>
              <a:rPr lang="en-GB" sz="2800" dirty="0" err="1" smtClean="0"/>
              <a:t>alloimmunization</a:t>
            </a:r>
            <a:r>
              <a:rPr lang="en-GB" sz="2800" dirty="0" smtClean="0"/>
              <a:t> </a:t>
            </a:r>
            <a:r>
              <a:rPr lang="en-GB" sz="2800" dirty="0" smtClean="0"/>
              <a:t>is lower in other </a:t>
            </a:r>
            <a:r>
              <a:rPr lang="en-GB" sz="2800" dirty="0" err="1" smtClean="0"/>
              <a:t>haemoglobinopathies</a:t>
            </a:r>
            <a:r>
              <a:rPr lang="en-GB" sz="2800" dirty="0" smtClean="0"/>
              <a:t> such </a:t>
            </a:r>
            <a:r>
              <a:rPr lang="en-GB" sz="2800" dirty="0" err="1" smtClean="0"/>
              <a:t>HbSC</a:t>
            </a:r>
            <a:r>
              <a:rPr lang="en-GB" sz="2800" dirty="0" smtClean="0"/>
              <a:t>, </a:t>
            </a:r>
            <a:r>
              <a:rPr lang="en-GB" sz="2800" dirty="0" err="1" smtClean="0"/>
              <a:t>HbS</a:t>
            </a:r>
            <a:r>
              <a:rPr lang="el-GR" sz="2800" dirty="0" smtClean="0"/>
              <a:t>β</a:t>
            </a:r>
            <a:r>
              <a:rPr lang="en-GB" sz="2800" dirty="0" smtClean="0"/>
              <a:t>+, </a:t>
            </a:r>
            <a:r>
              <a:rPr lang="en-GB" sz="2800" dirty="0" err="1" smtClean="0"/>
              <a:t>thalassaemia</a:t>
            </a:r>
            <a:endParaRPr lang="en-GB" sz="2800" dirty="0"/>
          </a:p>
        </p:txBody>
      </p:sp>
      <p:sp>
        <p:nvSpPr>
          <p:cNvPr id="4" name="Date Placeholder 3"/>
          <p:cNvSpPr>
            <a:spLocks noGrp="1"/>
          </p:cNvSpPr>
          <p:nvPr>
            <p:ph type="dt" sz="half" idx="10"/>
          </p:nvPr>
        </p:nvSpPr>
        <p:spPr/>
        <p:txBody>
          <a:bodyPr/>
          <a:lstStyle/>
          <a:p>
            <a:fld id="{20C2F1D0-D81F-4B20-9B93-0AA7E63A5C49}" type="datetime1">
              <a:rPr lang="en-GB" smtClean="0"/>
              <a:t>22/07/2013</a:t>
            </a:fld>
            <a:endParaRPr lang="en-GB"/>
          </a:p>
        </p:txBody>
      </p:sp>
      <p:sp>
        <p:nvSpPr>
          <p:cNvPr id="5" name="Footer Placeholder 4"/>
          <p:cNvSpPr>
            <a:spLocks noGrp="1"/>
          </p:cNvSpPr>
          <p:nvPr>
            <p:ph type="ftr" sz="quarter" idx="11"/>
          </p:nvPr>
        </p:nvSpPr>
        <p:spPr/>
        <p:txBody>
          <a:bodyPr/>
          <a:lstStyle/>
          <a:p>
            <a:r>
              <a:rPr lang="en-GB" smtClean="0"/>
              <a:t>Dr Enosolease, ME, Consultant &amp; Professor of Haematology</a:t>
            </a:r>
            <a:endParaRPr lang="en-GB"/>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SCD and </a:t>
            </a:r>
            <a:r>
              <a:rPr lang="en-GB" dirty="0" err="1" smtClean="0"/>
              <a:t>Alloimmunization</a:t>
            </a:r>
            <a:r>
              <a:rPr lang="en-GB" dirty="0" smtClean="0"/>
              <a:t>- </a:t>
            </a:r>
            <a:r>
              <a:rPr lang="en-GB" dirty="0" smtClean="0"/>
              <a:t>Rates</a:t>
            </a:r>
            <a:endParaRPr lang="en-GB" dirty="0"/>
          </a:p>
        </p:txBody>
      </p:sp>
      <p:sp>
        <p:nvSpPr>
          <p:cNvPr id="3" name="Content Placeholder 2"/>
          <p:cNvSpPr>
            <a:spLocks noGrp="1"/>
          </p:cNvSpPr>
          <p:nvPr>
            <p:ph sz="quarter" idx="1"/>
          </p:nvPr>
        </p:nvSpPr>
        <p:spPr/>
        <p:txBody>
          <a:bodyPr>
            <a:noAutofit/>
          </a:bodyPr>
          <a:lstStyle/>
          <a:p>
            <a:r>
              <a:rPr lang="en-GB" sz="3200" dirty="0" smtClean="0"/>
              <a:t>Women are more prone than men</a:t>
            </a:r>
          </a:p>
          <a:p>
            <a:r>
              <a:rPr lang="en-GB" sz="3200" dirty="0" smtClean="0"/>
              <a:t>45% is single antibody specificity, 17% have 4 or more antibodies</a:t>
            </a:r>
          </a:p>
          <a:p>
            <a:r>
              <a:rPr lang="en-GB" sz="3200" dirty="0" smtClean="0"/>
              <a:t>Antibodies to C, E, </a:t>
            </a:r>
            <a:r>
              <a:rPr lang="en-GB" sz="3200" dirty="0" err="1" smtClean="0"/>
              <a:t>Kell</a:t>
            </a:r>
            <a:r>
              <a:rPr lang="en-GB" sz="3200" dirty="0" smtClean="0"/>
              <a:t> and Lewis were the most common</a:t>
            </a:r>
          </a:p>
          <a:p>
            <a:pPr>
              <a:buNone/>
            </a:pPr>
            <a:r>
              <a:rPr lang="en-GB" sz="3200" dirty="0" smtClean="0"/>
              <a:t>(</a:t>
            </a:r>
            <a:r>
              <a:rPr lang="en-GB" sz="2400" i="1" dirty="0" smtClean="0"/>
              <a:t>ASH: Review look back. Blood. 1990 76:1431-1437. Blood Hematol.org 18/07/2013)</a:t>
            </a:r>
          </a:p>
          <a:p>
            <a:r>
              <a:rPr lang="en-GB" sz="3200" dirty="0" smtClean="0"/>
              <a:t>The above findings might be useful in formulating policy </a:t>
            </a:r>
            <a:r>
              <a:rPr lang="en-GB" sz="3200" dirty="0" smtClean="0"/>
              <a:t>guidelines for transfusion in SCD</a:t>
            </a:r>
            <a:endParaRPr lang="en-GB" sz="3200" dirty="0"/>
          </a:p>
        </p:txBody>
      </p:sp>
      <p:sp>
        <p:nvSpPr>
          <p:cNvPr id="4" name="Date Placeholder 3"/>
          <p:cNvSpPr>
            <a:spLocks noGrp="1"/>
          </p:cNvSpPr>
          <p:nvPr>
            <p:ph type="dt" sz="half" idx="10"/>
          </p:nvPr>
        </p:nvSpPr>
        <p:spPr/>
        <p:txBody>
          <a:bodyPr/>
          <a:lstStyle/>
          <a:p>
            <a:fld id="{5FA50832-C63C-4CA9-B6BC-57A6360891A4}" type="datetime1">
              <a:rPr lang="en-GB" smtClean="0"/>
              <a:t>22/07/2013</a:t>
            </a:fld>
            <a:endParaRPr lang="en-GB"/>
          </a:p>
        </p:txBody>
      </p:sp>
      <p:sp>
        <p:nvSpPr>
          <p:cNvPr id="5" name="Footer Placeholder 4"/>
          <p:cNvSpPr>
            <a:spLocks noGrp="1"/>
          </p:cNvSpPr>
          <p:nvPr>
            <p:ph type="ftr" sz="quarter" idx="11"/>
          </p:nvPr>
        </p:nvSpPr>
        <p:spPr/>
        <p:txBody>
          <a:bodyPr/>
          <a:lstStyle/>
          <a:p>
            <a:r>
              <a:rPr lang="en-GB" smtClean="0"/>
              <a:t>Dr Enosolease, ME, Consultant &amp; Professor of Haematology</a:t>
            </a:r>
            <a:endParaRPr lang="en-GB"/>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Another ASH (CSSCD) studied 3047 SCD patients in a 5-yr period</a:t>
            </a:r>
            <a:br>
              <a:rPr lang="en-GB" dirty="0" smtClean="0"/>
            </a:br>
            <a:endParaRPr lang="en-GB" dirty="0"/>
          </a:p>
        </p:txBody>
      </p:sp>
      <p:sp>
        <p:nvSpPr>
          <p:cNvPr id="3" name="Content Placeholder 2"/>
          <p:cNvSpPr>
            <a:spLocks noGrp="1"/>
          </p:cNvSpPr>
          <p:nvPr>
            <p:ph sz="quarter" idx="1"/>
          </p:nvPr>
        </p:nvSpPr>
        <p:spPr/>
        <p:txBody>
          <a:bodyPr>
            <a:normAutofit/>
          </a:bodyPr>
          <a:lstStyle/>
          <a:p>
            <a:pPr>
              <a:buNone/>
            </a:pPr>
            <a:r>
              <a:rPr lang="en-GB" sz="3200" b="1" dirty="0" smtClean="0"/>
              <a:t>Typed antibodies include:</a:t>
            </a:r>
            <a:r>
              <a:rPr lang="en-GB" sz="3200" dirty="0" smtClean="0"/>
              <a:t> </a:t>
            </a:r>
          </a:p>
          <a:p>
            <a:pPr>
              <a:buNone/>
            </a:pPr>
            <a:r>
              <a:rPr lang="en-GB" sz="3200" b="1" dirty="0" smtClean="0"/>
              <a:t>*</a:t>
            </a:r>
            <a:r>
              <a:rPr lang="en-GB" sz="3200" b="1" dirty="0" smtClean="0"/>
              <a:t>Anti-D, C,E</a:t>
            </a:r>
            <a:r>
              <a:rPr lang="en-GB" sz="3200" b="1" dirty="0" smtClean="0"/>
              <a:t>, </a:t>
            </a:r>
            <a:r>
              <a:rPr lang="en-GB" sz="3200" b="1" dirty="0" err="1" smtClean="0"/>
              <a:t>c,e</a:t>
            </a:r>
            <a:r>
              <a:rPr lang="en-GB" sz="3200" b="1" dirty="0" smtClean="0"/>
              <a:t> Anti-f, Anti-V</a:t>
            </a:r>
            <a:r>
              <a:rPr lang="en-GB" sz="3200" b="1" dirty="0" smtClean="0"/>
              <a:t>, Anti-C</a:t>
            </a:r>
            <a:r>
              <a:rPr lang="en-GB" sz="3200" b="1" dirty="0" smtClean="0"/>
              <a:t>” </a:t>
            </a:r>
            <a:r>
              <a:rPr lang="en-GB" sz="3200" b="1" dirty="0" smtClean="0"/>
              <a:t>M,N,S,  </a:t>
            </a:r>
            <a:r>
              <a:rPr lang="en-GB" sz="3200" b="1" dirty="0" err="1" smtClean="0"/>
              <a:t>AntiU</a:t>
            </a:r>
            <a:r>
              <a:rPr lang="en-GB" sz="3200" b="1" dirty="0" smtClean="0"/>
              <a:t>, K, </a:t>
            </a:r>
            <a:r>
              <a:rPr lang="en-GB" sz="3200" b="1" dirty="0" err="1" smtClean="0"/>
              <a:t>Kp</a:t>
            </a:r>
            <a:r>
              <a:rPr lang="en-GB" sz="3200" b="1" dirty="0" smtClean="0"/>
              <a:t>, </a:t>
            </a:r>
            <a:r>
              <a:rPr lang="en-GB" sz="3200" b="1" dirty="0" err="1" smtClean="0"/>
              <a:t>AntiJs</a:t>
            </a:r>
            <a:r>
              <a:rPr lang="en-GB" sz="3200" b="1" dirty="0" smtClean="0"/>
              <a:t>,  </a:t>
            </a:r>
            <a:r>
              <a:rPr lang="en-GB" sz="3200" b="1" dirty="0" err="1" smtClean="0"/>
              <a:t>AntiJsb</a:t>
            </a:r>
            <a:r>
              <a:rPr lang="en-GB" sz="3200" b="1" dirty="0" smtClean="0"/>
              <a:t>, </a:t>
            </a:r>
            <a:r>
              <a:rPr lang="en-GB" sz="3200" b="1" dirty="0" err="1" smtClean="0"/>
              <a:t>AntiFya</a:t>
            </a:r>
            <a:r>
              <a:rPr lang="en-GB" sz="3200" b="1" dirty="0" smtClean="0"/>
              <a:t>, </a:t>
            </a:r>
            <a:r>
              <a:rPr lang="en-GB" sz="3200" b="1" dirty="0" err="1" smtClean="0"/>
              <a:t>Fy</a:t>
            </a:r>
            <a:r>
              <a:rPr lang="en-GB" sz="3200" b="1" dirty="0" smtClean="0"/>
              <a:t>’ Fy3, </a:t>
            </a:r>
            <a:r>
              <a:rPr lang="en-GB" sz="3200" b="1" dirty="0" smtClean="0"/>
              <a:t> Anti-</a:t>
            </a:r>
            <a:r>
              <a:rPr lang="en-GB" sz="3200" b="1" dirty="0" err="1" smtClean="0"/>
              <a:t>Jk</a:t>
            </a:r>
            <a:r>
              <a:rPr lang="en-GB" sz="3200" b="1" dirty="0" smtClean="0"/>
              <a:t>,  </a:t>
            </a:r>
            <a:r>
              <a:rPr lang="en-GB" sz="3200" b="1" dirty="0" smtClean="0"/>
              <a:t>Anti-Le” </a:t>
            </a:r>
            <a:r>
              <a:rPr lang="en-GB" sz="3200" b="1" dirty="0" err="1" smtClean="0"/>
              <a:t>AntiLb</a:t>
            </a:r>
            <a:r>
              <a:rPr lang="en-GB" sz="3200" b="1" dirty="0" smtClean="0"/>
              <a:t>,  </a:t>
            </a:r>
            <a:r>
              <a:rPr lang="en-GB" sz="3200" b="1" dirty="0" smtClean="0"/>
              <a:t>Anti-P</a:t>
            </a:r>
            <a:r>
              <a:rPr lang="en-GB" sz="3200" b="1" dirty="0" smtClean="0"/>
              <a:t>,  </a:t>
            </a:r>
            <a:r>
              <a:rPr lang="en-GB" sz="3200" b="1" dirty="0" smtClean="0"/>
              <a:t>Anti-</a:t>
            </a:r>
            <a:r>
              <a:rPr lang="en-GB" sz="3200" b="1" dirty="0" err="1" smtClean="0"/>
              <a:t>Sd</a:t>
            </a:r>
            <a:r>
              <a:rPr lang="en-GB" sz="3200" b="1" dirty="0" smtClean="0"/>
              <a:t>,  </a:t>
            </a:r>
            <a:r>
              <a:rPr lang="en-GB" sz="3200" b="1" dirty="0" smtClean="0"/>
              <a:t>Anti-</a:t>
            </a:r>
            <a:r>
              <a:rPr lang="en-GB" sz="3200" b="1" dirty="0" err="1" smtClean="0"/>
              <a:t>Wr</a:t>
            </a:r>
            <a:r>
              <a:rPr lang="en-GB" sz="3200" b="1" dirty="0" smtClean="0"/>
              <a:t>” </a:t>
            </a:r>
            <a:r>
              <a:rPr lang="en-GB" sz="3200" b="1" dirty="0" err="1" smtClean="0"/>
              <a:t>antiCob</a:t>
            </a:r>
            <a:r>
              <a:rPr lang="en-GB" sz="3200" b="1" dirty="0" smtClean="0"/>
              <a:t>.</a:t>
            </a:r>
          </a:p>
          <a:p>
            <a:pPr>
              <a:buNone/>
            </a:pPr>
            <a:r>
              <a:rPr lang="en-GB" sz="3200" b="1" dirty="0" smtClean="0"/>
              <a:t>*</a:t>
            </a:r>
            <a:r>
              <a:rPr lang="en-GB" sz="3200" b="1" dirty="0" smtClean="0"/>
              <a:t>Again, </a:t>
            </a:r>
            <a:r>
              <a:rPr lang="en-GB" sz="3200" b="1" dirty="0" smtClean="0"/>
              <a:t>more </a:t>
            </a:r>
            <a:r>
              <a:rPr lang="en-GB" sz="3200" b="1" dirty="0" smtClean="0"/>
              <a:t>sensitisations </a:t>
            </a:r>
            <a:r>
              <a:rPr lang="en-GB" sz="3200" b="1" dirty="0" smtClean="0"/>
              <a:t>were seen in HBSS than others</a:t>
            </a:r>
          </a:p>
        </p:txBody>
      </p:sp>
      <p:sp>
        <p:nvSpPr>
          <p:cNvPr id="4" name="Date Placeholder 3"/>
          <p:cNvSpPr>
            <a:spLocks noGrp="1"/>
          </p:cNvSpPr>
          <p:nvPr>
            <p:ph type="dt" sz="half" idx="10"/>
          </p:nvPr>
        </p:nvSpPr>
        <p:spPr/>
        <p:txBody>
          <a:bodyPr/>
          <a:lstStyle/>
          <a:p>
            <a:fld id="{F2E313BE-4EAA-44C4-AB7F-072B57EE5323}" type="datetime1">
              <a:rPr lang="en-GB" smtClean="0"/>
              <a:t>22/07/2013</a:t>
            </a:fld>
            <a:endParaRPr lang="en-GB"/>
          </a:p>
        </p:txBody>
      </p:sp>
      <p:sp>
        <p:nvSpPr>
          <p:cNvPr id="5" name="Footer Placeholder 4"/>
          <p:cNvSpPr>
            <a:spLocks noGrp="1"/>
          </p:cNvSpPr>
          <p:nvPr>
            <p:ph type="ftr" sz="quarter" idx="11"/>
          </p:nvPr>
        </p:nvSpPr>
        <p:spPr/>
        <p:txBody>
          <a:bodyPr/>
          <a:lstStyle/>
          <a:p>
            <a:r>
              <a:rPr lang="en-GB" smtClean="0"/>
              <a:t>Dr Enosolease, ME, Consultant &amp; Professor of Haematology</a:t>
            </a:r>
            <a:endParaRPr lang="en-GB"/>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
            </a:r>
            <a:br>
              <a:rPr lang="en-GB" dirty="0" smtClean="0"/>
            </a:br>
            <a:r>
              <a:rPr lang="en-GB" dirty="0" smtClean="0"/>
              <a:t>(</a:t>
            </a:r>
            <a:r>
              <a:rPr lang="en-GB" dirty="0" smtClean="0"/>
              <a:t>CSSCD) studied 3047 SCD patients in a 5-yr period</a:t>
            </a:r>
            <a:br>
              <a:rPr lang="en-GB" dirty="0" smtClean="0"/>
            </a:br>
            <a:endParaRPr lang="en-GB" dirty="0"/>
          </a:p>
        </p:txBody>
      </p:sp>
      <p:sp>
        <p:nvSpPr>
          <p:cNvPr id="3" name="Content Placeholder 2"/>
          <p:cNvSpPr>
            <a:spLocks noGrp="1"/>
          </p:cNvSpPr>
          <p:nvPr>
            <p:ph sz="quarter" idx="1"/>
          </p:nvPr>
        </p:nvSpPr>
        <p:spPr/>
        <p:txBody>
          <a:bodyPr>
            <a:normAutofit/>
          </a:bodyPr>
          <a:lstStyle/>
          <a:p>
            <a:pPr>
              <a:buNone/>
            </a:pPr>
            <a:r>
              <a:rPr lang="en-GB" sz="3200" dirty="0" smtClean="0"/>
              <a:t>*Sensitisation increased with age</a:t>
            </a:r>
          </a:p>
          <a:p>
            <a:pPr>
              <a:buNone/>
            </a:pPr>
            <a:r>
              <a:rPr lang="en-GB" sz="3200" dirty="0" smtClean="0"/>
              <a:t>*Females (52%) received more transfusions</a:t>
            </a:r>
          </a:p>
          <a:p>
            <a:pPr>
              <a:buNone/>
            </a:pPr>
            <a:r>
              <a:rPr lang="en-GB" sz="3200" dirty="0" smtClean="0"/>
              <a:t>*</a:t>
            </a:r>
            <a:r>
              <a:rPr lang="en-GB" sz="3200" dirty="0" err="1" smtClean="0"/>
              <a:t>Alloantibodies</a:t>
            </a:r>
            <a:r>
              <a:rPr lang="en-GB" sz="3200" dirty="0" smtClean="0"/>
              <a:t> are more in females</a:t>
            </a:r>
          </a:p>
          <a:p>
            <a:pPr>
              <a:buNone/>
            </a:pPr>
            <a:r>
              <a:rPr lang="en-GB" sz="3200" dirty="0" smtClean="0"/>
              <a:t>*</a:t>
            </a:r>
            <a:r>
              <a:rPr lang="en-GB" sz="3200" dirty="0" err="1" smtClean="0"/>
              <a:t>Alloimmunization</a:t>
            </a:r>
            <a:r>
              <a:rPr lang="en-GB" sz="3200" dirty="0" smtClean="0"/>
              <a:t> in HBSS was 13.% </a:t>
            </a:r>
            <a:r>
              <a:rPr lang="en-GB" sz="3200" dirty="0" err="1" smtClean="0"/>
              <a:t>cf</a:t>
            </a:r>
            <a:r>
              <a:rPr lang="en-GB" sz="3200" dirty="0" smtClean="0"/>
              <a:t> to others, 9.1%</a:t>
            </a:r>
          </a:p>
          <a:p>
            <a:pPr>
              <a:buNone/>
            </a:pPr>
            <a:r>
              <a:rPr lang="en-GB" sz="3200" dirty="0" smtClean="0"/>
              <a:t>*35% of antibodies initially detected disappeared on subsequent testing (</a:t>
            </a:r>
            <a:r>
              <a:rPr lang="en-GB" sz="3200" dirty="0" smtClean="0"/>
              <a:t>transient </a:t>
            </a:r>
            <a:r>
              <a:rPr lang="en-GB" sz="3200" dirty="0" smtClean="0"/>
              <a:t>antibody </a:t>
            </a:r>
            <a:r>
              <a:rPr lang="en-GB" sz="3200" dirty="0" err="1" smtClean="0"/>
              <a:t>eg</a:t>
            </a:r>
            <a:r>
              <a:rPr lang="en-GB" sz="3200" dirty="0" smtClean="0"/>
              <a:t> Anti-Lau)</a:t>
            </a:r>
          </a:p>
          <a:p>
            <a:endParaRPr lang="en-GB" dirty="0"/>
          </a:p>
        </p:txBody>
      </p:sp>
      <p:sp>
        <p:nvSpPr>
          <p:cNvPr id="4" name="Date Placeholder 3"/>
          <p:cNvSpPr>
            <a:spLocks noGrp="1"/>
          </p:cNvSpPr>
          <p:nvPr>
            <p:ph type="dt" sz="half" idx="10"/>
          </p:nvPr>
        </p:nvSpPr>
        <p:spPr/>
        <p:txBody>
          <a:bodyPr/>
          <a:lstStyle/>
          <a:p>
            <a:fld id="{E815A3E6-7D66-4E85-AD95-BA81DCCF42A1}" type="datetime1">
              <a:rPr lang="en-GB" smtClean="0"/>
              <a:t>22/07/2013</a:t>
            </a:fld>
            <a:endParaRPr lang="en-GB"/>
          </a:p>
        </p:txBody>
      </p:sp>
      <p:sp>
        <p:nvSpPr>
          <p:cNvPr id="5" name="Footer Placeholder 4"/>
          <p:cNvSpPr>
            <a:spLocks noGrp="1"/>
          </p:cNvSpPr>
          <p:nvPr>
            <p:ph type="ftr" sz="quarter" idx="11"/>
          </p:nvPr>
        </p:nvSpPr>
        <p:spPr/>
        <p:txBody>
          <a:bodyPr/>
          <a:lstStyle/>
          <a:p>
            <a:r>
              <a:rPr lang="en-GB" smtClean="0"/>
              <a:t>Dr Enosolease, ME, Consultant &amp; Professor of Haematology</a:t>
            </a:r>
            <a:endParaRPr lang="en-GB"/>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Other Studies</a:t>
            </a:r>
            <a:endParaRPr lang="en-GB" dirty="0"/>
          </a:p>
        </p:txBody>
      </p:sp>
      <p:sp>
        <p:nvSpPr>
          <p:cNvPr id="3" name="Content Placeholder 2"/>
          <p:cNvSpPr>
            <a:spLocks noGrp="1"/>
          </p:cNvSpPr>
          <p:nvPr>
            <p:ph sz="quarter" idx="1"/>
          </p:nvPr>
        </p:nvSpPr>
        <p:spPr/>
        <p:txBody>
          <a:bodyPr>
            <a:normAutofit/>
          </a:bodyPr>
          <a:lstStyle/>
          <a:p>
            <a:r>
              <a:rPr lang="en-GB" sz="3200" dirty="0" smtClean="0"/>
              <a:t>Jamaica 2.6%</a:t>
            </a:r>
          </a:p>
          <a:p>
            <a:r>
              <a:rPr lang="en-GB" sz="3200" dirty="0" smtClean="0"/>
              <a:t>Uganda 6.1%</a:t>
            </a:r>
          </a:p>
          <a:p>
            <a:r>
              <a:rPr lang="en-GB" sz="3200" dirty="0" smtClean="0"/>
              <a:t>These finding are substantially </a:t>
            </a:r>
            <a:r>
              <a:rPr lang="en-GB" sz="3200" dirty="0" err="1" smtClean="0"/>
              <a:t>diff.from</a:t>
            </a:r>
            <a:r>
              <a:rPr lang="en-GB" sz="3200" dirty="0" smtClean="0"/>
              <a:t> those of  N. America</a:t>
            </a:r>
          </a:p>
          <a:p>
            <a:r>
              <a:rPr lang="en-GB" sz="3200" dirty="0" smtClean="0"/>
              <a:t>Incidence same (1-6%) as in the general population of these countries</a:t>
            </a:r>
          </a:p>
          <a:p>
            <a:r>
              <a:rPr lang="en-GB" sz="3200" dirty="0" smtClean="0"/>
              <a:t>Reasons: Homogeneity, poor blood availability, </a:t>
            </a:r>
            <a:r>
              <a:rPr lang="en-GB" sz="3200" dirty="0" smtClean="0"/>
              <a:t>?better </a:t>
            </a:r>
            <a:r>
              <a:rPr lang="en-GB" sz="3200" dirty="0" smtClean="0"/>
              <a:t>understanding of </a:t>
            </a:r>
            <a:r>
              <a:rPr lang="en-GB" sz="3200" dirty="0" smtClean="0"/>
              <a:t>disease </a:t>
            </a:r>
            <a:r>
              <a:rPr lang="en-GB" sz="3200" dirty="0" smtClean="0"/>
              <a:t>process</a:t>
            </a:r>
            <a:endParaRPr lang="en-GB" sz="3200" dirty="0"/>
          </a:p>
        </p:txBody>
      </p:sp>
      <p:sp>
        <p:nvSpPr>
          <p:cNvPr id="4" name="Date Placeholder 3"/>
          <p:cNvSpPr>
            <a:spLocks noGrp="1"/>
          </p:cNvSpPr>
          <p:nvPr>
            <p:ph type="dt" sz="half" idx="10"/>
          </p:nvPr>
        </p:nvSpPr>
        <p:spPr/>
        <p:txBody>
          <a:bodyPr/>
          <a:lstStyle/>
          <a:p>
            <a:fld id="{9417E635-70FD-4308-8317-3D655220C2C0}" type="datetime1">
              <a:rPr lang="en-GB" smtClean="0"/>
              <a:t>22/07/2013</a:t>
            </a:fld>
            <a:endParaRPr lang="en-GB"/>
          </a:p>
        </p:txBody>
      </p:sp>
      <p:sp>
        <p:nvSpPr>
          <p:cNvPr id="5" name="Footer Placeholder 4"/>
          <p:cNvSpPr>
            <a:spLocks noGrp="1"/>
          </p:cNvSpPr>
          <p:nvPr>
            <p:ph type="ftr" sz="quarter" idx="11"/>
          </p:nvPr>
        </p:nvSpPr>
        <p:spPr/>
        <p:txBody>
          <a:bodyPr/>
          <a:lstStyle/>
          <a:p>
            <a:r>
              <a:rPr lang="en-GB" smtClean="0"/>
              <a:t>Dr Enosolease, ME, Consultant &amp; Professor of Haematology</a:t>
            </a:r>
            <a:endParaRPr lang="en-GB"/>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Other Reasons for </a:t>
            </a:r>
            <a:r>
              <a:rPr lang="en-GB" dirty="0" err="1" smtClean="0"/>
              <a:t>Alloimmu</a:t>
            </a:r>
            <a:endParaRPr lang="en-GB" dirty="0"/>
          </a:p>
        </p:txBody>
      </p:sp>
      <p:sp>
        <p:nvSpPr>
          <p:cNvPr id="3" name="Content Placeholder 2"/>
          <p:cNvSpPr>
            <a:spLocks noGrp="1"/>
          </p:cNvSpPr>
          <p:nvPr>
            <p:ph sz="quarter" idx="1"/>
          </p:nvPr>
        </p:nvSpPr>
        <p:spPr/>
        <p:txBody>
          <a:bodyPr>
            <a:normAutofit/>
          </a:bodyPr>
          <a:lstStyle/>
          <a:p>
            <a:r>
              <a:rPr lang="en-GB" sz="3200" dirty="0" smtClean="0"/>
              <a:t>Partial antigen</a:t>
            </a:r>
          </a:p>
          <a:p>
            <a:r>
              <a:rPr lang="en-GB" sz="3200" dirty="0" smtClean="0"/>
              <a:t>Weak antigens</a:t>
            </a:r>
          </a:p>
          <a:p>
            <a:r>
              <a:rPr lang="en-GB" sz="3200" dirty="0" smtClean="0"/>
              <a:t>Low incidence antigens</a:t>
            </a:r>
          </a:p>
          <a:p>
            <a:r>
              <a:rPr lang="en-GB" sz="3200" dirty="0" smtClean="0"/>
              <a:t>High incidence antigens</a:t>
            </a:r>
          </a:p>
          <a:p>
            <a:r>
              <a:rPr lang="en-GB" sz="3200" dirty="0" smtClean="0"/>
              <a:t>Individual susceptibility</a:t>
            </a:r>
          </a:p>
          <a:p>
            <a:r>
              <a:rPr lang="en-GB" sz="3200" dirty="0" smtClean="0"/>
              <a:t>Presence of chronic </a:t>
            </a:r>
            <a:r>
              <a:rPr lang="en-GB" sz="3200" dirty="0" smtClean="0"/>
              <a:t>inflammatory </a:t>
            </a:r>
            <a:r>
              <a:rPr lang="en-GB" sz="3200" dirty="0" smtClean="0"/>
              <a:t>stimulations</a:t>
            </a:r>
          </a:p>
          <a:p>
            <a:r>
              <a:rPr lang="en-GB" sz="3200" dirty="0" smtClean="0"/>
              <a:t>Autoantibody formation consequent upon </a:t>
            </a:r>
            <a:r>
              <a:rPr lang="en-GB" sz="3200" dirty="0" err="1" smtClean="0"/>
              <a:t>alloimmunization</a:t>
            </a:r>
            <a:endParaRPr lang="en-GB" sz="3200" dirty="0"/>
          </a:p>
        </p:txBody>
      </p:sp>
      <p:sp>
        <p:nvSpPr>
          <p:cNvPr id="4" name="Date Placeholder 3"/>
          <p:cNvSpPr>
            <a:spLocks noGrp="1"/>
          </p:cNvSpPr>
          <p:nvPr>
            <p:ph type="dt" sz="half" idx="10"/>
          </p:nvPr>
        </p:nvSpPr>
        <p:spPr/>
        <p:txBody>
          <a:bodyPr/>
          <a:lstStyle/>
          <a:p>
            <a:fld id="{032C97CD-5132-4308-ADAC-6F595B44A6CF}" type="datetime1">
              <a:rPr lang="en-GB" smtClean="0"/>
              <a:t>22/07/2013</a:t>
            </a:fld>
            <a:endParaRPr lang="en-GB"/>
          </a:p>
        </p:txBody>
      </p:sp>
      <p:sp>
        <p:nvSpPr>
          <p:cNvPr id="5" name="Footer Placeholder 4"/>
          <p:cNvSpPr>
            <a:spLocks noGrp="1"/>
          </p:cNvSpPr>
          <p:nvPr>
            <p:ph type="ftr" sz="quarter" idx="11"/>
          </p:nvPr>
        </p:nvSpPr>
        <p:spPr/>
        <p:txBody>
          <a:bodyPr/>
          <a:lstStyle/>
          <a:p>
            <a:r>
              <a:rPr lang="en-GB" smtClean="0"/>
              <a:t>Dr Enosolease, ME, Consultant &amp; Professor of Haematology</a:t>
            </a:r>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Outline</a:t>
            </a:r>
            <a:endParaRPr lang="en-GB" dirty="0"/>
          </a:p>
        </p:txBody>
      </p:sp>
      <p:sp>
        <p:nvSpPr>
          <p:cNvPr id="3" name="Content Placeholder 2"/>
          <p:cNvSpPr>
            <a:spLocks noGrp="1"/>
          </p:cNvSpPr>
          <p:nvPr>
            <p:ph sz="quarter" idx="1"/>
          </p:nvPr>
        </p:nvSpPr>
        <p:spPr/>
        <p:txBody>
          <a:bodyPr>
            <a:normAutofit/>
          </a:bodyPr>
          <a:lstStyle/>
          <a:p>
            <a:r>
              <a:rPr lang="en-GB" sz="3200" dirty="0" smtClean="0"/>
              <a:t>SCD- Introduction</a:t>
            </a:r>
          </a:p>
          <a:p>
            <a:r>
              <a:rPr lang="en-GB" sz="3200" dirty="0" smtClean="0"/>
              <a:t>Transfusion in SCD</a:t>
            </a:r>
          </a:p>
          <a:p>
            <a:r>
              <a:rPr lang="en-GB" sz="3200" dirty="0" err="1" smtClean="0"/>
              <a:t>Alloimmunization</a:t>
            </a:r>
            <a:endParaRPr lang="en-GB" sz="3200" dirty="0" smtClean="0"/>
          </a:p>
          <a:p>
            <a:r>
              <a:rPr lang="en-GB" sz="3200" dirty="0" smtClean="0"/>
              <a:t>DHTR</a:t>
            </a:r>
          </a:p>
          <a:p>
            <a:r>
              <a:rPr lang="en-GB" sz="3200" dirty="0" smtClean="0"/>
              <a:t>Summary</a:t>
            </a:r>
          </a:p>
          <a:p>
            <a:r>
              <a:rPr lang="en-GB" sz="3200" dirty="0" smtClean="0"/>
              <a:t>Conclusion</a:t>
            </a:r>
            <a:endParaRPr lang="en-GB" sz="3200" dirty="0"/>
          </a:p>
        </p:txBody>
      </p:sp>
      <p:sp>
        <p:nvSpPr>
          <p:cNvPr id="4" name="Date Placeholder 3"/>
          <p:cNvSpPr>
            <a:spLocks noGrp="1"/>
          </p:cNvSpPr>
          <p:nvPr>
            <p:ph type="dt" sz="half" idx="10"/>
          </p:nvPr>
        </p:nvSpPr>
        <p:spPr/>
        <p:txBody>
          <a:bodyPr/>
          <a:lstStyle/>
          <a:p>
            <a:fld id="{43C8287D-14DD-481B-9C17-D997DC96BC36}" type="datetime1">
              <a:rPr lang="en-GB" smtClean="0"/>
              <a:t>22/07/2013</a:t>
            </a:fld>
            <a:endParaRPr lang="en-GB"/>
          </a:p>
        </p:txBody>
      </p:sp>
      <p:sp>
        <p:nvSpPr>
          <p:cNvPr id="5" name="Footer Placeholder 4"/>
          <p:cNvSpPr>
            <a:spLocks noGrp="1"/>
          </p:cNvSpPr>
          <p:nvPr>
            <p:ph type="ftr" sz="quarter" idx="11"/>
          </p:nvPr>
        </p:nvSpPr>
        <p:spPr/>
        <p:txBody>
          <a:bodyPr/>
          <a:lstStyle/>
          <a:p>
            <a:r>
              <a:rPr lang="en-GB" smtClean="0"/>
              <a:t>Dr Enosolease, ME, Consultant &amp; Professor of Haematology</a:t>
            </a:r>
            <a:endParaRPr lang="en-GB"/>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Consequences of </a:t>
            </a:r>
            <a:r>
              <a:rPr lang="en-GB" dirty="0" err="1" smtClean="0"/>
              <a:t>Alloimm</a:t>
            </a:r>
            <a:r>
              <a:rPr lang="en-GB" dirty="0" smtClean="0"/>
              <a:t> in SCD</a:t>
            </a:r>
            <a:endParaRPr lang="en-GB" dirty="0"/>
          </a:p>
        </p:txBody>
      </p:sp>
      <p:sp>
        <p:nvSpPr>
          <p:cNvPr id="3" name="Content Placeholder 2"/>
          <p:cNvSpPr>
            <a:spLocks noGrp="1"/>
          </p:cNvSpPr>
          <p:nvPr>
            <p:ph sz="quarter" idx="1"/>
          </p:nvPr>
        </p:nvSpPr>
        <p:spPr/>
        <p:txBody>
          <a:bodyPr>
            <a:noAutofit/>
          </a:bodyPr>
          <a:lstStyle/>
          <a:p>
            <a:r>
              <a:rPr lang="en-GB" sz="3600" dirty="0" smtClean="0"/>
              <a:t>May occur in 4-60%</a:t>
            </a:r>
          </a:p>
          <a:p>
            <a:r>
              <a:rPr lang="en-GB" sz="3600" dirty="0" smtClean="0"/>
              <a:t>Delay in patients care(difficulty getting matched </a:t>
            </a:r>
            <a:r>
              <a:rPr lang="en-GB" sz="3600" dirty="0" smtClean="0"/>
              <a:t>donors)</a:t>
            </a:r>
            <a:endParaRPr lang="en-GB" sz="3600" dirty="0" smtClean="0"/>
          </a:p>
          <a:p>
            <a:r>
              <a:rPr lang="en-GB" sz="3600" dirty="0" smtClean="0"/>
              <a:t>Increased morbidity of organ/tissue </a:t>
            </a:r>
            <a:r>
              <a:rPr lang="en-GB" sz="3600" dirty="0" smtClean="0"/>
              <a:t>transplants</a:t>
            </a:r>
            <a:endParaRPr lang="en-GB" sz="3600" dirty="0" smtClean="0"/>
          </a:p>
          <a:p>
            <a:r>
              <a:rPr lang="en-GB" sz="3600" dirty="0" smtClean="0"/>
              <a:t>Significant </a:t>
            </a:r>
            <a:r>
              <a:rPr lang="en-GB" sz="3600" dirty="0" smtClean="0"/>
              <a:t>negative </a:t>
            </a:r>
            <a:r>
              <a:rPr lang="en-GB" sz="3600" dirty="0" smtClean="0"/>
              <a:t>impact </a:t>
            </a:r>
            <a:r>
              <a:rPr lang="en-GB" sz="3600" dirty="0" smtClean="0"/>
              <a:t>on </a:t>
            </a:r>
            <a:r>
              <a:rPr lang="en-GB" sz="3600" dirty="0" smtClean="0"/>
              <a:t>staff and facilities</a:t>
            </a:r>
          </a:p>
          <a:p>
            <a:r>
              <a:rPr lang="en-GB" sz="3600" b="1" dirty="0" smtClean="0"/>
              <a:t>The real problem is DHTR</a:t>
            </a:r>
            <a:endParaRPr lang="en-GB" sz="3600" b="1" dirty="0"/>
          </a:p>
        </p:txBody>
      </p:sp>
      <p:sp>
        <p:nvSpPr>
          <p:cNvPr id="4" name="Date Placeholder 3"/>
          <p:cNvSpPr>
            <a:spLocks noGrp="1"/>
          </p:cNvSpPr>
          <p:nvPr>
            <p:ph type="dt" sz="half" idx="10"/>
          </p:nvPr>
        </p:nvSpPr>
        <p:spPr/>
        <p:txBody>
          <a:bodyPr/>
          <a:lstStyle/>
          <a:p>
            <a:fld id="{00D46E03-CF20-4415-AA29-3EA6C8060500}" type="datetime1">
              <a:rPr lang="en-GB" smtClean="0"/>
              <a:t>22/07/2013</a:t>
            </a:fld>
            <a:endParaRPr lang="en-GB"/>
          </a:p>
        </p:txBody>
      </p:sp>
      <p:sp>
        <p:nvSpPr>
          <p:cNvPr id="5" name="Footer Placeholder 4"/>
          <p:cNvSpPr>
            <a:spLocks noGrp="1"/>
          </p:cNvSpPr>
          <p:nvPr>
            <p:ph type="ftr" sz="quarter" idx="11"/>
          </p:nvPr>
        </p:nvSpPr>
        <p:spPr/>
        <p:txBody>
          <a:bodyPr/>
          <a:lstStyle/>
          <a:p>
            <a:r>
              <a:rPr lang="en-GB" smtClean="0"/>
              <a:t>Dr Enosolease, ME, Consultant &amp; Professor of Haematology</a:t>
            </a:r>
            <a:endParaRPr lang="en-GB"/>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Delayed Haemolytic transfusion Reactions in SCD</a:t>
            </a:r>
            <a:endParaRPr lang="en-GB" dirty="0"/>
          </a:p>
        </p:txBody>
      </p:sp>
      <p:sp>
        <p:nvSpPr>
          <p:cNvPr id="3" name="Content Placeholder 2"/>
          <p:cNvSpPr>
            <a:spLocks noGrp="1"/>
          </p:cNvSpPr>
          <p:nvPr>
            <p:ph sz="quarter" idx="1"/>
          </p:nvPr>
        </p:nvSpPr>
        <p:spPr/>
        <p:txBody>
          <a:bodyPr/>
          <a:lstStyle/>
          <a:p>
            <a:r>
              <a:rPr lang="en-GB" sz="3200" dirty="0" smtClean="0"/>
              <a:t>DHTR in SCD is unpredictable.</a:t>
            </a:r>
          </a:p>
          <a:p>
            <a:r>
              <a:rPr lang="en-GB" sz="3200" dirty="0" smtClean="0"/>
              <a:t>May be mild and of no consequence except for poor </a:t>
            </a:r>
            <a:r>
              <a:rPr lang="en-GB" sz="3200" dirty="0" err="1" smtClean="0"/>
              <a:t>Hct</a:t>
            </a:r>
            <a:r>
              <a:rPr lang="en-GB" sz="3200" dirty="0" smtClean="0"/>
              <a:t> response to transfusion</a:t>
            </a:r>
          </a:p>
          <a:p>
            <a:r>
              <a:rPr lang="en-GB" sz="3200" dirty="0" smtClean="0"/>
              <a:t>May simulate VOC</a:t>
            </a:r>
          </a:p>
          <a:p>
            <a:r>
              <a:rPr lang="en-GB" sz="3200" dirty="0" smtClean="0"/>
              <a:t>Occurs several days/weeks after </a:t>
            </a:r>
            <a:r>
              <a:rPr lang="en-GB" sz="3200" dirty="0" err="1" smtClean="0"/>
              <a:t>tx</a:t>
            </a:r>
            <a:r>
              <a:rPr lang="en-GB" sz="3200" dirty="0" smtClean="0"/>
              <a:t> (</a:t>
            </a:r>
            <a:r>
              <a:rPr lang="en-GB" sz="3200" dirty="0" smtClean="0"/>
              <a:t>5-15</a:t>
            </a:r>
            <a:r>
              <a:rPr lang="en-GB" sz="3200" dirty="0" smtClean="0"/>
              <a:t>days,</a:t>
            </a:r>
            <a:r>
              <a:rPr lang="en-GB" sz="3200" dirty="0" smtClean="0"/>
              <a:t> </a:t>
            </a:r>
            <a:r>
              <a:rPr lang="en-GB" sz="3200" dirty="0" smtClean="0"/>
              <a:t>sometimes weeks).</a:t>
            </a:r>
          </a:p>
          <a:p>
            <a:endParaRPr lang="en-GB" dirty="0"/>
          </a:p>
        </p:txBody>
      </p:sp>
      <p:sp>
        <p:nvSpPr>
          <p:cNvPr id="4" name="Date Placeholder 3"/>
          <p:cNvSpPr>
            <a:spLocks noGrp="1"/>
          </p:cNvSpPr>
          <p:nvPr>
            <p:ph type="dt" sz="half" idx="10"/>
          </p:nvPr>
        </p:nvSpPr>
        <p:spPr/>
        <p:txBody>
          <a:bodyPr/>
          <a:lstStyle/>
          <a:p>
            <a:fld id="{02846BA8-F62E-4A43-BD80-057EBA27C584}" type="datetime1">
              <a:rPr lang="en-GB" smtClean="0"/>
              <a:t>22/07/2013</a:t>
            </a:fld>
            <a:endParaRPr lang="en-GB"/>
          </a:p>
        </p:txBody>
      </p:sp>
      <p:sp>
        <p:nvSpPr>
          <p:cNvPr id="5" name="Footer Placeholder 4"/>
          <p:cNvSpPr>
            <a:spLocks noGrp="1"/>
          </p:cNvSpPr>
          <p:nvPr>
            <p:ph type="ftr" sz="quarter" idx="11"/>
          </p:nvPr>
        </p:nvSpPr>
        <p:spPr/>
        <p:txBody>
          <a:bodyPr/>
          <a:lstStyle/>
          <a:p>
            <a:r>
              <a:rPr lang="en-GB" smtClean="0"/>
              <a:t>Dr Enosolease, ME, Consultant &amp; Professor of Haematology</a:t>
            </a:r>
            <a:endParaRPr lang="en-GB"/>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Features of DHTR in SCD</a:t>
            </a:r>
            <a:endParaRPr lang="en-GB" dirty="0"/>
          </a:p>
        </p:txBody>
      </p:sp>
      <p:sp>
        <p:nvSpPr>
          <p:cNvPr id="3" name="Content Placeholder 2"/>
          <p:cNvSpPr>
            <a:spLocks noGrp="1"/>
          </p:cNvSpPr>
          <p:nvPr>
            <p:ph sz="quarter" idx="1"/>
          </p:nvPr>
        </p:nvSpPr>
        <p:spPr/>
        <p:txBody>
          <a:bodyPr/>
          <a:lstStyle/>
          <a:p>
            <a:r>
              <a:rPr lang="en-GB" sz="3200" dirty="0" smtClean="0"/>
              <a:t>Drop in </a:t>
            </a:r>
            <a:r>
              <a:rPr lang="en-GB" sz="3200" dirty="0" err="1" smtClean="0"/>
              <a:t>hct</a:t>
            </a:r>
            <a:r>
              <a:rPr lang="en-GB" sz="3200" dirty="0" smtClean="0"/>
              <a:t> due </a:t>
            </a:r>
            <a:r>
              <a:rPr lang="en-GB" sz="3200" dirty="0" smtClean="0"/>
              <a:t>to destruction </a:t>
            </a:r>
            <a:r>
              <a:rPr lang="en-GB" sz="3200" dirty="0" smtClean="0"/>
              <a:t>of transfused and </a:t>
            </a:r>
            <a:r>
              <a:rPr lang="en-GB" sz="3200" dirty="0" err="1" smtClean="0"/>
              <a:t>autologous</a:t>
            </a:r>
            <a:r>
              <a:rPr lang="en-GB" sz="3200" dirty="0" smtClean="0"/>
              <a:t> cells</a:t>
            </a:r>
          </a:p>
          <a:p>
            <a:r>
              <a:rPr lang="en-GB" sz="3200" dirty="0" smtClean="0"/>
              <a:t>Worsening anaemia, may be life threatening</a:t>
            </a:r>
          </a:p>
          <a:p>
            <a:pPr>
              <a:buNone/>
            </a:pPr>
            <a:r>
              <a:rPr lang="en-GB" sz="3200" dirty="0" smtClean="0"/>
              <a:t>    </a:t>
            </a:r>
            <a:r>
              <a:rPr lang="en-GB" sz="3200" dirty="0" smtClean="0"/>
              <a:t>(difficulty </a:t>
            </a:r>
            <a:r>
              <a:rPr lang="en-GB" sz="3200" dirty="0" smtClean="0"/>
              <a:t>finding matched red cells)</a:t>
            </a:r>
          </a:p>
          <a:p>
            <a:r>
              <a:rPr lang="en-GB" sz="3200" dirty="0" smtClean="0"/>
              <a:t>Further transfusion may actually worsen condition</a:t>
            </a:r>
          </a:p>
          <a:p>
            <a:r>
              <a:rPr lang="en-GB" sz="3200" dirty="0" smtClean="0"/>
              <a:t>Profound </a:t>
            </a:r>
            <a:r>
              <a:rPr lang="en-GB" sz="3200" dirty="0" err="1" smtClean="0"/>
              <a:t>reticulocytopenia</a:t>
            </a:r>
            <a:endParaRPr lang="en-GB" sz="3200" dirty="0" smtClean="0"/>
          </a:p>
          <a:p>
            <a:r>
              <a:rPr lang="en-GB" sz="3200" dirty="0" smtClean="0"/>
              <a:t>Exacerbation of sickle cell disease symptoms</a:t>
            </a:r>
          </a:p>
          <a:p>
            <a:endParaRPr lang="en-GB" dirty="0" smtClean="0"/>
          </a:p>
          <a:p>
            <a:endParaRPr lang="en-GB" dirty="0" smtClean="0"/>
          </a:p>
          <a:p>
            <a:endParaRPr lang="en-GB" dirty="0"/>
          </a:p>
        </p:txBody>
      </p:sp>
      <p:sp>
        <p:nvSpPr>
          <p:cNvPr id="4" name="Date Placeholder 3"/>
          <p:cNvSpPr>
            <a:spLocks noGrp="1"/>
          </p:cNvSpPr>
          <p:nvPr>
            <p:ph type="dt" sz="half" idx="10"/>
          </p:nvPr>
        </p:nvSpPr>
        <p:spPr/>
        <p:txBody>
          <a:bodyPr/>
          <a:lstStyle/>
          <a:p>
            <a:fld id="{29B46104-2869-4498-883C-B3B8A6EAC29E}" type="datetime1">
              <a:rPr lang="en-GB" smtClean="0"/>
              <a:t>22/07/2013</a:t>
            </a:fld>
            <a:endParaRPr lang="en-GB"/>
          </a:p>
        </p:txBody>
      </p:sp>
      <p:sp>
        <p:nvSpPr>
          <p:cNvPr id="5" name="Footer Placeholder 4"/>
          <p:cNvSpPr>
            <a:spLocks noGrp="1"/>
          </p:cNvSpPr>
          <p:nvPr>
            <p:ph type="ftr" sz="quarter" idx="11"/>
          </p:nvPr>
        </p:nvSpPr>
        <p:spPr/>
        <p:txBody>
          <a:bodyPr/>
          <a:lstStyle/>
          <a:p>
            <a:r>
              <a:rPr lang="en-GB" smtClean="0"/>
              <a:t>Dr Enosolease, ME, Consultant &amp; Professor of Haematology</a:t>
            </a:r>
            <a:endParaRPr lang="en-GB"/>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Mechanism of DHTR in SCD</a:t>
            </a:r>
            <a:endParaRPr lang="en-GB" dirty="0"/>
          </a:p>
        </p:txBody>
      </p:sp>
      <p:sp>
        <p:nvSpPr>
          <p:cNvPr id="3" name="Content Placeholder 2"/>
          <p:cNvSpPr>
            <a:spLocks noGrp="1"/>
          </p:cNvSpPr>
          <p:nvPr>
            <p:ph sz="quarter" idx="1"/>
          </p:nvPr>
        </p:nvSpPr>
        <p:spPr/>
        <p:txBody>
          <a:bodyPr>
            <a:normAutofit/>
          </a:bodyPr>
          <a:lstStyle/>
          <a:p>
            <a:r>
              <a:rPr lang="en-GB" sz="2800" dirty="0" smtClean="0"/>
              <a:t>Poorly understood</a:t>
            </a:r>
          </a:p>
          <a:p>
            <a:r>
              <a:rPr lang="en-GB" sz="2800" dirty="0" smtClean="0"/>
              <a:t>Antibodies not detected at initial testing (low titre)</a:t>
            </a:r>
          </a:p>
          <a:p>
            <a:r>
              <a:rPr lang="en-GB" sz="2800" dirty="0" smtClean="0"/>
              <a:t>Re-stimulation (</a:t>
            </a:r>
            <a:r>
              <a:rPr lang="en-GB" sz="2800" dirty="0" err="1" smtClean="0"/>
              <a:t>anamnestic</a:t>
            </a:r>
            <a:r>
              <a:rPr lang="en-GB" sz="2800" dirty="0" smtClean="0"/>
              <a:t> response) results in  rebound antibody formation</a:t>
            </a:r>
          </a:p>
          <a:p>
            <a:r>
              <a:rPr lang="en-GB" sz="2800" dirty="0" smtClean="0"/>
              <a:t>Inflammatory </a:t>
            </a:r>
            <a:r>
              <a:rPr lang="en-GB" sz="2800" dirty="0" smtClean="0"/>
              <a:t>receptor </a:t>
            </a:r>
            <a:r>
              <a:rPr lang="en-GB" sz="2800" dirty="0" smtClean="0"/>
              <a:t>cells </a:t>
            </a:r>
            <a:r>
              <a:rPr lang="en-GB" sz="2800" dirty="0" smtClean="0"/>
              <a:t>secret cytokines that can activate </a:t>
            </a:r>
            <a:r>
              <a:rPr lang="en-GB" sz="2800" dirty="0" err="1" smtClean="0"/>
              <a:t>effector</a:t>
            </a:r>
            <a:r>
              <a:rPr lang="en-GB" sz="2800" dirty="0" smtClean="0"/>
              <a:t> cells such as NK, ?HLA </a:t>
            </a:r>
            <a:r>
              <a:rPr lang="en-GB" sz="2800" dirty="0" err="1" smtClean="0"/>
              <a:t>ab</a:t>
            </a:r>
            <a:r>
              <a:rPr lang="en-GB" sz="2800" dirty="0" smtClean="0"/>
              <a:t> preferentially activating </a:t>
            </a:r>
            <a:r>
              <a:rPr lang="en-GB" sz="2800" dirty="0" err="1" smtClean="0"/>
              <a:t>humoral</a:t>
            </a:r>
            <a:r>
              <a:rPr lang="en-GB" sz="2800" dirty="0" smtClean="0"/>
              <a:t> CD4 cells (Th2)</a:t>
            </a:r>
          </a:p>
          <a:p>
            <a:r>
              <a:rPr lang="en-GB" sz="2800" dirty="0" smtClean="0"/>
              <a:t>The role WBC/Platelets (</a:t>
            </a:r>
            <a:r>
              <a:rPr lang="en-GB" sz="2800" dirty="0" err="1" smtClean="0"/>
              <a:t>leukocytosis</a:t>
            </a:r>
            <a:r>
              <a:rPr lang="en-GB" sz="2800" dirty="0" smtClean="0"/>
              <a:t>/</a:t>
            </a:r>
            <a:r>
              <a:rPr lang="en-GB" sz="2800" dirty="0" err="1" smtClean="0"/>
              <a:t>thrombocytosis</a:t>
            </a:r>
            <a:r>
              <a:rPr lang="en-GB" sz="2800" dirty="0" smtClean="0"/>
              <a:t>) vessel </a:t>
            </a:r>
            <a:r>
              <a:rPr lang="en-GB" sz="2800" dirty="0" err="1" smtClean="0"/>
              <a:t>endoth</a:t>
            </a:r>
            <a:r>
              <a:rPr lang="en-GB" sz="2800" dirty="0" smtClean="0"/>
              <a:t> injury</a:t>
            </a:r>
            <a:endParaRPr lang="en-GB" sz="2800" dirty="0"/>
          </a:p>
        </p:txBody>
      </p:sp>
      <p:sp>
        <p:nvSpPr>
          <p:cNvPr id="4" name="Date Placeholder 3"/>
          <p:cNvSpPr>
            <a:spLocks noGrp="1"/>
          </p:cNvSpPr>
          <p:nvPr>
            <p:ph type="dt" sz="half" idx="10"/>
          </p:nvPr>
        </p:nvSpPr>
        <p:spPr/>
        <p:txBody>
          <a:bodyPr/>
          <a:lstStyle/>
          <a:p>
            <a:fld id="{AD23C942-9178-479C-ABA0-5C068DB33DAA}" type="datetime1">
              <a:rPr lang="en-GB" smtClean="0"/>
              <a:t>22/07/2013</a:t>
            </a:fld>
            <a:endParaRPr lang="en-GB"/>
          </a:p>
        </p:txBody>
      </p:sp>
      <p:sp>
        <p:nvSpPr>
          <p:cNvPr id="5" name="Footer Placeholder 4"/>
          <p:cNvSpPr>
            <a:spLocks noGrp="1"/>
          </p:cNvSpPr>
          <p:nvPr>
            <p:ph type="ftr" sz="quarter" idx="11"/>
          </p:nvPr>
        </p:nvSpPr>
        <p:spPr/>
        <p:txBody>
          <a:bodyPr/>
          <a:lstStyle/>
          <a:p>
            <a:r>
              <a:rPr lang="en-GB" smtClean="0"/>
              <a:t>Dr Enosolease, ME, Consultant &amp; Professor of Haematology</a:t>
            </a:r>
            <a:endParaRPr lang="en-GB"/>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Clinical and Biological Characteristics of </a:t>
            </a:r>
            <a:r>
              <a:rPr lang="en-GB" dirty="0" err="1" smtClean="0"/>
              <a:t>AlloAb</a:t>
            </a:r>
            <a:r>
              <a:rPr lang="en-GB" dirty="0" smtClean="0"/>
              <a:t> in DHTR</a:t>
            </a:r>
            <a:endParaRPr lang="en-GB" dirty="0"/>
          </a:p>
        </p:txBody>
      </p:sp>
      <p:sp>
        <p:nvSpPr>
          <p:cNvPr id="3" name="Content Placeholder 2"/>
          <p:cNvSpPr>
            <a:spLocks noGrp="1"/>
          </p:cNvSpPr>
          <p:nvPr>
            <p:ph sz="quarter" idx="1"/>
          </p:nvPr>
        </p:nvSpPr>
        <p:spPr/>
        <p:txBody>
          <a:bodyPr>
            <a:normAutofit/>
          </a:bodyPr>
          <a:lstStyle/>
          <a:p>
            <a:r>
              <a:rPr lang="en-GB" sz="3200" dirty="0" smtClean="0"/>
              <a:t>New antibodies and or </a:t>
            </a:r>
            <a:r>
              <a:rPr lang="en-GB" sz="3200" dirty="0" smtClean="0"/>
              <a:t>additional </a:t>
            </a:r>
            <a:r>
              <a:rPr lang="en-GB" sz="3200" dirty="0" smtClean="0"/>
              <a:t>antibodies are found</a:t>
            </a:r>
          </a:p>
          <a:p>
            <a:r>
              <a:rPr lang="en-GB" sz="3200" dirty="0" smtClean="0"/>
              <a:t>Frequently encountered antibodies-C, E, </a:t>
            </a:r>
            <a:r>
              <a:rPr lang="en-GB" sz="3200" dirty="0" err="1" smtClean="0"/>
              <a:t>Fya</a:t>
            </a:r>
            <a:r>
              <a:rPr lang="en-GB" sz="3200" dirty="0" smtClean="0"/>
              <a:t>, </a:t>
            </a:r>
            <a:r>
              <a:rPr lang="en-GB" sz="3200" dirty="0" err="1" smtClean="0"/>
              <a:t>Jka</a:t>
            </a:r>
            <a:r>
              <a:rPr lang="en-GB" sz="3200" dirty="0" smtClean="0"/>
              <a:t> and S. Some D (</a:t>
            </a:r>
            <a:r>
              <a:rPr lang="en-GB" sz="3200" dirty="0" err="1" smtClean="0"/>
              <a:t>Rh</a:t>
            </a:r>
            <a:r>
              <a:rPr lang="en-GB" sz="3200" dirty="0" smtClean="0"/>
              <a:t>) variants are common</a:t>
            </a:r>
          </a:p>
          <a:p>
            <a:r>
              <a:rPr lang="en-GB" sz="3200" dirty="0" smtClean="0"/>
              <a:t>Multiple antibodies in ≥ 50%</a:t>
            </a:r>
          </a:p>
          <a:p>
            <a:r>
              <a:rPr lang="en-GB" sz="3200" dirty="0" smtClean="0"/>
              <a:t>Diagnosis is frequently missed because it simulates VOC</a:t>
            </a:r>
          </a:p>
          <a:p>
            <a:r>
              <a:rPr lang="en-GB" sz="3200" dirty="0" smtClean="0"/>
              <a:t>Occurs several </a:t>
            </a:r>
            <a:r>
              <a:rPr lang="en-GB" sz="3200" dirty="0" smtClean="0"/>
              <a:t>days/weeks </a:t>
            </a:r>
            <a:r>
              <a:rPr lang="en-GB" sz="3200" dirty="0" smtClean="0"/>
              <a:t>after transfusion</a:t>
            </a:r>
            <a:endParaRPr lang="en-GB" sz="3200" dirty="0"/>
          </a:p>
        </p:txBody>
      </p:sp>
      <p:sp>
        <p:nvSpPr>
          <p:cNvPr id="4" name="Date Placeholder 3"/>
          <p:cNvSpPr>
            <a:spLocks noGrp="1"/>
          </p:cNvSpPr>
          <p:nvPr>
            <p:ph type="dt" sz="half" idx="10"/>
          </p:nvPr>
        </p:nvSpPr>
        <p:spPr/>
        <p:txBody>
          <a:bodyPr/>
          <a:lstStyle/>
          <a:p>
            <a:fld id="{BCE9E3AE-AD30-434B-A731-0B6BF19DB67B}" type="datetime1">
              <a:rPr lang="en-GB" smtClean="0"/>
              <a:t>22/07/2013</a:t>
            </a:fld>
            <a:endParaRPr lang="en-GB"/>
          </a:p>
        </p:txBody>
      </p:sp>
      <p:sp>
        <p:nvSpPr>
          <p:cNvPr id="5" name="Footer Placeholder 4"/>
          <p:cNvSpPr>
            <a:spLocks noGrp="1"/>
          </p:cNvSpPr>
          <p:nvPr>
            <p:ph type="ftr" sz="quarter" idx="11"/>
          </p:nvPr>
        </p:nvSpPr>
        <p:spPr/>
        <p:txBody>
          <a:bodyPr/>
          <a:lstStyle/>
          <a:p>
            <a:r>
              <a:rPr lang="en-GB" smtClean="0"/>
              <a:t>Dr Enosolease, ME, Consultant &amp; Professor of Haematology</a:t>
            </a:r>
            <a:endParaRPr lang="en-GB"/>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Management</a:t>
            </a:r>
            <a:endParaRPr lang="en-GB" dirty="0"/>
          </a:p>
        </p:txBody>
      </p:sp>
      <p:sp>
        <p:nvSpPr>
          <p:cNvPr id="3" name="Content Placeholder 2"/>
          <p:cNvSpPr>
            <a:spLocks noGrp="1"/>
          </p:cNvSpPr>
          <p:nvPr>
            <p:ph sz="quarter" idx="1"/>
          </p:nvPr>
        </p:nvSpPr>
        <p:spPr/>
        <p:txBody>
          <a:bodyPr>
            <a:normAutofit/>
          </a:bodyPr>
          <a:lstStyle/>
          <a:p>
            <a:r>
              <a:rPr lang="en-GB" sz="3200" dirty="0" err="1" smtClean="0"/>
              <a:t>Mgx</a:t>
            </a:r>
            <a:r>
              <a:rPr lang="en-GB" sz="3200" dirty="0" smtClean="0"/>
              <a:t> is controversial (because of poor understanding of mechanism)</a:t>
            </a:r>
          </a:p>
          <a:p>
            <a:r>
              <a:rPr lang="en-GB" sz="3200" dirty="0" smtClean="0"/>
              <a:t>Try to identify the offending antibody(</a:t>
            </a:r>
            <a:r>
              <a:rPr lang="en-GB" sz="3200" dirty="0" err="1" smtClean="0"/>
              <a:t>ies</a:t>
            </a:r>
            <a:r>
              <a:rPr lang="en-GB" sz="3200" dirty="0" smtClean="0"/>
              <a:t>)</a:t>
            </a:r>
          </a:p>
          <a:p>
            <a:r>
              <a:rPr lang="en-GB" sz="3200" dirty="0" smtClean="0"/>
              <a:t>?Steroid</a:t>
            </a:r>
          </a:p>
          <a:p>
            <a:r>
              <a:rPr lang="en-GB" sz="3200" dirty="0" err="1" smtClean="0"/>
              <a:t>IVIg</a:t>
            </a:r>
            <a:endParaRPr lang="en-GB" sz="3200" dirty="0" smtClean="0"/>
          </a:p>
          <a:p>
            <a:r>
              <a:rPr lang="en-GB" sz="3200" dirty="0" err="1" smtClean="0"/>
              <a:t>Rituximab</a:t>
            </a:r>
            <a:r>
              <a:rPr lang="en-GB" sz="3200" dirty="0" smtClean="0"/>
              <a:t> </a:t>
            </a:r>
            <a:r>
              <a:rPr lang="en-GB" sz="3200" dirty="0" err="1" smtClean="0"/>
              <a:t>esp</a:t>
            </a:r>
            <a:r>
              <a:rPr lang="en-GB" sz="3200" dirty="0" smtClean="0"/>
              <a:t> if </a:t>
            </a:r>
            <a:r>
              <a:rPr lang="en-GB" sz="3200" dirty="0" smtClean="0"/>
              <a:t>patient is known </a:t>
            </a:r>
            <a:r>
              <a:rPr lang="en-GB" sz="3200" dirty="0" smtClean="0"/>
              <a:t>to be </a:t>
            </a:r>
            <a:r>
              <a:rPr lang="en-GB" sz="3200" dirty="0" smtClean="0"/>
              <a:t>immunised</a:t>
            </a:r>
          </a:p>
          <a:p>
            <a:r>
              <a:rPr lang="en-GB" sz="3200" dirty="0" smtClean="0"/>
              <a:t>?Erythropoietin</a:t>
            </a:r>
            <a:endParaRPr lang="en-GB" sz="3200" dirty="0"/>
          </a:p>
        </p:txBody>
      </p:sp>
      <p:sp>
        <p:nvSpPr>
          <p:cNvPr id="4" name="Date Placeholder 3"/>
          <p:cNvSpPr>
            <a:spLocks noGrp="1"/>
          </p:cNvSpPr>
          <p:nvPr>
            <p:ph type="dt" sz="half" idx="10"/>
          </p:nvPr>
        </p:nvSpPr>
        <p:spPr/>
        <p:txBody>
          <a:bodyPr/>
          <a:lstStyle/>
          <a:p>
            <a:fld id="{567627F1-79F2-4E7C-9F8D-83B56C74CFA3}" type="datetime1">
              <a:rPr lang="en-GB" smtClean="0"/>
              <a:t>22/07/2013</a:t>
            </a:fld>
            <a:endParaRPr lang="en-GB"/>
          </a:p>
        </p:txBody>
      </p:sp>
      <p:sp>
        <p:nvSpPr>
          <p:cNvPr id="5" name="Footer Placeholder 4"/>
          <p:cNvSpPr>
            <a:spLocks noGrp="1"/>
          </p:cNvSpPr>
          <p:nvPr>
            <p:ph type="ftr" sz="quarter" idx="11"/>
          </p:nvPr>
        </p:nvSpPr>
        <p:spPr/>
        <p:txBody>
          <a:bodyPr/>
          <a:lstStyle/>
          <a:p>
            <a:r>
              <a:rPr lang="en-GB" smtClean="0"/>
              <a:t>Dr Enosolease, ME, Consultant &amp; Professor of Haematology</a:t>
            </a:r>
            <a:endParaRPr lang="en-GB"/>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Schema to </a:t>
            </a:r>
            <a:r>
              <a:rPr lang="en-GB" dirty="0" smtClean="0"/>
              <a:t>I</a:t>
            </a:r>
            <a:r>
              <a:rPr lang="en-GB" dirty="0" smtClean="0"/>
              <a:t>mmune Response to RBC Ag </a:t>
            </a:r>
            <a:endParaRPr lang="en-GB" dirty="0"/>
          </a:p>
        </p:txBody>
      </p:sp>
      <p:pic>
        <p:nvPicPr>
          <p:cNvPr id="1026" name="Picture 2"/>
          <p:cNvPicPr>
            <a:picLocks noGrp="1" noChangeAspect="1" noChangeArrowheads="1"/>
          </p:cNvPicPr>
          <p:nvPr>
            <p:ph sz="quarter" idx="1"/>
          </p:nvPr>
        </p:nvPicPr>
        <p:blipFill>
          <a:blip r:embed="rId2"/>
          <a:stretch>
            <a:fillRect/>
          </a:stretch>
        </p:blipFill>
        <p:spPr bwMode="auto">
          <a:xfrm>
            <a:off x="1449211" y="1447800"/>
            <a:ext cx="6702778" cy="4572000"/>
          </a:xfrm>
          <a:prstGeom prst="rect">
            <a:avLst/>
          </a:prstGeom>
          <a:noFill/>
          <a:ln w="9525">
            <a:noFill/>
            <a:miter lim="800000"/>
            <a:headEnd/>
            <a:tailEnd/>
          </a:ln>
          <a:effectLst/>
        </p:spPr>
      </p:pic>
      <p:sp>
        <p:nvSpPr>
          <p:cNvPr id="4" name="Date Placeholder 3"/>
          <p:cNvSpPr>
            <a:spLocks noGrp="1"/>
          </p:cNvSpPr>
          <p:nvPr>
            <p:ph type="dt" sz="half" idx="10"/>
          </p:nvPr>
        </p:nvSpPr>
        <p:spPr/>
        <p:txBody>
          <a:bodyPr/>
          <a:lstStyle/>
          <a:p>
            <a:fld id="{379E6989-E177-4CD4-8A08-13CDECFC84C8}" type="datetime1">
              <a:rPr lang="en-GB" smtClean="0"/>
              <a:t>23/07/2013</a:t>
            </a:fld>
            <a:endParaRPr lang="en-GB"/>
          </a:p>
        </p:txBody>
      </p:sp>
      <p:sp>
        <p:nvSpPr>
          <p:cNvPr id="5" name="Footer Placeholder 4"/>
          <p:cNvSpPr>
            <a:spLocks noGrp="1"/>
          </p:cNvSpPr>
          <p:nvPr>
            <p:ph type="ftr" sz="quarter" idx="11"/>
          </p:nvPr>
        </p:nvSpPr>
        <p:spPr/>
        <p:txBody>
          <a:bodyPr/>
          <a:lstStyle/>
          <a:p>
            <a:r>
              <a:rPr lang="en-GB" b="1" dirty="0" smtClean="0"/>
              <a:t>(</a:t>
            </a:r>
            <a:r>
              <a:rPr lang="en-GB" b="1" i="1" dirty="0" smtClean="0"/>
              <a:t>BLOOD. First Edition paper. May4, 2012. DOI 10.1182/Blood-2011-11-32761</a:t>
            </a:r>
            <a:endParaRPr lang="en-GB"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See slide # 25</a:t>
            </a:r>
            <a:endParaRPr lang="en-GB" dirty="0"/>
          </a:p>
        </p:txBody>
      </p:sp>
      <p:sp>
        <p:nvSpPr>
          <p:cNvPr id="3" name="Content Placeholder 2"/>
          <p:cNvSpPr>
            <a:spLocks noGrp="1"/>
          </p:cNvSpPr>
          <p:nvPr>
            <p:ph sz="quarter" idx="1"/>
          </p:nvPr>
        </p:nvSpPr>
        <p:spPr/>
        <p:txBody>
          <a:bodyPr>
            <a:normAutofit fontScale="55000" lnSpcReduction="20000"/>
          </a:bodyPr>
          <a:lstStyle/>
          <a:p>
            <a:r>
              <a:rPr lang="en-GB" b="1" dirty="0"/>
              <a:t>Figure 1. Hypothetical schema of immune response to RBC antigens in </a:t>
            </a:r>
            <a:r>
              <a:rPr lang="en-GB" b="1" dirty="0" err="1"/>
              <a:t>alloimmunized</a:t>
            </a:r>
            <a:r>
              <a:rPr lang="en-GB" b="1" dirty="0"/>
              <a:t> versus </a:t>
            </a:r>
            <a:r>
              <a:rPr lang="en-GB" b="1" dirty="0" err="1"/>
              <a:t>nonalloimmunized</a:t>
            </a:r>
            <a:r>
              <a:rPr lang="en-GB" b="1" dirty="0"/>
              <a:t> patients. Multiple participants in </a:t>
            </a:r>
            <a:r>
              <a:rPr lang="en-GB" b="1" dirty="0" err="1"/>
              <a:t>alloimmunization</a:t>
            </a:r>
            <a:endParaRPr lang="en-GB" b="1" dirty="0"/>
          </a:p>
          <a:p>
            <a:r>
              <a:rPr lang="en-GB" b="1" dirty="0"/>
              <a:t>versus no </a:t>
            </a:r>
            <a:r>
              <a:rPr lang="en-GB" b="1" dirty="0" err="1"/>
              <a:t>alloimmunization</a:t>
            </a:r>
            <a:r>
              <a:rPr lang="en-GB" b="1" dirty="0"/>
              <a:t> states are outlined. Preventive interventions and the specific steps in prevention of </a:t>
            </a:r>
            <a:r>
              <a:rPr lang="en-GB" b="1" dirty="0" err="1"/>
              <a:t>alloimmunization</a:t>
            </a:r>
            <a:r>
              <a:rPr lang="en-GB" b="1" dirty="0"/>
              <a:t> are shown in yellow. In addition, the possible</a:t>
            </a:r>
          </a:p>
          <a:p>
            <a:r>
              <a:rPr lang="en-GB" b="1" dirty="0"/>
              <a:t>modes of action of steroids and </a:t>
            </a:r>
            <a:r>
              <a:rPr lang="en-GB" b="1" dirty="0" err="1"/>
              <a:t>IVIg</a:t>
            </a:r>
            <a:r>
              <a:rPr lang="en-GB" b="1" dirty="0"/>
              <a:t> for treatment of DHTR are also shown in yellow. The hypothetical model predicts that the chronic inflammatory state in SCD creates a</a:t>
            </a:r>
          </a:p>
          <a:p>
            <a:r>
              <a:rPr lang="en-GB" b="1" dirty="0"/>
              <a:t>microenvironment with increased inflammatory cytokines, which </a:t>
            </a:r>
            <a:r>
              <a:rPr lang="en-GB" b="1" dirty="0" err="1"/>
              <a:t>favors</a:t>
            </a:r>
            <a:r>
              <a:rPr lang="en-GB" b="1" dirty="0"/>
              <a:t> antigen-presenting cells (APCs), such as macrophages and </a:t>
            </a:r>
            <a:r>
              <a:rPr lang="en-GB" b="1" dirty="0" err="1"/>
              <a:t>dendritic</a:t>
            </a:r>
            <a:r>
              <a:rPr lang="en-GB" b="1" dirty="0"/>
              <a:t> cells to increase consumption of</a:t>
            </a:r>
          </a:p>
          <a:p>
            <a:r>
              <a:rPr lang="en-GB" b="1" dirty="0"/>
              <a:t>the transfused </a:t>
            </a:r>
            <a:r>
              <a:rPr lang="en-GB" b="1" dirty="0" err="1"/>
              <a:t>allogenic</a:t>
            </a:r>
            <a:r>
              <a:rPr lang="en-GB" b="1" dirty="0"/>
              <a:t> RBCs, and also </a:t>
            </a:r>
            <a:r>
              <a:rPr lang="en-GB" b="1" dirty="0" err="1"/>
              <a:t>favor</a:t>
            </a:r>
            <a:r>
              <a:rPr lang="en-GB" b="1" dirty="0"/>
              <a:t> generation of immunogenic peptides in APCs. The person’s HLA repertoire will then dictate whether these peptides are</a:t>
            </a:r>
          </a:p>
          <a:p>
            <a:r>
              <a:rPr lang="en-GB" b="1" dirty="0"/>
              <a:t>presented to the naive CD4 T helper (</a:t>
            </a:r>
            <a:r>
              <a:rPr lang="en-GB" b="1" dirty="0" err="1"/>
              <a:t>Th</a:t>
            </a:r>
            <a:r>
              <a:rPr lang="en-GB" b="1" dirty="0"/>
              <a:t>) cells or not. </a:t>
            </a:r>
            <a:r>
              <a:rPr lang="en-GB" b="1" dirty="0" err="1"/>
              <a:t>Alloimmunized</a:t>
            </a:r>
            <a:r>
              <a:rPr lang="en-GB" b="1" dirty="0"/>
              <a:t> sickle patients have increased Th2 frequency, normally associated with </a:t>
            </a:r>
            <a:r>
              <a:rPr lang="en-GB" b="1" dirty="0" err="1"/>
              <a:t>humoral</a:t>
            </a:r>
            <a:r>
              <a:rPr lang="en-GB" b="1" dirty="0"/>
              <a:t> immune response, or</a:t>
            </a:r>
          </a:p>
          <a:p>
            <a:r>
              <a:rPr lang="en-GB" b="1" dirty="0"/>
              <a:t>decreased </a:t>
            </a:r>
            <a:r>
              <a:rPr lang="en-GB" b="1" dirty="0" err="1"/>
              <a:t>Treg</a:t>
            </a:r>
            <a:r>
              <a:rPr lang="en-GB" b="1" dirty="0"/>
              <a:t> activity associated with </a:t>
            </a:r>
            <a:r>
              <a:rPr lang="en-GB" b="1" dirty="0" err="1"/>
              <a:t>alloimmunization</a:t>
            </a:r>
            <a:r>
              <a:rPr lang="en-GB" b="1" dirty="0"/>
              <a:t>. The skewing toward Th2 or decreased </a:t>
            </a:r>
            <a:r>
              <a:rPr lang="en-GB" b="1" dirty="0" err="1"/>
              <a:t>Treg</a:t>
            </a:r>
            <a:r>
              <a:rPr lang="en-GB" b="1" dirty="0"/>
              <a:t> is proposed to be associated with B-cell activation and antibody</a:t>
            </a:r>
          </a:p>
          <a:p>
            <a:r>
              <a:rPr lang="en-GB" b="1" dirty="0"/>
              <a:t>production. In SCD patients who may have a genetic predisposition to be </a:t>
            </a:r>
            <a:r>
              <a:rPr lang="en-GB" b="1" dirty="0" err="1"/>
              <a:t>nonresponders</a:t>
            </a:r>
            <a:r>
              <a:rPr lang="en-GB" b="1" dirty="0"/>
              <a:t>, or patients who do not produce antibodies after </a:t>
            </a:r>
            <a:r>
              <a:rPr lang="en-GB" b="1" dirty="0" err="1"/>
              <a:t>allogeneic</a:t>
            </a:r>
            <a:r>
              <a:rPr lang="en-GB" b="1" dirty="0"/>
              <a:t> transfusions, the APCs</a:t>
            </a:r>
          </a:p>
          <a:p>
            <a:r>
              <a:rPr lang="en-GB" b="1" dirty="0"/>
              <a:t>may be less </a:t>
            </a:r>
            <a:r>
              <a:rPr lang="en-GB" b="1" dirty="0" err="1"/>
              <a:t>immunostimulatory</a:t>
            </a:r>
            <a:r>
              <a:rPr lang="en-GB" b="1" dirty="0"/>
              <a:t> such that the peptides presented to the naive CD4 cells are </a:t>
            </a:r>
            <a:r>
              <a:rPr lang="en-GB" b="1" dirty="0" err="1"/>
              <a:t>tolerizing</a:t>
            </a:r>
            <a:r>
              <a:rPr lang="en-GB" b="1" dirty="0"/>
              <a:t> and result in the induction of </a:t>
            </a:r>
            <a:r>
              <a:rPr lang="en-GB" b="1" dirty="0" err="1"/>
              <a:t>Tregs</a:t>
            </a:r>
            <a:r>
              <a:rPr lang="en-GB" b="1" dirty="0"/>
              <a:t> that can reduce Th2 and/or B cell </a:t>
            </a:r>
            <a:r>
              <a:rPr lang="en-GB" b="1" dirty="0" smtClean="0"/>
              <a:t>and</a:t>
            </a:r>
          </a:p>
          <a:p>
            <a:r>
              <a:rPr lang="en-GB" b="1" dirty="0" smtClean="0"/>
              <a:t>(</a:t>
            </a:r>
            <a:r>
              <a:rPr lang="en-GB" b="1" i="1" dirty="0" smtClean="0"/>
              <a:t>BLOOD. First Edition paper. May4, 2012. DOI 10.1182/Blood-2011-11-32761</a:t>
            </a:r>
            <a:r>
              <a:rPr lang="en-GB" b="1" dirty="0" smtClean="0"/>
              <a:t>)</a:t>
            </a:r>
            <a:endParaRPr lang="en-GB" b="1" dirty="0"/>
          </a:p>
        </p:txBody>
      </p:sp>
      <p:sp>
        <p:nvSpPr>
          <p:cNvPr id="4" name="Date Placeholder 3"/>
          <p:cNvSpPr>
            <a:spLocks noGrp="1"/>
          </p:cNvSpPr>
          <p:nvPr>
            <p:ph type="dt" sz="half" idx="10"/>
          </p:nvPr>
        </p:nvSpPr>
        <p:spPr/>
        <p:txBody>
          <a:bodyPr/>
          <a:lstStyle/>
          <a:p>
            <a:fld id="{432D5251-57A9-44D2-AEB7-448D8EE838E2}" type="datetime1">
              <a:rPr lang="en-GB" smtClean="0"/>
              <a:t>22/07/2013</a:t>
            </a:fld>
            <a:endParaRPr lang="en-GB"/>
          </a:p>
        </p:txBody>
      </p:sp>
      <p:sp>
        <p:nvSpPr>
          <p:cNvPr id="5" name="Footer Placeholder 4"/>
          <p:cNvSpPr>
            <a:spLocks noGrp="1"/>
          </p:cNvSpPr>
          <p:nvPr>
            <p:ph type="ftr" sz="quarter" idx="11"/>
          </p:nvPr>
        </p:nvSpPr>
        <p:spPr/>
        <p:txBody>
          <a:bodyPr/>
          <a:lstStyle/>
          <a:p>
            <a:r>
              <a:rPr lang="en-GB" smtClean="0"/>
              <a:t>Dr Enosolease, ME, Consultant &amp; Professor of Haematology</a:t>
            </a:r>
            <a:endParaRPr lang="en-GB"/>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Summary</a:t>
            </a:r>
            <a:endParaRPr lang="en-GB" dirty="0"/>
          </a:p>
        </p:txBody>
      </p:sp>
      <p:sp>
        <p:nvSpPr>
          <p:cNvPr id="3" name="Content Placeholder 2"/>
          <p:cNvSpPr>
            <a:spLocks noGrp="1"/>
          </p:cNvSpPr>
          <p:nvPr>
            <p:ph sz="quarter" idx="1"/>
          </p:nvPr>
        </p:nvSpPr>
        <p:spPr/>
        <p:txBody>
          <a:bodyPr>
            <a:normAutofit fontScale="62500" lnSpcReduction="20000"/>
          </a:bodyPr>
          <a:lstStyle/>
          <a:p>
            <a:r>
              <a:rPr lang="en-GB" sz="4500" dirty="0" err="1" smtClean="0"/>
              <a:t>Alloimmunization</a:t>
            </a:r>
            <a:r>
              <a:rPr lang="en-GB" sz="4500" dirty="0" smtClean="0"/>
              <a:t> is commoner in SCD</a:t>
            </a:r>
          </a:p>
          <a:p>
            <a:r>
              <a:rPr lang="en-GB" sz="4500" dirty="0" smtClean="0"/>
              <a:t>Incidence depends on age, units transfused</a:t>
            </a:r>
          </a:p>
          <a:p>
            <a:r>
              <a:rPr lang="en-GB" sz="4500" dirty="0" smtClean="0"/>
              <a:t>Incidence varies widely</a:t>
            </a:r>
          </a:p>
          <a:p>
            <a:r>
              <a:rPr lang="en-GB" sz="4500" dirty="0" smtClean="0"/>
              <a:t>Common offenders are RH C,E </a:t>
            </a:r>
            <a:r>
              <a:rPr lang="en-GB" sz="4500" dirty="0" err="1" smtClean="0"/>
              <a:t>c,e</a:t>
            </a:r>
            <a:r>
              <a:rPr lang="en-GB" sz="4500" dirty="0" smtClean="0"/>
              <a:t> D-variant</a:t>
            </a:r>
            <a:r>
              <a:rPr lang="en-GB" sz="4500" dirty="0" smtClean="0"/>
              <a:t>,</a:t>
            </a:r>
          </a:p>
          <a:p>
            <a:pPr>
              <a:buNone/>
            </a:pPr>
            <a:r>
              <a:rPr lang="en-GB" sz="4500" dirty="0" smtClean="0"/>
              <a:t>    </a:t>
            </a:r>
            <a:r>
              <a:rPr lang="en-GB" sz="4500" dirty="0" err="1" smtClean="0"/>
              <a:t>Kell</a:t>
            </a:r>
            <a:r>
              <a:rPr lang="en-GB" sz="4500" dirty="0" smtClean="0"/>
              <a:t>, Kidd, S and Duffy</a:t>
            </a:r>
          </a:p>
          <a:p>
            <a:r>
              <a:rPr lang="en-GB" sz="4500" dirty="0" smtClean="0"/>
              <a:t>DHTR is the most devastating (</a:t>
            </a:r>
            <a:r>
              <a:rPr lang="en-GB" sz="4500" dirty="0" err="1" smtClean="0"/>
              <a:t>Hyperhaemolytic</a:t>
            </a:r>
            <a:r>
              <a:rPr lang="en-GB" sz="4500" dirty="0" smtClean="0"/>
              <a:t> </a:t>
            </a:r>
            <a:r>
              <a:rPr lang="en-GB" sz="4500" dirty="0" err="1" smtClean="0"/>
              <a:t>suyndrome</a:t>
            </a:r>
            <a:r>
              <a:rPr lang="en-GB" sz="4500" dirty="0" smtClean="0"/>
              <a:t>)</a:t>
            </a:r>
          </a:p>
          <a:p>
            <a:r>
              <a:rPr lang="en-GB" sz="4500" dirty="0" smtClean="0"/>
              <a:t>Others- </a:t>
            </a:r>
            <a:r>
              <a:rPr lang="en-GB" sz="4500" dirty="0" err="1" smtClean="0"/>
              <a:t>plt</a:t>
            </a:r>
            <a:r>
              <a:rPr lang="en-GB" sz="4500" dirty="0" smtClean="0"/>
              <a:t> refractoriness, graft rejection </a:t>
            </a:r>
          </a:p>
          <a:p>
            <a:r>
              <a:rPr lang="en-GB" sz="4500" dirty="0" smtClean="0"/>
              <a:t>May cause rejection HSCT</a:t>
            </a:r>
          </a:p>
          <a:p>
            <a:r>
              <a:rPr lang="en-GB" sz="4500" dirty="0" smtClean="0"/>
              <a:t>Adequate preventive  measures though cost implicative are possible. </a:t>
            </a:r>
          </a:p>
          <a:p>
            <a:endParaRPr lang="en-GB" dirty="0"/>
          </a:p>
        </p:txBody>
      </p:sp>
      <p:sp>
        <p:nvSpPr>
          <p:cNvPr id="4" name="Date Placeholder 3"/>
          <p:cNvSpPr>
            <a:spLocks noGrp="1"/>
          </p:cNvSpPr>
          <p:nvPr>
            <p:ph type="dt" sz="half" idx="10"/>
          </p:nvPr>
        </p:nvSpPr>
        <p:spPr/>
        <p:txBody>
          <a:bodyPr/>
          <a:lstStyle/>
          <a:p>
            <a:fld id="{654848EB-85BC-409C-8327-D200ED2A429B}" type="datetime1">
              <a:rPr lang="en-GB" smtClean="0"/>
              <a:t>22/07/2013</a:t>
            </a:fld>
            <a:endParaRPr lang="en-GB"/>
          </a:p>
        </p:txBody>
      </p:sp>
      <p:sp>
        <p:nvSpPr>
          <p:cNvPr id="5" name="Footer Placeholder 4"/>
          <p:cNvSpPr>
            <a:spLocks noGrp="1"/>
          </p:cNvSpPr>
          <p:nvPr>
            <p:ph type="ftr" sz="quarter" idx="11"/>
          </p:nvPr>
        </p:nvSpPr>
        <p:spPr/>
        <p:txBody>
          <a:bodyPr/>
          <a:lstStyle/>
          <a:p>
            <a:r>
              <a:rPr lang="en-GB" smtClean="0"/>
              <a:t>Dr Enosolease, ME, Consultant &amp; Professor of Haematology</a:t>
            </a:r>
            <a:endParaRPr lang="en-GB"/>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a:t>
            </a:r>
            <a:endParaRPr lang="en-GB" dirty="0"/>
          </a:p>
        </p:txBody>
      </p:sp>
      <p:sp>
        <p:nvSpPr>
          <p:cNvPr id="3" name="Content Placeholder 2"/>
          <p:cNvSpPr>
            <a:spLocks noGrp="1"/>
          </p:cNvSpPr>
          <p:nvPr>
            <p:ph sz="quarter" idx="1"/>
          </p:nvPr>
        </p:nvSpPr>
        <p:spPr/>
        <p:txBody>
          <a:bodyPr>
            <a:noAutofit/>
          </a:bodyPr>
          <a:lstStyle/>
          <a:p>
            <a:r>
              <a:rPr lang="en-GB" sz="3200" dirty="0" smtClean="0"/>
              <a:t>There are challenges in the diagnosis and screening for myriads of </a:t>
            </a:r>
            <a:r>
              <a:rPr lang="en-GB" sz="3200" dirty="0" err="1" smtClean="0"/>
              <a:t>rbc</a:t>
            </a:r>
            <a:r>
              <a:rPr lang="en-GB" sz="3200" dirty="0" smtClean="0"/>
              <a:t>/HLA antigens capable of causing clinically important </a:t>
            </a:r>
            <a:r>
              <a:rPr lang="en-GB" sz="3200" dirty="0" err="1" smtClean="0"/>
              <a:t>alloimmunization</a:t>
            </a:r>
            <a:r>
              <a:rPr lang="en-GB" sz="3200" dirty="0" smtClean="0"/>
              <a:t> in SCD individuals.</a:t>
            </a:r>
          </a:p>
          <a:p>
            <a:r>
              <a:rPr lang="en-GB" sz="3200" dirty="0" smtClean="0"/>
              <a:t>The cost in time, </a:t>
            </a:r>
            <a:r>
              <a:rPr lang="en-GB" sz="3200" dirty="0" smtClean="0"/>
              <a:t>personnel </a:t>
            </a:r>
            <a:r>
              <a:rPr lang="en-GB" sz="3200" dirty="0" smtClean="0"/>
              <a:t>and </a:t>
            </a:r>
            <a:r>
              <a:rPr lang="en-GB" sz="3200" dirty="0" smtClean="0"/>
              <a:t>funds </a:t>
            </a:r>
            <a:r>
              <a:rPr lang="en-GB" sz="3200" dirty="0" smtClean="0"/>
              <a:t>in transfusion practice, AND now in the new era of HSCT in Nigeria will be frustrating and unquantifiable. Effort must be made to select only those lacking these nuisance antigens for HSCs donations to avoid unwarranted rejection.  </a:t>
            </a:r>
            <a:endParaRPr lang="en-GB" sz="3200" dirty="0"/>
          </a:p>
        </p:txBody>
      </p:sp>
      <p:sp>
        <p:nvSpPr>
          <p:cNvPr id="4" name="Date Placeholder 3"/>
          <p:cNvSpPr>
            <a:spLocks noGrp="1"/>
          </p:cNvSpPr>
          <p:nvPr>
            <p:ph type="dt" sz="half" idx="10"/>
          </p:nvPr>
        </p:nvSpPr>
        <p:spPr/>
        <p:txBody>
          <a:bodyPr/>
          <a:lstStyle/>
          <a:p>
            <a:fld id="{7EFC714F-BAF1-4378-9493-5FE8BFA1A7A4}" type="datetime1">
              <a:rPr lang="en-GB" smtClean="0"/>
              <a:t>22/07/2013</a:t>
            </a:fld>
            <a:endParaRPr lang="en-GB"/>
          </a:p>
        </p:txBody>
      </p:sp>
      <p:sp>
        <p:nvSpPr>
          <p:cNvPr id="5" name="Footer Placeholder 4"/>
          <p:cNvSpPr>
            <a:spLocks noGrp="1"/>
          </p:cNvSpPr>
          <p:nvPr>
            <p:ph type="ftr" sz="quarter" idx="11"/>
          </p:nvPr>
        </p:nvSpPr>
        <p:spPr/>
        <p:txBody>
          <a:bodyPr/>
          <a:lstStyle/>
          <a:p>
            <a:r>
              <a:rPr lang="en-GB" smtClean="0"/>
              <a:t>Dr Enosolease, ME, Consultant &amp; Professor of Haematology</a:t>
            </a:r>
            <a:endParaRPr lang="en-GB"/>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SCD: Introduction</a:t>
            </a:r>
            <a:endParaRPr lang="en-GB" dirty="0"/>
          </a:p>
        </p:txBody>
      </p:sp>
      <p:sp>
        <p:nvSpPr>
          <p:cNvPr id="3" name="Content Placeholder 2"/>
          <p:cNvSpPr>
            <a:spLocks noGrp="1"/>
          </p:cNvSpPr>
          <p:nvPr>
            <p:ph sz="quarter" idx="1"/>
          </p:nvPr>
        </p:nvSpPr>
        <p:spPr/>
        <p:txBody>
          <a:bodyPr>
            <a:noAutofit/>
          </a:bodyPr>
          <a:lstStyle/>
          <a:p>
            <a:r>
              <a:rPr lang="en-GB" sz="2800" dirty="0" smtClean="0"/>
              <a:t>SCD is the commonest </a:t>
            </a:r>
            <a:r>
              <a:rPr lang="en-GB" sz="2800" dirty="0" err="1" smtClean="0"/>
              <a:t>haemoglobinopathy</a:t>
            </a:r>
            <a:r>
              <a:rPr lang="en-GB" sz="2800" dirty="0" smtClean="0"/>
              <a:t> in Nigeria</a:t>
            </a:r>
          </a:p>
          <a:p>
            <a:r>
              <a:rPr lang="en-GB" sz="2800" dirty="0" smtClean="0"/>
              <a:t>Characterised </a:t>
            </a:r>
            <a:r>
              <a:rPr lang="en-GB" sz="2800" dirty="0" smtClean="0"/>
              <a:t>by chronic anaemia, various crises and chronic organ damage</a:t>
            </a:r>
          </a:p>
          <a:p>
            <a:r>
              <a:rPr lang="en-GB" sz="2800" dirty="0" smtClean="0"/>
              <a:t>Chronic RBC transfusion is often necessary</a:t>
            </a:r>
          </a:p>
          <a:p>
            <a:r>
              <a:rPr lang="en-GB" sz="2800" dirty="0" smtClean="0"/>
              <a:t>Chronic Blood </a:t>
            </a:r>
            <a:r>
              <a:rPr lang="en-GB" sz="2800" dirty="0" err="1" smtClean="0"/>
              <a:t>tx</a:t>
            </a:r>
            <a:r>
              <a:rPr lang="en-GB" sz="2800" dirty="0" smtClean="0"/>
              <a:t> could → multiple complications including </a:t>
            </a:r>
            <a:r>
              <a:rPr lang="en-GB" sz="2800" dirty="0" err="1" smtClean="0"/>
              <a:t>alloimmunization</a:t>
            </a:r>
            <a:endParaRPr lang="en-GB" sz="2800" dirty="0" smtClean="0"/>
          </a:p>
          <a:p>
            <a:r>
              <a:rPr lang="en-GB" sz="2800" dirty="0" smtClean="0"/>
              <a:t>Blood transfusion is not curative</a:t>
            </a:r>
          </a:p>
          <a:p>
            <a:r>
              <a:rPr lang="en-GB" sz="2800" dirty="0" smtClean="0"/>
              <a:t>HSCT is for now the ONLY curative therapy</a:t>
            </a:r>
          </a:p>
          <a:p>
            <a:r>
              <a:rPr lang="en-GB" sz="2800" dirty="0" smtClean="0"/>
              <a:t>Chronic transfusion may interfere with the success of HSCT</a:t>
            </a:r>
            <a:endParaRPr lang="en-GB" sz="2800" dirty="0"/>
          </a:p>
        </p:txBody>
      </p:sp>
      <p:sp>
        <p:nvSpPr>
          <p:cNvPr id="4" name="Date Placeholder 3"/>
          <p:cNvSpPr>
            <a:spLocks noGrp="1"/>
          </p:cNvSpPr>
          <p:nvPr>
            <p:ph type="dt" sz="half" idx="10"/>
          </p:nvPr>
        </p:nvSpPr>
        <p:spPr/>
        <p:txBody>
          <a:bodyPr/>
          <a:lstStyle/>
          <a:p>
            <a:fld id="{8519A0E9-5CF4-41F3-BEC1-23B5236FCA20}" type="datetime1">
              <a:rPr lang="en-GB" smtClean="0"/>
              <a:t>22/07/2013</a:t>
            </a:fld>
            <a:endParaRPr lang="en-GB"/>
          </a:p>
        </p:txBody>
      </p:sp>
      <p:sp>
        <p:nvSpPr>
          <p:cNvPr id="5" name="Footer Placeholder 4"/>
          <p:cNvSpPr>
            <a:spLocks noGrp="1"/>
          </p:cNvSpPr>
          <p:nvPr>
            <p:ph type="ftr" sz="quarter" idx="11"/>
          </p:nvPr>
        </p:nvSpPr>
        <p:spPr/>
        <p:txBody>
          <a:bodyPr/>
          <a:lstStyle/>
          <a:p>
            <a:r>
              <a:rPr lang="en-GB" smtClean="0"/>
              <a:t>Dr Enosolease, ME, Consultant &amp; Professor of Haematology</a:t>
            </a:r>
            <a:endParaRPr lang="en-GB"/>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lstStyle/>
          <a:p>
            <a:r>
              <a:rPr lang="en-GB" sz="7200" dirty="0" smtClean="0"/>
              <a:t>Thank you for your                                               </a:t>
            </a:r>
            <a:r>
              <a:rPr lang="en-GB" sz="7200" dirty="0" smtClean="0"/>
              <a:t>attention</a:t>
            </a:r>
          </a:p>
          <a:p>
            <a:r>
              <a:rPr lang="en-GB" sz="7200" dirty="0" err="1" smtClean="0"/>
              <a:t>Bha</a:t>
            </a:r>
            <a:r>
              <a:rPr lang="en-GB" sz="7200" dirty="0" smtClean="0"/>
              <a:t> </a:t>
            </a:r>
            <a:r>
              <a:rPr lang="en-GB" sz="7200" dirty="0" err="1" smtClean="0"/>
              <a:t>bionmon</a:t>
            </a:r>
            <a:endParaRPr lang="en-GB" sz="7200" dirty="0"/>
          </a:p>
        </p:txBody>
      </p:sp>
      <p:sp>
        <p:nvSpPr>
          <p:cNvPr id="4" name="Date Placeholder 3"/>
          <p:cNvSpPr>
            <a:spLocks noGrp="1"/>
          </p:cNvSpPr>
          <p:nvPr>
            <p:ph type="dt" sz="half" idx="10"/>
          </p:nvPr>
        </p:nvSpPr>
        <p:spPr/>
        <p:txBody>
          <a:bodyPr/>
          <a:lstStyle/>
          <a:p>
            <a:fld id="{74E6AB74-8A74-4956-A055-A63A8D739CF7}" type="datetime1">
              <a:rPr lang="en-GB" smtClean="0"/>
              <a:t>22/07/2013</a:t>
            </a:fld>
            <a:endParaRPr lang="en-GB"/>
          </a:p>
        </p:txBody>
      </p:sp>
      <p:sp>
        <p:nvSpPr>
          <p:cNvPr id="5" name="Footer Placeholder 4"/>
          <p:cNvSpPr>
            <a:spLocks noGrp="1"/>
          </p:cNvSpPr>
          <p:nvPr>
            <p:ph type="ftr" sz="quarter" idx="11"/>
          </p:nvPr>
        </p:nvSpPr>
        <p:spPr/>
        <p:txBody>
          <a:bodyPr/>
          <a:lstStyle/>
          <a:p>
            <a:r>
              <a:rPr lang="en-GB" smtClean="0"/>
              <a:t>Dr Enosolease, ME, Consultant &amp; Professor of Haematology</a:t>
            </a:r>
            <a:endParaRPr lang="en-GB"/>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RBC transfusion in SCD</a:t>
            </a:r>
            <a:endParaRPr lang="en-GB" dirty="0"/>
          </a:p>
        </p:txBody>
      </p:sp>
      <p:sp>
        <p:nvSpPr>
          <p:cNvPr id="3" name="Content Placeholder 2"/>
          <p:cNvSpPr>
            <a:spLocks noGrp="1"/>
          </p:cNvSpPr>
          <p:nvPr>
            <p:ph sz="quarter" idx="1"/>
          </p:nvPr>
        </p:nvSpPr>
        <p:spPr/>
        <p:txBody>
          <a:bodyPr/>
          <a:lstStyle/>
          <a:p>
            <a:r>
              <a:rPr lang="en-GB" sz="3200" dirty="0" smtClean="0"/>
              <a:t>No established guidelines in Nigeria </a:t>
            </a:r>
          </a:p>
          <a:p>
            <a:r>
              <a:rPr lang="en-GB" sz="3200" dirty="0" smtClean="0"/>
              <a:t>The decision </a:t>
            </a:r>
            <a:r>
              <a:rPr lang="en-GB" sz="3200" dirty="0" smtClean="0"/>
              <a:t>to begin </a:t>
            </a:r>
            <a:r>
              <a:rPr lang="en-GB" sz="3200" dirty="0" err="1" smtClean="0"/>
              <a:t>tx</a:t>
            </a:r>
            <a:r>
              <a:rPr lang="en-GB" sz="3200" dirty="0" smtClean="0"/>
              <a:t> must be based on proven inability to compensate for low </a:t>
            </a:r>
            <a:r>
              <a:rPr lang="en-GB" sz="3200" dirty="0" err="1" smtClean="0"/>
              <a:t>Hb</a:t>
            </a:r>
            <a:r>
              <a:rPr lang="en-GB" sz="3200" dirty="0" smtClean="0"/>
              <a:t> conc. Such as:</a:t>
            </a:r>
          </a:p>
          <a:p>
            <a:pPr>
              <a:buNone/>
            </a:pPr>
            <a:r>
              <a:rPr lang="en-GB" sz="3200" dirty="0" smtClean="0"/>
              <a:t>      * increased cardiac efforts-   tachycardia, sweating, breathlessness at rest</a:t>
            </a:r>
          </a:p>
          <a:p>
            <a:r>
              <a:rPr lang="en-GB" sz="3200" dirty="0" smtClean="0"/>
              <a:t>Perceived replacement of sickle cells would alleviate symptoms</a:t>
            </a:r>
          </a:p>
          <a:p>
            <a:endParaRPr lang="en-GB" dirty="0" smtClean="0"/>
          </a:p>
          <a:p>
            <a:endParaRPr lang="en-GB" dirty="0"/>
          </a:p>
        </p:txBody>
      </p:sp>
      <p:sp>
        <p:nvSpPr>
          <p:cNvPr id="4" name="Date Placeholder 3"/>
          <p:cNvSpPr>
            <a:spLocks noGrp="1"/>
          </p:cNvSpPr>
          <p:nvPr>
            <p:ph type="dt" sz="half" idx="10"/>
          </p:nvPr>
        </p:nvSpPr>
        <p:spPr/>
        <p:txBody>
          <a:bodyPr/>
          <a:lstStyle/>
          <a:p>
            <a:fld id="{234FEA4A-4A47-42A1-8BF2-B7E8785960F3}" type="datetime1">
              <a:rPr lang="en-GB" smtClean="0"/>
              <a:t>22/07/2013</a:t>
            </a:fld>
            <a:endParaRPr lang="en-GB"/>
          </a:p>
        </p:txBody>
      </p:sp>
      <p:sp>
        <p:nvSpPr>
          <p:cNvPr id="5" name="Footer Placeholder 4"/>
          <p:cNvSpPr>
            <a:spLocks noGrp="1"/>
          </p:cNvSpPr>
          <p:nvPr>
            <p:ph type="ftr" sz="quarter" idx="11"/>
          </p:nvPr>
        </p:nvSpPr>
        <p:spPr/>
        <p:txBody>
          <a:bodyPr/>
          <a:lstStyle/>
          <a:p>
            <a:r>
              <a:rPr lang="en-GB" smtClean="0"/>
              <a:t>Dr Enosolease, ME, Consultant &amp; Professor of Haematology</a:t>
            </a:r>
            <a:endParaRPr lang="en-GB"/>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Transfusion in SCD </a:t>
            </a:r>
            <a:endParaRPr lang="en-GB" dirty="0"/>
          </a:p>
        </p:txBody>
      </p:sp>
      <p:sp>
        <p:nvSpPr>
          <p:cNvPr id="3" name="Content Placeholder 2"/>
          <p:cNvSpPr>
            <a:spLocks noGrp="1"/>
          </p:cNvSpPr>
          <p:nvPr>
            <p:ph sz="quarter" idx="1"/>
          </p:nvPr>
        </p:nvSpPr>
        <p:spPr/>
        <p:txBody>
          <a:bodyPr>
            <a:noAutofit/>
          </a:bodyPr>
          <a:lstStyle/>
          <a:p>
            <a:r>
              <a:rPr lang="en-GB" sz="2800" dirty="0" smtClean="0"/>
              <a:t>Most patients would have had transfusions as they get older for various indications</a:t>
            </a:r>
          </a:p>
          <a:p>
            <a:r>
              <a:rPr lang="en-GB" sz="2800" dirty="0" smtClean="0"/>
              <a:t>RBC transfusion is regarded as critically important during acute life threatening events: acute chest syndrome, stroke, </a:t>
            </a:r>
            <a:r>
              <a:rPr lang="en-GB" sz="2800" dirty="0" err="1" smtClean="0"/>
              <a:t>splenic</a:t>
            </a:r>
            <a:r>
              <a:rPr lang="en-GB" sz="2800" dirty="0" smtClean="0"/>
              <a:t> sequestration</a:t>
            </a:r>
          </a:p>
          <a:p>
            <a:r>
              <a:rPr lang="en-GB" sz="2800" dirty="0" smtClean="0"/>
              <a:t>Severe unrelenting VOC </a:t>
            </a:r>
          </a:p>
          <a:p>
            <a:r>
              <a:rPr lang="en-GB" sz="2800" dirty="0" smtClean="0"/>
              <a:t>Repeated VOC events →</a:t>
            </a:r>
            <a:r>
              <a:rPr lang="en-GB" sz="2800" dirty="0" smtClean="0"/>
              <a:t>vessels </a:t>
            </a:r>
            <a:r>
              <a:rPr lang="en-GB" sz="2800" dirty="0" smtClean="0"/>
              <a:t>endothelial damage, severe lung damage, </a:t>
            </a:r>
            <a:r>
              <a:rPr lang="en-GB" sz="2800" dirty="0" smtClean="0"/>
              <a:t>cerebral </a:t>
            </a:r>
            <a:r>
              <a:rPr lang="en-GB" sz="2800" dirty="0" smtClean="0"/>
              <a:t>vasculature, kidney and bones  </a:t>
            </a:r>
            <a:endParaRPr lang="en-GB" sz="2800" dirty="0"/>
          </a:p>
        </p:txBody>
      </p:sp>
      <p:sp>
        <p:nvSpPr>
          <p:cNvPr id="4" name="Date Placeholder 3"/>
          <p:cNvSpPr>
            <a:spLocks noGrp="1"/>
          </p:cNvSpPr>
          <p:nvPr>
            <p:ph type="dt" sz="half" idx="10"/>
          </p:nvPr>
        </p:nvSpPr>
        <p:spPr/>
        <p:txBody>
          <a:bodyPr/>
          <a:lstStyle/>
          <a:p>
            <a:fld id="{003D84E3-696C-4CF6-BBEB-2CDAAFBC86AC}" type="datetime1">
              <a:rPr lang="en-GB" smtClean="0"/>
              <a:t>22/07/2013</a:t>
            </a:fld>
            <a:endParaRPr lang="en-GB"/>
          </a:p>
        </p:txBody>
      </p:sp>
      <p:sp>
        <p:nvSpPr>
          <p:cNvPr id="5" name="Footer Placeholder 4"/>
          <p:cNvSpPr>
            <a:spLocks noGrp="1"/>
          </p:cNvSpPr>
          <p:nvPr>
            <p:ph type="ftr" sz="quarter" idx="11"/>
          </p:nvPr>
        </p:nvSpPr>
        <p:spPr/>
        <p:txBody>
          <a:bodyPr/>
          <a:lstStyle/>
          <a:p>
            <a:r>
              <a:rPr lang="en-GB" smtClean="0"/>
              <a:t>Dr Enosolease, ME, Consultant &amp; Professor of Haematology</a:t>
            </a:r>
            <a:endParaRPr lang="en-GB"/>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Alloimmunization</a:t>
            </a:r>
            <a:r>
              <a:rPr lang="en-GB" dirty="0" smtClean="0"/>
              <a:t>- Definition</a:t>
            </a:r>
            <a:endParaRPr lang="en-GB" dirty="0"/>
          </a:p>
        </p:txBody>
      </p:sp>
      <p:sp>
        <p:nvSpPr>
          <p:cNvPr id="3" name="Content Placeholder 2"/>
          <p:cNvSpPr>
            <a:spLocks noGrp="1"/>
          </p:cNvSpPr>
          <p:nvPr>
            <p:ph sz="quarter" idx="1"/>
          </p:nvPr>
        </p:nvSpPr>
        <p:spPr/>
        <p:txBody>
          <a:bodyPr/>
          <a:lstStyle/>
          <a:p>
            <a:r>
              <a:rPr lang="en-GB" sz="3200" dirty="0" err="1" smtClean="0"/>
              <a:t>Alloimmunization</a:t>
            </a:r>
            <a:r>
              <a:rPr lang="en-GB" sz="3200" dirty="0" smtClean="0"/>
              <a:t> </a:t>
            </a:r>
            <a:r>
              <a:rPr lang="en-GB" sz="3200" dirty="0" err="1" smtClean="0"/>
              <a:t>maens</a:t>
            </a:r>
            <a:r>
              <a:rPr lang="en-GB" sz="3200" dirty="0" smtClean="0"/>
              <a:t> formation of antibodies against non-self antigens in same specie. RBC </a:t>
            </a:r>
            <a:r>
              <a:rPr lang="en-GB" sz="3200" dirty="0" err="1" smtClean="0"/>
              <a:t>alloimmunization</a:t>
            </a:r>
            <a:r>
              <a:rPr lang="en-GB" sz="3200" dirty="0" smtClean="0"/>
              <a:t>, therefore, is the development of antibodies against donor (</a:t>
            </a:r>
            <a:r>
              <a:rPr lang="en-GB" sz="3200" dirty="0" err="1" smtClean="0"/>
              <a:t>allogeneic</a:t>
            </a:r>
            <a:r>
              <a:rPr lang="en-GB" sz="3200" dirty="0" smtClean="0"/>
              <a:t>) RBCs antigens. They are recognised only because they cause haemolytic transfusion reactions of variable clinical significance.</a:t>
            </a:r>
          </a:p>
          <a:p>
            <a:endParaRPr lang="en-GB" dirty="0"/>
          </a:p>
        </p:txBody>
      </p:sp>
      <p:sp>
        <p:nvSpPr>
          <p:cNvPr id="4" name="Date Placeholder 3"/>
          <p:cNvSpPr>
            <a:spLocks noGrp="1"/>
          </p:cNvSpPr>
          <p:nvPr>
            <p:ph type="dt" sz="half" idx="10"/>
          </p:nvPr>
        </p:nvSpPr>
        <p:spPr/>
        <p:txBody>
          <a:bodyPr/>
          <a:lstStyle/>
          <a:p>
            <a:fld id="{35C7BD04-E612-4193-9D0B-0BC8F55ECB36}" type="datetime1">
              <a:rPr lang="en-GB" smtClean="0"/>
              <a:t>22/07/2013</a:t>
            </a:fld>
            <a:endParaRPr lang="en-GB"/>
          </a:p>
        </p:txBody>
      </p:sp>
      <p:sp>
        <p:nvSpPr>
          <p:cNvPr id="5" name="Footer Placeholder 4"/>
          <p:cNvSpPr>
            <a:spLocks noGrp="1"/>
          </p:cNvSpPr>
          <p:nvPr>
            <p:ph type="ftr" sz="quarter" idx="11"/>
          </p:nvPr>
        </p:nvSpPr>
        <p:spPr/>
        <p:txBody>
          <a:bodyPr/>
          <a:lstStyle/>
          <a:p>
            <a:r>
              <a:rPr lang="en-GB" smtClean="0"/>
              <a:t>Dr Enosolease, ME, Consultant &amp; Professor of Haematology</a:t>
            </a:r>
            <a:endParaRPr lang="en-GB"/>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Alloimmunization</a:t>
            </a:r>
            <a:endParaRPr lang="en-GB" dirty="0"/>
          </a:p>
        </p:txBody>
      </p:sp>
      <p:sp>
        <p:nvSpPr>
          <p:cNvPr id="3" name="Content Placeholder 2"/>
          <p:cNvSpPr>
            <a:spLocks noGrp="1"/>
          </p:cNvSpPr>
          <p:nvPr>
            <p:ph sz="quarter" idx="1"/>
          </p:nvPr>
        </p:nvSpPr>
        <p:spPr/>
        <p:txBody>
          <a:bodyPr>
            <a:normAutofit lnSpcReduction="10000"/>
          </a:bodyPr>
          <a:lstStyle/>
          <a:p>
            <a:r>
              <a:rPr lang="en-GB" sz="2800" dirty="0" smtClean="0"/>
              <a:t>ABO antigens elicit the most devastating haemolytic transfusion reactions</a:t>
            </a:r>
          </a:p>
          <a:p>
            <a:r>
              <a:rPr lang="en-GB" sz="2800" dirty="0" smtClean="0"/>
              <a:t>Together with </a:t>
            </a:r>
            <a:r>
              <a:rPr lang="en-GB" sz="2800" dirty="0" err="1" smtClean="0"/>
              <a:t>RhD</a:t>
            </a:r>
            <a:r>
              <a:rPr lang="en-GB" sz="2800" dirty="0" smtClean="0"/>
              <a:t>, ABO antigens are the most immunogenic RBC antigens of clinical importance</a:t>
            </a:r>
          </a:p>
          <a:p>
            <a:r>
              <a:rPr lang="en-GB" sz="2800" dirty="0" smtClean="0"/>
              <a:t>All blood banks type and match for ABO and </a:t>
            </a:r>
            <a:r>
              <a:rPr lang="en-GB" sz="2800" dirty="0" err="1" smtClean="0"/>
              <a:t>RhD</a:t>
            </a:r>
            <a:r>
              <a:rPr lang="en-GB" sz="2800" dirty="0" smtClean="0"/>
              <a:t> hence pose little or no </a:t>
            </a:r>
            <a:r>
              <a:rPr lang="en-GB" sz="2800" dirty="0" smtClean="0"/>
              <a:t>problem</a:t>
            </a:r>
            <a:endParaRPr lang="en-GB" sz="2800" dirty="0" smtClean="0"/>
          </a:p>
          <a:p>
            <a:r>
              <a:rPr lang="en-GB" sz="2800" dirty="0" smtClean="0"/>
              <a:t>Other minor antigens are usually (routinely) not matched</a:t>
            </a:r>
          </a:p>
          <a:p>
            <a:r>
              <a:rPr lang="en-GB" sz="2800" dirty="0" smtClean="0"/>
              <a:t>Despite this only 2.6-2.9% may form </a:t>
            </a:r>
            <a:r>
              <a:rPr lang="en-GB" sz="2800" dirty="0" err="1" smtClean="0"/>
              <a:t>alloAb</a:t>
            </a:r>
            <a:r>
              <a:rPr lang="en-GB" sz="2800" dirty="0" smtClean="0"/>
              <a:t> in the general population</a:t>
            </a:r>
            <a:r>
              <a:rPr lang="en-GB" dirty="0" smtClean="0"/>
              <a:t> </a:t>
            </a:r>
            <a:r>
              <a:rPr lang="en-GB" sz="1500" dirty="0" smtClean="0"/>
              <a:t>(Heddle NM et al, BR J </a:t>
            </a:r>
            <a:r>
              <a:rPr lang="en-GB" sz="1500" dirty="0" err="1" smtClean="0"/>
              <a:t>Haematol</a:t>
            </a:r>
            <a:r>
              <a:rPr lang="en-GB" sz="1500" dirty="0" smtClean="0"/>
              <a:t> 1995;1000-5)</a:t>
            </a:r>
            <a:endParaRPr lang="en-GB" sz="1500" dirty="0"/>
          </a:p>
        </p:txBody>
      </p:sp>
      <p:sp>
        <p:nvSpPr>
          <p:cNvPr id="4" name="Date Placeholder 3"/>
          <p:cNvSpPr>
            <a:spLocks noGrp="1"/>
          </p:cNvSpPr>
          <p:nvPr>
            <p:ph type="dt" sz="half" idx="10"/>
          </p:nvPr>
        </p:nvSpPr>
        <p:spPr/>
        <p:txBody>
          <a:bodyPr/>
          <a:lstStyle/>
          <a:p>
            <a:fld id="{336E0744-BBEC-4BE2-8633-7A90F48A7E0E}" type="datetime1">
              <a:rPr lang="en-GB" smtClean="0"/>
              <a:t>22/07/2013</a:t>
            </a:fld>
            <a:endParaRPr lang="en-GB"/>
          </a:p>
        </p:txBody>
      </p:sp>
      <p:sp>
        <p:nvSpPr>
          <p:cNvPr id="5" name="Footer Placeholder 4"/>
          <p:cNvSpPr>
            <a:spLocks noGrp="1"/>
          </p:cNvSpPr>
          <p:nvPr>
            <p:ph type="ftr" sz="quarter" idx="11"/>
          </p:nvPr>
        </p:nvSpPr>
        <p:spPr/>
        <p:txBody>
          <a:bodyPr/>
          <a:lstStyle/>
          <a:p>
            <a:r>
              <a:rPr lang="en-GB" smtClean="0"/>
              <a:t>Dr Enosolease, ME, Consultant &amp; Professor of Haematology</a:t>
            </a:r>
            <a:endParaRPr lang="en-GB"/>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err="1" smtClean="0"/>
              <a:t>Alloimmunization</a:t>
            </a:r>
            <a:r>
              <a:rPr lang="en-GB" dirty="0" smtClean="0"/>
              <a:t>-minor RBC Antigens</a:t>
            </a:r>
            <a:endParaRPr lang="en-GB" dirty="0"/>
          </a:p>
        </p:txBody>
      </p:sp>
      <p:sp>
        <p:nvSpPr>
          <p:cNvPr id="3" name="Content Placeholder 2"/>
          <p:cNvSpPr>
            <a:spLocks noGrp="1"/>
          </p:cNvSpPr>
          <p:nvPr>
            <p:ph sz="quarter" idx="1"/>
          </p:nvPr>
        </p:nvSpPr>
        <p:spPr/>
        <p:txBody>
          <a:bodyPr>
            <a:normAutofit/>
          </a:bodyPr>
          <a:lstStyle/>
          <a:p>
            <a:r>
              <a:rPr lang="en-GB" dirty="0" smtClean="0"/>
              <a:t>All </a:t>
            </a:r>
            <a:r>
              <a:rPr lang="en-GB" dirty="0" err="1" smtClean="0"/>
              <a:t>rbc</a:t>
            </a:r>
            <a:r>
              <a:rPr lang="en-GB" dirty="0" smtClean="0"/>
              <a:t> antigens are potentially immunogenic</a:t>
            </a:r>
          </a:p>
          <a:p>
            <a:r>
              <a:rPr lang="en-GB" dirty="0" smtClean="0"/>
              <a:t>Only few are considered clinically important: C, </a:t>
            </a:r>
            <a:r>
              <a:rPr lang="en-GB" dirty="0" err="1" smtClean="0"/>
              <a:t>E,c</a:t>
            </a:r>
            <a:r>
              <a:rPr lang="en-GB" dirty="0" smtClean="0"/>
              <a:t>, e </a:t>
            </a:r>
            <a:r>
              <a:rPr lang="en-GB" dirty="0" err="1" smtClean="0"/>
              <a:t>Kell</a:t>
            </a:r>
            <a:r>
              <a:rPr lang="en-GB" dirty="0" smtClean="0"/>
              <a:t> and Kidd, relatively less S (MNS) </a:t>
            </a:r>
            <a:r>
              <a:rPr lang="en-GB" dirty="0" smtClean="0"/>
              <a:t>are found </a:t>
            </a:r>
            <a:r>
              <a:rPr lang="en-GB" dirty="0" smtClean="0"/>
              <a:t>in 95% of cases</a:t>
            </a:r>
            <a:r>
              <a:rPr lang="en-GB" sz="1400" dirty="0" smtClean="0"/>
              <a:t> (</a:t>
            </a:r>
            <a:r>
              <a:rPr lang="en-GB" sz="1400" dirty="0" err="1" smtClean="0"/>
              <a:t>Vichinsky</a:t>
            </a:r>
            <a:r>
              <a:rPr lang="en-GB" sz="1400" dirty="0" smtClean="0"/>
              <a:t> EP et al Transfusion 2001;41:1086-92)</a:t>
            </a:r>
          </a:p>
          <a:p>
            <a:r>
              <a:rPr lang="en-GB" dirty="0" smtClean="0"/>
              <a:t>Thus, matching for these in SCD reduces </a:t>
            </a:r>
            <a:r>
              <a:rPr lang="en-GB" dirty="0" err="1" smtClean="0"/>
              <a:t>alloim</a:t>
            </a:r>
            <a:endParaRPr lang="en-GB" dirty="0" smtClean="0"/>
          </a:p>
          <a:p>
            <a:r>
              <a:rPr lang="en-GB" dirty="0" smtClean="0"/>
              <a:t>When unmatched for these </a:t>
            </a:r>
            <a:r>
              <a:rPr lang="en-GB" dirty="0" err="1" smtClean="0"/>
              <a:t>Ags</a:t>
            </a:r>
            <a:endParaRPr lang="en-GB" dirty="0" smtClean="0"/>
          </a:p>
          <a:p>
            <a:r>
              <a:rPr lang="en-GB" dirty="0" smtClean="0"/>
              <a:t>       7.5-17.6% (children≤ 10yrs)</a:t>
            </a:r>
          </a:p>
          <a:p>
            <a:r>
              <a:rPr lang="en-GB" dirty="0" smtClean="0"/>
              <a:t>        18.6-35% of adults develop </a:t>
            </a:r>
            <a:r>
              <a:rPr lang="en-GB" dirty="0" err="1" smtClean="0"/>
              <a:t>alloantibodies</a:t>
            </a:r>
            <a:r>
              <a:rPr lang="en-GB" sz="1500" dirty="0" smtClean="0"/>
              <a:t>                      (</a:t>
            </a:r>
            <a:r>
              <a:rPr lang="en-GB" sz="1500" dirty="0" err="1" smtClean="0"/>
              <a:t>Rosse</a:t>
            </a:r>
            <a:r>
              <a:rPr lang="en-GB" sz="1500" dirty="0" smtClean="0"/>
              <a:t> et al Blood. 1990; 32:1617-21)</a:t>
            </a:r>
            <a:endParaRPr lang="en-GB" sz="1500" dirty="0"/>
          </a:p>
        </p:txBody>
      </p:sp>
      <p:sp>
        <p:nvSpPr>
          <p:cNvPr id="4" name="Date Placeholder 3"/>
          <p:cNvSpPr>
            <a:spLocks noGrp="1"/>
          </p:cNvSpPr>
          <p:nvPr>
            <p:ph type="dt" sz="half" idx="10"/>
          </p:nvPr>
        </p:nvSpPr>
        <p:spPr/>
        <p:txBody>
          <a:bodyPr/>
          <a:lstStyle/>
          <a:p>
            <a:fld id="{CECD607B-6F95-459B-A96B-3D0631530FC4}" type="datetime1">
              <a:rPr lang="en-GB" smtClean="0"/>
              <a:t>22/07/2013</a:t>
            </a:fld>
            <a:endParaRPr lang="en-GB"/>
          </a:p>
        </p:txBody>
      </p:sp>
      <p:sp>
        <p:nvSpPr>
          <p:cNvPr id="5" name="Footer Placeholder 4"/>
          <p:cNvSpPr>
            <a:spLocks noGrp="1"/>
          </p:cNvSpPr>
          <p:nvPr>
            <p:ph type="ftr" sz="quarter" idx="11"/>
          </p:nvPr>
        </p:nvSpPr>
        <p:spPr/>
        <p:txBody>
          <a:bodyPr/>
          <a:lstStyle/>
          <a:p>
            <a:r>
              <a:rPr lang="en-GB" smtClean="0"/>
              <a:t>Dr Enosolease, ME, Consultant &amp; Professor of Haematology</a:t>
            </a:r>
            <a:endParaRPr lang="en-GB"/>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Alloimmunization</a:t>
            </a:r>
            <a:endParaRPr lang="en-GB" dirty="0"/>
          </a:p>
        </p:txBody>
      </p:sp>
      <p:sp>
        <p:nvSpPr>
          <p:cNvPr id="3" name="Content Placeholder 2"/>
          <p:cNvSpPr>
            <a:spLocks noGrp="1"/>
          </p:cNvSpPr>
          <p:nvPr>
            <p:ph sz="quarter" idx="1"/>
          </p:nvPr>
        </p:nvSpPr>
        <p:spPr/>
        <p:txBody>
          <a:bodyPr>
            <a:normAutofit lnSpcReduction="10000"/>
          </a:bodyPr>
          <a:lstStyle/>
          <a:p>
            <a:r>
              <a:rPr lang="en-GB" sz="3200" dirty="0" smtClean="0"/>
              <a:t>Despite matching </a:t>
            </a:r>
            <a:r>
              <a:rPr lang="en-GB" sz="3200" dirty="0" smtClean="0"/>
              <a:t>for C,E, </a:t>
            </a:r>
            <a:r>
              <a:rPr lang="en-GB" sz="3200" dirty="0" err="1" smtClean="0"/>
              <a:t>e,c</a:t>
            </a:r>
            <a:r>
              <a:rPr lang="en-GB" sz="3200" dirty="0" smtClean="0"/>
              <a:t> </a:t>
            </a:r>
            <a:r>
              <a:rPr lang="en-GB" sz="3200" dirty="0" err="1" smtClean="0"/>
              <a:t>Kell</a:t>
            </a:r>
            <a:r>
              <a:rPr lang="en-GB" sz="3200" dirty="0" smtClean="0"/>
              <a:t>, Kidd </a:t>
            </a:r>
            <a:r>
              <a:rPr lang="en-GB" sz="3200" dirty="0" smtClean="0"/>
              <a:t>antigens</a:t>
            </a:r>
            <a:r>
              <a:rPr lang="en-GB" sz="3200" dirty="0" smtClean="0"/>
              <a:t>, </a:t>
            </a:r>
            <a:r>
              <a:rPr lang="en-GB" sz="3200" dirty="0" smtClean="0"/>
              <a:t>some </a:t>
            </a:r>
            <a:r>
              <a:rPr lang="en-GB" sz="3200" dirty="0" smtClean="0"/>
              <a:t>patients still develop </a:t>
            </a:r>
            <a:r>
              <a:rPr lang="en-GB" sz="3200" dirty="0" err="1" smtClean="0"/>
              <a:t>alloantibodies</a:t>
            </a:r>
            <a:r>
              <a:rPr lang="en-GB" sz="3200" dirty="0" smtClean="0"/>
              <a:t>.</a:t>
            </a:r>
          </a:p>
          <a:p>
            <a:r>
              <a:rPr lang="en-GB" sz="3200" dirty="0" smtClean="0"/>
              <a:t>REASONS:</a:t>
            </a:r>
          </a:p>
          <a:p>
            <a:r>
              <a:rPr lang="en-GB" sz="3200" dirty="0" smtClean="0"/>
              <a:t>-Not practicable to capture all nuisance antigens</a:t>
            </a:r>
          </a:p>
          <a:p>
            <a:r>
              <a:rPr lang="en-GB" sz="3200" dirty="0" smtClean="0"/>
              <a:t>-Low titre Abs may not be detected</a:t>
            </a:r>
          </a:p>
          <a:p>
            <a:r>
              <a:rPr lang="en-GB" sz="3200" dirty="0" smtClean="0"/>
              <a:t>-New Abs may be formed</a:t>
            </a:r>
          </a:p>
          <a:p>
            <a:r>
              <a:rPr lang="en-GB" sz="3200" dirty="0" smtClean="0"/>
              <a:t>-Other non-RBC antibodies </a:t>
            </a:r>
            <a:r>
              <a:rPr lang="en-GB" sz="3200" dirty="0" smtClean="0"/>
              <a:t>(minor HLA </a:t>
            </a:r>
            <a:r>
              <a:rPr lang="en-GB" sz="3200" dirty="0" smtClean="0"/>
              <a:t>antigens)</a:t>
            </a:r>
          </a:p>
          <a:p>
            <a:endParaRPr lang="en-GB" dirty="0"/>
          </a:p>
        </p:txBody>
      </p:sp>
      <p:sp>
        <p:nvSpPr>
          <p:cNvPr id="4" name="Date Placeholder 3"/>
          <p:cNvSpPr>
            <a:spLocks noGrp="1"/>
          </p:cNvSpPr>
          <p:nvPr>
            <p:ph type="dt" sz="half" idx="10"/>
          </p:nvPr>
        </p:nvSpPr>
        <p:spPr/>
        <p:txBody>
          <a:bodyPr/>
          <a:lstStyle/>
          <a:p>
            <a:fld id="{994AAD74-8A03-44E4-9656-13D703431868}" type="datetime1">
              <a:rPr lang="en-GB" smtClean="0"/>
              <a:t>22/07/2013</a:t>
            </a:fld>
            <a:endParaRPr lang="en-GB"/>
          </a:p>
        </p:txBody>
      </p:sp>
      <p:sp>
        <p:nvSpPr>
          <p:cNvPr id="5" name="Footer Placeholder 4"/>
          <p:cNvSpPr>
            <a:spLocks noGrp="1"/>
          </p:cNvSpPr>
          <p:nvPr>
            <p:ph type="ftr" sz="quarter" idx="11"/>
          </p:nvPr>
        </p:nvSpPr>
        <p:spPr/>
        <p:txBody>
          <a:bodyPr/>
          <a:lstStyle/>
          <a:p>
            <a:r>
              <a:rPr lang="en-GB" smtClean="0"/>
              <a:t>Dr Enosolease, ME, Consultant &amp; Professor of Haematology</a:t>
            </a:r>
            <a:endParaRPr lang="en-GB"/>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681</TotalTime>
  <Words>2011</Words>
  <Application>Microsoft Office PowerPoint</Application>
  <PresentationFormat>On-screen Show (4:3)</PresentationFormat>
  <Paragraphs>232</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Equity</vt:lpstr>
      <vt:lpstr>ALLOIMMUNIZATION IN SCD</vt:lpstr>
      <vt:lpstr>Outline</vt:lpstr>
      <vt:lpstr>SCD: Introduction</vt:lpstr>
      <vt:lpstr>RBC transfusion in SCD</vt:lpstr>
      <vt:lpstr>Transfusion in SCD </vt:lpstr>
      <vt:lpstr>Alloimmunization- Definition</vt:lpstr>
      <vt:lpstr>Alloimmunization</vt:lpstr>
      <vt:lpstr>Alloimmunization-minor RBC Antigens</vt:lpstr>
      <vt:lpstr>Alloimmunization</vt:lpstr>
      <vt:lpstr>Alloimmunization: Non-RBC Antigens</vt:lpstr>
      <vt:lpstr>Non-RBC Antigens</vt:lpstr>
      <vt:lpstr>HLA Alloimmunization: Consequences</vt:lpstr>
      <vt:lpstr>Reducing HLA Alloimmunization</vt:lpstr>
      <vt:lpstr>SCD and Alloimmunization- Rates</vt:lpstr>
      <vt:lpstr>SCD and Alloimmunization- Rates</vt:lpstr>
      <vt:lpstr>Another ASH (CSSCD) studied 3047 SCD patients in a 5-yr period </vt:lpstr>
      <vt:lpstr> (CSSCD) studied 3047 SCD patients in a 5-yr period </vt:lpstr>
      <vt:lpstr>Other Studies</vt:lpstr>
      <vt:lpstr>Other Reasons for Alloimmu</vt:lpstr>
      <vt:lpstr>Consequences of Alloimm in SCD</vt:lpstr>
      <vt:lpstr>Delayed Haemolytic transfusion Reactions in SCD</vt:lpstr>
      <vt:lpstr>Features of DHTR in SCD</vt:lpstr>
      <vt:lpstr>Mechanism of DHTR in SCD</vt:lpstr>
      <vt:lpstr>Clinical and Biological Characteristics of AlloAb in DHTR</vt:lpstr>
      <vt:lpstr>Management</vt:lpstr>
      <vt:lpstr>Schema to Immune Response to RBC Ag </vt:lpstr>
      <vt:lpstr>See slide # 25</vt:lpstr>
      <vt:lpstr>Summary</vt:lpstr>
      <vt:lpstr>Conclusion</vt:lpstr>
      <vt:lpstr>Slide 30</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ALLOIMMUNIZATION IN SCD</dc:title>
  <dc:creator>Enosolease</dc:creator>
  <cp:lastModifiedBy>Enosolease</cp:lastModifiedBy>
  <cp:revision>75</cp:revision>
  <dcterms:created xsi:type="dcterms:W3CDTF">2013-07-19T00:16:21Z</dcterms:created>
  <dcterms:modified xsi:type="dcterms:W3CDTF">2013-07-22T23:26:29Z</dcterms:modified>
</cp:coreProperties>
</file>