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2" r:id="rId2"/>
    <p:sldId id="256" r:id="rId3"/>
    <p:sldId id="257" r:id="rId4"/>
    <p:sldId id="265" r:id="rId5"/>
    <p:sldId id="264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51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A38049-E2FB-41CA-B781-F56153256CFB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1A3E84-9C3E-437A-88B3-671EBCDB37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369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1A3E84-9C3E-437A-88B3-671EBCDB37B9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0206A4-EED8-45EF-9089-D8165C5F77F0}" type="datetimeFigureOut">
              <a:rPr lang="en-US" smtClean="0"/>
              <a:t>7/23/2013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783824-342E-4E68-A631-E0722C0D6BEF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851648" cy="2438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5400" dirty="0"/>
              <a:t/>
            </a:r>
            <a:br>
              <a:rPr lang="en-US" sz="5400" dirty="0"/>
            </a:br>
            <a:r>
              <a:rPr lang="en-US" sz="6000" dirty="0"/>
              <a:t>CARE OF </a:t>
            </a:r>
            <a:r>
              <a:rPr lang="en-US" sz="6000" dirty="0" smtClean="0"/>
              <a:t>CENTRAL VENOUS</a:t>
            </a:r>
            <a:br>
              <a:rPr lang="en-US" sz="6000" dirty="0" smtClean="0"/>
            </a:br>
            <a:r>
              <a:rPr lang="en-US" sz="6000" dirty="0" smtClean="0"/>
              <a:t>CATHETER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320040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SNO IMAFIDON E.O (</a:t>
            </a:r>
            <a:r>
              <a:rPr lang="en-US" sz="3600" dirty="0" err="1" smtClean="0"/>
              <a:t>Mrs</a:t>
            </a:r>
            <a:r>
              <a:rPr lang="en-US" sz="3600" dirty="0" smtClean="0"/>
              <a:t>)</a:t>
            </a:r>
          </a:p>
          <a:p>
            <a:pPr algn="ctr"/>
            <a:r>
              <a:rPr lang="en-US" sz="3600" dirty="0" smtClean="0"/>
              <a:t> </a:t>
            </a:r>
            <a:r>
              <a:rPr lang="en-US" sz="3600" dirty="0"/>
              <a:t>July</a:t>
            </a:r>
            <a:r>
              <a:rPr lang="en-US" sz="3600" dirty="0" smtClean="0"/>
              <a:t>, 2013</a:t>
            </a:r>
            <a:r>
              <a:rPr lang="en-US" sz="6000" dirty="0" smtClean="0"/>
              <a:t>.</a:t>
            </a: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>
            <a:normAutofit/>
          </a:bodyPr>
          <a:lstStyle/>
          <a:p>
            <a:r>
              <a:rPr lang="en-US" sz="5400" b="1" u="sng" dirty="0" smtClean="0"/>
              <a:t>INTRODUCTION  </a:t>
            </a:r>
            <a:endParaRPr lang="en-US" sz="5400" b="1" u="sng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/>
              <a:t>Health care institutions and their patients are familiar with the effects of nosocomial infections (NI).</a:t>
            </a:r>
          </a:p>
          <a:p>
            <a:pPr marL="0" indent="0">
              <a:buNone/>
            </a:pPr>
            <a:endParaRPr lang="en-US" sz="3600" dirty="0" smtClean="0"/>
          </a:p>
          <a:p>
            <a:r>
              <a:rPr lang="en-US" sz="3600" dirty="0" smtClean="0"/>
              <a:t> These consequences translate to the increased suffering and extension of recovery time for the patients and diminished indices of quality among institutions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00800"/>
          </a:xfrm>
        </p:spPr>
        <p:txBody>
          <a:bodyPr>
            <a:noAutofit/>
          </a:bodyPr>
          <a:lstStyle/>
          <a:p>
            <a:pPr algn="just"/>
            <a:r>
              <a:rPr lang="en-US" sz="3600" dirty="0" smtClean="0"/>
              <a:t>Central Venous Catheter (CVC) related blood stream infections are costly and account for a significant proportion of hospital acquired infections.</a:t>
            </a:r>
          </a:p>
          <a:p>
            <a:pPr algn="just"/>
            <a:r>
              <a:rPr lang="en-US" sz="3600" dirty="0" smtClean="0"/>
              <a:t>Patients for Hematopoietic stem cell transplantation are an exceptional high risk group considering their illness and severity of treatment, which demand a CVC. </a:t>
            </a:r>
          </a:p>
          <a:p>
            <a:pPr algn="just"/>
            <a:r>
              <a:rPr lang="en-US" sz="3600" dirty="0" smtClean="0"/>
              <a:t>The safety of the patients concerning this device depends mostly on the nursing care.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"/>
            <a:ext cx="8229600" cy="6629400"/>
          </a:xfrm>
        </p:spPr>
        <p:txBody>
          <a:bodyPr>
            <a:noAutofit/>
          </a:bodyPr>
          <a:lstStyle/>
          <a:p>
            <a:r>
              <a:rPr lang="en-US" sz="2800" dirty="0" smtClean="0"/>
              <a:t>The nurses in UBTH Stem Cell Unit adopted  a method whereby all those handling the CVC were taught and educated on the care of CVC as follows:</a:t>
            </a:r>
          </a:p>
          <a:p>
            <a:r>
              <a:rPr lang="en-US" sz="2800" dirty="0" smtClean="0"/>
              <a:t>After the insertion of the Hickman Catheter in the isolation ward by the Cardiothoracic surgeon (CTU)</a:t>
            </a:r>
          </a:p>
          <a:p>
            <a:r>
              <a:rPr lang="en-US" sz="2800" dirty="0" smtClean="0"/>
              <a:t>Wash and disinfect your hands with 70% alcohol</a:t>
            </a:r>
          </a:p>
          <a:p>
            <a:r>
              <a:rPr lang="en-US" sz="2800" dirty="0" smtClean="0"/>
              <a:t>Wear your gowns, mask, gloves.</a:t>
            </a:r>
          </a:p>
          <a:p>
            <a:r>
              <a:rPr lang="en-US" sz="2800" dirty="0" smtClean="0"/>
              <a:t>Enter the patient’s room (Isolation Room)</a:t>
            </a:r>
          </a:p>
          <a:p>
            <a:r>
              <a:rPr lang="en-US" sz="2800" dirty="0" smtClean="0"/>
              <a:t>Disinfect your hands again.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479002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>
            <a:normAutofit/>
          </a:bodyPr>
          <a:lstStyle/>
          <a:p>
            <a:pPr algn="just"/>
            <a:r>
              <a:rPr lang="en-US" sz="2400" dirty="0"/>
              <a:t>Measure the length of the Hickman’s catheter. The connection of the CVC to the infusion line is usually covered with a sterile gauze to prevent the patient </a:t>
            </a:r>
            <a:r>
              <a:rPr lang="en-US" sz="2400" dirty="0" smtClean="0"/>
              <a:t>from: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smtClean="0"/>
              <a:t>Being </a:t>
            </a:r>
            <a:r>
              <a:rPr lang="en-US" sz="2400" dirty="0"/>
              <a:t>hurt</a:t>
            </a:r>
          </a:p>
          <a:p>
            <a:pPr algn="just"/>
            <a:r>
              <a:rPr lang="en-US" sz="2400" dirty="0"/>
              <a:t>To keep it clear</a:t>
            </a:r>
          </a:p>
          <a:p>
            <a:pPr algn="just"/>
            <a:r>
              <a:rPr lang="en-US" sz="2400" dirty="0"/>
              <a:t>To prevent patient from disconnecting </a:t>
            </a:r>
            <a:r>
              <a:rPr lang="en-US" sz="2400" dirty="0" smtClean="0"/>
              <a:t>it</a:t>
            </a:r>
          </a:p>
          <a:p>
            <a:pPr algn="just"/>
            <a:endParaRPr lang="en-US" sz="2400" dirty="0"/>
          </a:p>
          <a:p>
            <a:pPr algn="just"/>
            <a:r>
              <a:rPr lang="en-US" sz="2400" dirty="0" smtClean="0"/>
              <a:t>The </a:t>
            </a:r>
            <a:r>
              <a:rPr lang="en-US" sz="2400" dirty="0"/>
              <a:t>dressing is changed daily by the trained nurse, but with the use of 2% </a:t>
            </a:r>
            <a:r>
              <a:rPr lang="en-US" sz="2400" dirty="0" err="1"/>
              <a:t>Chlorhexidine</a:t>
            </a:r>
            <a:r>
              <a:rPr lang="en-US" sz="2400" dirty="0"/>
              <a:t> </a:t>
            </a:r>
            <a:r>
              <a:rPr lang="en-US" sz="2400" dirty="0" err="1"/>
              <a:t>gluconate</a:t>
            </a:r>
            <a:r>
              <a:rPr lang="en-US" sz="2400" dirty="0"/>
              <a:t> dressing is changed weekly</a:t>
            </a:r>
          </a:p>
          <a:p>
            <a:pPr algn="just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02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1722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800" dirty="0" smtClean="0"/>
              <a:t>The infusion lines are changed every 24 hours</a:t>
            </a:r>
          </a:p>
          <a:p>
            <a:pPr algn="just"/>
            <a:r>
              <a:rPr lang="en-US" sz="3800" dirty="0" smtClean="0"/>
              <a:t>Disinfect the infusion lines with sterile </a:t>
            </a:r>
            <a:r>
              <a:rPr lang="en-US" sz="3800" dirty="0" err="1" smtClean="0"/>
              <a:t>guaze</a:t>
            </a:r>
            <a:r>
              <a:rPr lang="en-US" sz="3800" dirty="0" smtClean="0"/>
              <a:t> and 70% alcohol daily.</a:t>
            </a:r>
          </a:p>
          <a:p>
            <a:pPr algn="just"/>
            <a:r>
              <a:rPr lang="en-US" sz="3800" dirty="0" smtClean="0"/>
              <a:t>When blood samples are collected flush the lines with </a:t>
            </a:r>
            <a:r>
              <a:rPr lang="en-US" sz="3800" dirty="0" err="1" smtClean="0"/>
              <a:t>heparinised</a:t>
            </a:r>
            <a:r>
              <a:rPr lang="en-US" sz="3800" dirty="0" smtClean="0"/>
              <a:t> saline to keep patent and prevent it from blocking or patient is on 24 hours Heparin infusion (0.9% normal saline)</a:t>
            </a:r>
          </a:p>
          <a:p>
            <a:pPr algn="just"/>
            <a:r>
              <a:rPr lang="en-US" sz="3800" dirty="0" smtClean="0"/>
              <a:t>Clean the cap with 70% alcohol before connecting the 3 ways valve.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The CVC must be handled with sterile gloves</a:t>
            </a:r>
          </a:p>
          <a:p>
            <a:pPr algn="just"/>
            <a:r>
              <a:rPr lang="en-US" dirty="0" smtClean="0"/>
              <a:t>The Hickman’s catheter comes either in one, two or three lumens in three different </a:t>
            </a:r>
            <a:r>
              <a:rPr lang="en-US" dirty="0" err="1" smtClean="0"/>
              <a:t>colours</a:t>
            </a:r>
            <a:r>
              <a:rPr lang="en-US" dirty="0" smtClean="0"/>
              <a:t>.</a:t>
            </a:r>
          </a:p>
          <a:p>
            <a:pPr algn="just"/>
            <a:r>
              <a:rPr lang="en-US" dirty="0" smtClean="0"/>
              <a:t>The red cap is for blood and blood components and Chemotherapy drugs.</a:t>
            </a:r>
          </a:p>
          <a:p>
            <a:pPr algn="just"/>
            <a:r>
              <a:rPr lang="en-US" dirty="0" smtClean="0"/>
              <a:t>Blue cap for drugs that are not compatible with intravenous fluids.</a:t>
            </a:r>
          </a:p>
          <a:p>
            <a:pPr algn="just"/>
            <a:r>
              <a:rPr lang="en-US" dirty="0" smtClean="0"/>
              <a:t>White cap for total </a:t>
            </a:r>
            <a:r>
              <a:rPr lang="en-US" dirty="0" err="1" smtClean="0"/>
              <a:t>parenteral</a:t>
            </a:r>
            <a:r>
              <a:rPr lang="en-US" dirty="0" smtClean="0"/>
              <a:t> nutrition (TPN), if patient is not on TPN, it is plugged.</a:t>
            </a:r>
          </a:p>
          <a:p>
            <a:pPr algn="just"/>
            <a:r>
              <a:rPr lang="en-US" dirty="0" smtClean="0"/>
              <a:t>All these are done under Aseptic techniques.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791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7200" dirty="0" smtClean="0"/>
              <a:t>THE END</a:t>
            </a:r>
          </a:p>
          <a:p>
            <a:pPr algn="ctr">
              <a:buNone/>
            </a:pPr>
            <a:r>
              <a:rPr lang="en-US" sz="7200" dirty="0" smtClean="0"/>
              <a:t>&amp;</a:t>
            </a:r>
          </a:p>
          <a:p>
            <a:pPr algn="ctr">
              <a:buNone/>
            </a:pPr>
            <a:r>
              <a:rPr lang="en-US" sz="7200" dirty="0" smtClean="0"/>
              <a:t>THANK YOU </a:t>
            </a:r>
          </a:p>
          <a:p>
            <a:pPr algn="ctr">
              <a:buNone/>
            </a:pPr>
            <a:endParaRPr lang="en-US" sz="7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14400" y="4267200"/>
            <a:ext cx="2043479" cy="16002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7600" y="4267200"/>
            <a:ext cx="1295400" cy="17443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780" y="4114800"/>
            <a:ext cx="2759747" cy="19521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130</TotalTime>
  <Words>409</Words>
  <Application>Microsoft Office PowerPoint</Application>
  <PresentationFormat>On-screen Show (4:3)</PresentationFormat>
  <Paragraphs>37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  CARE OF CENTRAL VENOUS CATHETER   </vt:lpstr>
      <vt:lpstr>INTRODUCTION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 OF CENTRAL NERVOUS CATHERTER</dc:title>
  <dc:creator>Odiase</dc:creator>
  <cp:lastModifiedBy>Dr. Dimanche</cp:lastModifiedBy>
  <cp:revision>28</cp:revision>
  <dcterms:created xsi:type="dcterms:W3CDTF">2013-07-22T14:15:55Z</dcterms:created>
  <dcterms:modified xsi:type="dcterms:W3CDTF">2013-07-23T11:16:19Z</dcterms:modified>
</cp:coreProperties>
</file>