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emf" ContentType="image/x-emf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66"/>
  </p:notesMasterIdLst>
  <p:handoutMasterIdLst>
    <p:handoutMasterId r:id="rId67"/>
  </p:handoutMasterIdLst>
  <p:sldIdLst>
    <p:sldId id="746" r:id="rId2"/>
    <p:sldId id="747" r:id="rId3"/>
    <p:sldId id="826" r:id="rId4"/>
    <p:sldId id="704" r:id="rId5"/>
    <p:sldId id="710" r:id="rId6"/>
    <p:sldId id="711" r:id="rId7"/>
    <p:sldId id="779" r:id="rId8"/>
    <p:sldId id="765" r:id="rId9"/>
    <p:sldId id="705" r:id="rId10"/>
    <p:sldId id="827" r:id="rId11"/>
    <p:sldId id="824" r:id="rId12"/>
    <p:sldId id="760" r:id="rId13"/>
    <p:sldId id="761" r:id="rId14"/>
    <p:sldId id="762" r:id="rId15"/>
    <p:sldId id="763" r:id="rId16"/>
    <p:sldId id="764" r:id="rId17"/>
    <p:sldId id="766" r:id="rId18"/>
    <p:sldId id="767" r:id="rId19"/>
    <p:sldId id="768" r:id="rId20"/>
    <p:sldId id="825" r:id="rId21"/>
    <p:sldId id="773" r:id="rId22"/>
    <p:sldId id="775" r:id="rId23"/>
    <p:sldId id="795" r:id="rId24"/>
    <p:sldId id="780" r:id="rId25"/>
    <p:sldId id="781" r:id="rId26"/>
    <p:sldId id="783" r:id="rId27"/>
    <p:sldId id="784" r:id="rId28"/>
    <p:sldId id="786" r:id="rId29"/>
    <p:sldId id="796" r:id="rId30"/>
    <p:sldId id="787" r:id="rId31"/>
    <p:sldId id="788" r:id="rId32"/>
    <p:sldId id="789" r:id="rId33"/>
    <p:sldId id="790" r:id="rId34"/>
    <p:sldId id="791" r:id="rId35"/>
    <p:sldId id="792" r:id="rId36"/>
    <p:sldId id="793" r:id="rId37"/>
    <p:sldId id="794" r:id="rId38"/>
    <p:sldId id="823" r:id="rId39"/>
    <p:sldId id="798" r:id="rId40"/>
    <p:sldId id="799" r:id="rId41"/>
    <p:sldId id="800" r:id="rId42"/>
    <p:sldId id="803" r:id="rId43"/>
    <p:sldId id="805" r:id="rId44"/>
    <p:sldId id="809" r:id="rId45"/>
    <p:sldId id="821" r:id="rId46"/>
    <p:sldId id="812" r:id="rId47"/>
    <p:sldId id="814" r:id="rId48"/>
    <p:sldId id="815" r:id="rId49"/>
    <p:sldId id="754" r:id="rId50"/>
    <p:sldId id="675" r:id="rId51"/>
    <p:sldId id="831" r:id="rId52"/>
    <p:sldId id="739" r:id="rId53"/>
    <p:sldId id="744" r:id="rId54"/>
    <p:sldId id="834" r:id="rId55"/>
    <p:sldId id="835" r:id="rId56"/>
    <p:sldId id="836" r:id="rId57"/>
    <p:sldId id="732" r:id="rId58"/>
    <p:sldId id="743" r:id="rId59"/>
    <p:sldId id="740" r:id="rId60"/>
    <p:sldId id="741" r:id="rId61"/>
    <p:sldId id="742" r:id="rId62"/>
    <p:sldId id="832" r:id="rId63"/>
    <p:sldId id="828" r:id="rId64"/>
    <p:sldId id="829" r:id="rId65"/>
  </p:sldIdLst>
  <p:sldSz cx="9144000" cy="6858000" type="screen4x3"/>
  <p:notesSz cx="6881813" cy="92964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00"/>
    <a:srgbClr val="002060"/>
    <a:srgbClr val="0000FF"/>
    <a:srgbClr val="66FF33"/>
    <a:srgbClr val="FF3300"/>
    <a:srgbClr val="CC0000"/>
    <a:srgbClr val="8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Sem Estilo, Sem Grelh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83" autoAdjust="0"/>
    <p:restoredTop sz="99261" autoAdjust="0"/>
  </p:normalViewPr>
  <p:slideViewPr>
    <p:cSldViewPr snapToGrid="0">
      <p:cViewPr varScale="1">
        <p:scale>
          <a:sx n="79" d="100"/>
          <a:sy n="79" d="100"/>
        </p:scale>
        <p:origin x="-990" y="-84"/>
      </p:cViewPr>
      <p:guideLst>
        <p:guide orient="horz" pos="3085"/>
        <p:guide pos="41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104"/>
    </p:cViewPr>
  </p:sorterViewPr>
  <p:notesViewPr>
    <p:cSldViewPr snapToGrid="0">
      <p:cViewPr varScale="1">
        <p:scale>
          <a:sx n="77" d="100"/>
          <a:sy n="77" d="100"/>
        </p:scale>
        <p:origin x="-2040" y="-90"/>
      </p:cViewPr>
      <p:guideLst>
        <p:guide orient="horz" pos="2928"/>
        <p:guide pos="2168"/>
      </p:guideLst>
    </p:cSldViewPr>
  </p:notesViewPr>
  <p:gridSpacing cx="737371525" cy="73737152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defTabSz="923925">
              <a:defRPr sz="1200">
                <a:solidFill>
                  <a:srgbClr val="FFFF00"/>
                </a:solidFill>
                <a:latin typeface="Times New Roman" pitchFamily="18" charset="0"/>
              </a:defRPr>
            </a:lvl1pPr>
          </a:lstStyle>
          <a:p>
            <a:endParaRPr lang="pt-PT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0488" y="0"/>
            <a:ext cx="29813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solidFill>
                  <a:srgbClr val="FFFF00"/>
                </a:solidFill>
                <a:latin typeface="Times New Roman" pitchFamily="18" charset="0"/>
              </a:defRPr>
            </a:lvl1pPr>
          </a:lstStyle>
          <a:p>
            <a:endParaRPr lang="pt-PT"/>
          </a:p>
        </p:txBody>
      </p:sp>
      <p:sp>
        <p:nvSpPr>
          <p:cNvPr id="2406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829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defTabSz="923925">
              <a:defRPr sz="1200">
                <a:solidFill>
                  <a:srgbClr val="FFFF00"/>
                </a:solidFill>
                <a:latin typeface="Times New Roman" pitchFamily="18" charset="0"/>
              </a:defRPr>
            </a:lvl1pPr>
          </a:lstStyle>
          <a:p>
            <a:endParaRPr lang="pt-PT"/>
          </a:p>
        </p:txBody>
      </p:sp>
      <p:sp>
        <p:nvSpPr>
          <p:cNvPr id="2406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0488" y="8831263"/>
            <a:ext cx="29813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solidFill>
                  <a:srgbClr val="FFFF00"/>
                </a:solidFill>
                <a:latin typeface="Times New Roman" pitchFamily="18" charset="0"/>
              </a:defRPr>
            </a:lvl1pPr>
          </a:lstStyle>
          <a:p>
            <a:fld id="{2DA3BF47-3AA4-4F4C-8FF7-A63D3D20ABBF}" type="slidenum">
              <a:rPr lang="pt-PT"/>
              <a:pPr/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 vert="horz" wrap="none" lIns="92446" tIns="46223" rIns="92446" bIns="46223" numCol="1" anchor="ctr" anchorCtr="0" compatLnSpc="1">
            <a:prstTxWarp prst="textNoShape">
              <a:avLst/>
            </a:prstTxWarp>
          </a:bodyPr>
          <a:lstStyle>
            <a:lvl1pPr defTabSz="923925">
              <a:defRPr sz="1200">
                <a:solidFill>
                  <a:srgbClr val="FFFF00"/>
                </a:solidFill>
                <a:latin typeface="Times New Roman" pitchFamily="18" charset="0"/>
              </a:defRPr>
            </a:lvl1pPr>
          </a:lstStyle>
          <a:p>
            <a:endParaRPr lang="pt-PT"/>
          </a:p>
        </p:txBody>
      </p:sp>
      <p:sp>
        <p:nvSpPr>
          <p:cNvPr id="212995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900488" y="0"/>
            <a:ext cx="2981325" cy="46513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 vert="horz" wrap="none" lIns="92446" tIns="46223" rIns="92446" bIns="46223" numCol="1" anchor="ctr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solidFill>
                  <a:srgbClr val="FFFF00"/>
                </a:solidFill>
                <a:latin typeface="Times New Roman" pitchFamily="18" charset="0"/>
              </a:defRPr>
            </a:lvl1pPr>
          </a:lstStyle>
          <a:p>
            <a:endParaRPr lang="pt-PT"/>
          </a:p>
        </p:txBody>
      </p:sp>
      <p:sp>
        <p:nvSpPr>
          <p:cNvPr id="63492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99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416425"/>
            <a:ext cx="5046663" cy="4183063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 vert="horz" wrap="none" lIns="92446" tIns="46223" rIns="92446" bIns="4622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noProof="0" smtClean="0"/>
              <a:t>Faça clique para editar os estilos de texto do modelo global</a:t>
            </a:r>
          </a:p>
          <a:p>
            <a:pPr lvl="1"/>
            <a:r>
              <a:rPr lang="pt-PT" noProof="0" smtClean="0"/>
              <a:t>Segundo nível</a:t>
            </a:r>
          </a:p>
          <a:p>
            <a:pPr lvl="2"/>
            <a:r>
              <a:rPr lang="pt-PT" noProof="0" smtClean="0"/>
              <a:t>Terceiro nível</a:t>
            </a:r>
          </a:p>
          <a:p>
            <a:pPr lvl="3"/>
            <a:r>
              <a:rPr lang="pt-PT" noProof="0" smtClean="0"/>
              <a:t>Quarto nível</a:t>
            </a:r>
          </a:p>
          <a:p>
            <a:pPr lvl="4"/>
            <a:r>
              <a:rPr lang="pt-PT" noProof="0" smtClean="0"/>
              <a:t>Quinto nível</a:t>
            </a:r>
          </a:p>
        </p:txBody>
      </p:sp>
      <p:sp>
        <p:nvSpPr>
          <p:cNvPr id="212998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82913" cy="465137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 vert="horz" wrap="none" lIns="92446" tIns="46223" rIns="92446" bIns="46223" numCol="1" anchor="b" anchorCtr="0" compatLnSpc="1">
            <a:prstTxWarp prst="textNoShape">
              <a:avLst/>
            </a:prstTxWarp>
          </a:bodyPr>
          <a:lstStyle>
            <a:lvl1pPr defTabSz="923925">
              <a:defRPr sz="1200">
                <a:solidFill>
                  <a:srgbClr val="FFFF00"/>
                </a:solidFill>
                <a:latin typeface="Times New Roman" pitchFamily="18" charset="0"/>
              </a:defRPr>
            </a:lvl1pPr>
          </a:lstStyle>
          <a:p>
            <a:endParaRPr lang="pt-PT"/>
          </a:p>
        </p:txBody>
      </p:sp>
      <p:sp>
        <p:nvSpPr>
          <p:cNvPr id="21299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0488" y="8831263"/>
            <a:ext cx="2981325" cy="465137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 vert="horz" wrap="non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solidFill>
                  <a:srgbClr val="FFFF00"/>
                </a:solidFill>
                <a:latin typeface="Times New Roman" pitchFamily="18" charset="0"/>
              </a:defRPr>
            </a:lvl1pPr>
          </a:lstStyle>
          <a:p>
            <a:fld id="{6B449657-3EF4-4B78-9685-53C0217B38EB}" type="slidenum">
              <a:rPr lang="pt-PT"/>
              <a:pPr/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>
              <a:buSzPct val="100000"/>
            </a:pPr>
            <a:fld id="{7C225593-73FE-4545-8BF1-2F7C5F2E4864}" type="slidenum">
              <a:rPr lang="en-GB">
                <a:sym typeface="Arial" pitchFamily="34" charset="0"/>
              </a:rPr>
              <a:pPr eaLnBrk="0" hangingPunct="0">
                <a:buSzPct val="100000"/>
              </a:pPr>
              <a:t>1</a:t>
            </a:fld>
            <a:endParaRPr lang="en-GB">
              <a:sym typeface="Arial" pitchFamily="34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9188" y="698500"/>
            <a:ext cx="4648200" cy="3486150"/>
          </a:xfrm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xfrm>
            <a:off x="979488" y="4429125"/>
            <a:ext cx="5045075" cy="4181475"/>
          </a:xfrm>
          <a:ln/>
        </p:spPr>
        <p:txBody>
          <a:bodyPr wrap="square" lIns="90589" tIns="44499" rIns="90589" bIns="44499"/>
          <a:lstStyle/>
          <a:p>
            <a:pPr>
              <a:lnSpc>
                <a:spcPct val="90000"/>
              </a:lnSpc>
              <a:buFontTx/>
              <a:buChar char="•"/>
              <a:tabLst>
                <a:tab pos="223838" algn="l"/>
                <a:tab pos="449263" algn="l"/>
              </a:tabLst>
            </a:pPr>
            <a:r>
              <a:rPr lang="en-GB" smtClean="0">
                <a:cs typeface="Arial" pitchFamily="34" charset="0"/>
                <a:sym typeface="Arial" pitchFamily="34" charset="0"/>
              </a:rPr>
              <a:t> ENDORSE (Epidemiologic International Day for the Evaluation of Patients at Risk for Venous Thromboembolism in the Acute Hospital Care Setting) study was a multinational, cross-sectional survey, designed to assess the number of patients aged ≥40 years at risk for VTE in the acute care hospital setting The goal of ENDORSE was to determine the proportion of these at-risk patients who received prophylaxis as recommended by the American College of Chest Physicians (ACCP) guidelines.1,2 </a:t>
            </a:r>
          </a:p>
          <a:p>
            <a:pPr>
              <a:lnSpc>
                <a:spcPct val="90000"/>
              </a:lnSpc>
              <a:buFontTx/>
              <a:buChar char="•"/>
              <a:tabLst>
                <a:tab pos="223838" algn="l"/>
                <a:tab pos="449263" algn="l"/>
              </a:tabLst>
            </a:pPr>
            <a:r>
              <a:rPr lang="en-GB" smtClean="0">
                <a:cs typeface="Arial" pitchFamily="34" charset="0"/>
                <a:sym typeface="Arial" pitchFamily="34" charset="0"/>
              </a:rPr>
              <a:t> Data were collected from a review of hospital charts on standard case report forms, and included information on patients demographics, admission and post-admission diagnoses, risk factors associated with VTE, risk factors for bleeding, duration of stay and type of VTE prophylaxis.</a:t>
            </a:r>
          </a:p>
          <a:p>
            <a:pPr>
              <a:lnSpc>
                <a:spcPct val="90000"/>
              </a:lnSpc>
              <a:buFontTx/>
              <a:buChar char="•"/>
              <a:tabLst>
                <a:tab pos="223838" algn="l"/>
                <a:tab pos="449263" algn="l"/>
              </a:tabLst>
            </a:pPr>
            <a:endParaRPr lang="en-GB" smtClean="0">
              <a:cs typeface="Arial" pitchFamily="34" charset="0"/>
              <a:sym typeface="Arial" pitchFamily="34" charset="0"/>
            </a:endParaRPr>
          </a:p>
          <a:p>
            <a:pPr>
              <a:lnSpc>
                <a:spcPct val="90000"/>
              </a:lnSpc>
              <a:buFontTx/>
              <a:buChar char="•"/>
              <a:tabLst>
                <a:tab pos="223838" algn="l"/>
                <a:tab pos="449263" algn="l"/>
              </a:tabLst>
            </a:pPr>
            <a:r>
              <a:rPr lang="en-GB" smtClean="0">
                <a:cs typeface="Arial" pitchFamily="34" charset="0"/>
                <a:sym typeface="Arial" pitchFamily="34" charset="0"/>
              </a:rPr>
              <a:t>Reference</a:t>
            </a:r>
          </a:p>
          <a:p>
            <a:pPr>
              <a:lnSpc>
                <a:spcPct val="90000"/>
              </a:lnSpc>
              <a:buFontTx/>
              <a:buChar char="•"/>
              <a:tabLst>
                <a:tab pos="223838" algn="l"/>
                <a:tab pos="449263" algn="l"/>
              </a:tabLst>
            </a:pPr>
            <a:r>
              <a:rPr lang="en-GB" smtClean="0">
                <a:cs typeface="Arial" pitchFamily="34" charset="0"/>
                <a:sym typeface="Arial" pitchFamily="34" charset="0"/>
              </a:rPr>
              <a:t>1. Cohen AT, Tapson VF, Bergmann J-F, et al. Venous thromboembolism risk and prophylaxis in the acute hospital care setting (ENDORSE study): a multinational cross-sectional study. Lancet 2008; 371: 387–94.</a:t>
            </a:r>
          </a:p>
          <a:p>
            <a:pPr>
              <a:lnSpc>
                <a:spcPct val="90000"/>
              </a:lnSpc>
              <a:buFontTx/>
              <a:buChar char="•"/>
              <a:tabLst>
                <a:tab pos="223838" algn="l"/>
                <a:tab pos="449263" algn="l"/>
              </a:tabLst>
            </a:pPr>
            <a:r>
              <a:rPr lang="en-GB" smtClean="0">
                <a:cs typeface="Arial" pitchFamily="34" charset="0"/>
                <a:sym typeface="Arial" pitchFamily="34" charset="0"/>
              </a:rPr>
              <a:t>2. Geerts WH, Pineo GF, Heit JA, et al. Prevention of venous thromboembolism: The Seventh ACCP Conference on Antithrombotic and Thrombolytic Therapy. Chest 2004; 126: 338S–400S.</a:t>
            </a:r>
          </a:p>
        </p:txBody>
      </p:sp>
      <p:sp>
        <p:nvSpPr>
          <p:cNvPr id="73732" name="Slide Number Placeholder 3"/>
          <p:cNvSpPr txBox="1">
            <a:spLocks noGrp="1"/>
          </p:cNvSpPr>
          <p:nvPr/>
        </p:nvSpPr>
        <p:spPr bwMode="auto">
          <a:xfrm>
            <a:off x="3897313" y="8831263"/>
            <a:ext cx="29829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31" tIns="45416" rIns="90831" bIns="45416" anchor="b"/>
          <a:lstStyle/>
          <a:p>
            <a:pPr algn="r" defTabSz="906463" eaLnBrk="0" hangingPunct="0">
              <a:buSzPct val="100000"/>
            </a:pPr>
            <a:fld id="{FC052C72-B388-46E3-9D85-4076E0CC06B3}" type="slidenum">
              <a:rPr lang="en-GB" sz="1400">
                <a:solidFill>
                  <a:srgbClr val="FFFFFF"/>
                </a:solidFill>
                <a:latin typeface="Arial Narrow" pitchFamily="34" charset="0"/>
                <a:ea typeface="ＭＳ Ｐゴシック" pitchFamily="34" charset="-128"/>
                <a:sym typeface="Arial" pitchFamily="34" charset="0"/>
              </a:rPr>
              <a:pPr algn="r" defTabSz="906463" eaLnBrk="0" hangingPunct="0">
                <a:buSzPct val="100000"/>
              </a:pPr>
              <a:t>10</a:t>
            </a:fld>
            <a:endParaRPr lang="en-GB" sz="1400">
              <a:solidFill>
                <a:srgbClr val="FFFFFF"/>
              </a:solidFill>
              <a:latin typeface="Arial Narrow" pitchFamily="34" charset="0"/>
              <a:ea typeface="ＭＳ Ｐゴシック" pitchFamily="34" charset="-128"/>
              <a:sym typeface="Arial" pitchFamily="34" charset="0"/>
            </a:endParaRPr>
          </a:p>
        </p:txBody>
      </p:sp>
      <p:sp>
        <p:nvSpPr>
          <p:cNvPr id="73733" name="Rectangle 6"/>
          <p:cNvSpPr txBox="1">
            <a:spLocks noGrp="1" noChangeArrowheads="1"/>
          </p:cNvSpPr>
          <p:nvPr/>
        </p:nvSpPr>
        <p:spPr bwMode="auto">
          <a:xfrm>
            <a:off x="690563" y="8697913"/>
            <a:ext cx="5554662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55" tIns="46178" rIns="92355" bIns="46178" anchor="b"/>
          <a:lstStyle/>
          <a:p>
            <a:pPr defTabSz="923925" eaLnBrk="0" hangingPunct="0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GB" sz="1100">
                <a:solidFill>
                  <a:srgbClr val="FFFFFF"/>
                </a:solidFill>
                <a:sym typeface="Arial" pitchFamily="34" charset="0"/>
              </a:rPr>
              <a:t>FOR SPEAKER USE ONLY. DO NOT COPY, DISTRIBUTE, OR DISSEMINATE.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696913"/>
            <a:ext cx="4648200" cy="3486150"/>
          </a:xfrm>
          <a:ln/>
        </p:spPr>
      </p:sp>
      <p:sp>
        <p:nvSpPr>
          <p:cNvPr id="74756" name="Rectangle 6"/>
          <p:cNvSpPr txBox="1">
            <a:spLocks noGrp="1" noChangeArrowheads="1"/>
          </p:cNvSpPr>
          <p:nvPr/>
        </p:nvSpPr>
        <p:spPr bwMode="auto">
          <a:xfrm>
            <a:off x="690563" y="8697913"/>
            <a:ext cx="5554662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53" tIns="46175" rIns="92353" bIns="46175" anchor="b"/>
          <a:lstStyle/>
          <a:p>
            <a:pPr defTabSz="923925" eaLnBrk="0" hangingPunct="0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GB" sz="1100">
                <a:solidFill>
                  <a:srgbClr val="FFFFFF"/>
                </a:solidFill>
                <a:sym typeface="Arial" pitchFamily="34" charset="0"/>
              </a:rPr>
              <a:t>FOR SPEAKER USE ONLY. DO NOT COPY, DISTRIBUTE, OR DISSEMINATE. 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>
              <a:buSzPct val="100000"/>
            </a:pPr>
            <a:fld id="{6C00B8DE-6AC5-4E64-A632-B53A4D28224B}" type="slidenum">
              <a:rPr lang="en-GB">
                <a:sym typeface="Arial" pitchFamily="34" charset="0"/>
              </a:rPr>
              <a:pPr eaLnBrk="0" hangingPunct="0">
                <a:buSzPct val="100000"/>
              </a:pPr>
              <a:t>12</a:t>
            </a:fld>
            <a:endParaRPr lang="en-GB">
              <a:sym typeface="Arial" pitchFamily="34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>
              <a:buSzPct val="100000"/>
            </a:pPr>
            <a:fld id="{DF6CCAB1-DC73-4B3A-B024-158B951D632A}" type="slidenum">
              <a:rPr lang="en-GB">
                <a:sym typeface="Arial" pitchFamily="34" charset="0"/>
              </a:rPr>
              <a:pPr eaLnBrk="0" hangingPunct="0">
                <a:buSzPct val="100000"/>
              </a:pPr>
              <a:t>13</a:t>
            </a:fld>
            <a:endParaRPr lang="en-GB">
              <a:sym typeface="Arial" pitchFamily="34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>
              <a:buSzPct val="100000"/>
            </a:pPr>
            <a:fld id="{8109F56D-D57C-4DD2-90D8-AA0464BEF02C}" type="slidenum">
              <a:rPr lang="en-GB">
                <a:sym typeface="Arial" pitchFamily="34" charset="0"/>
              </a:rPr>
              <a:pPr eaLnBrk="0" hangingPunct="0">
                <a:buSzPct val="100000"/>
              </a:pPr>
              <a:t>14</a:t>
            </a:fld>
            <a:endParaRPr lang="en-GB">
              <a:sym typeface="Arial" pitchFamily="34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>
              <a:buSzPct val="100000"/>
            </a:pPr>
            <a:fld id="{D96EF8B1-2010-443A-9D54-67D29EE2016E}" type="slidenum">
              <a:rPr lang="en-GB">
                <a:sym typeface="Arial" pitchFamily="34" charset="0"/>
              </a:rPr>
              <a:pPr eaLnBrk="0" hangingPunct="0">
                <a:buSzPct val="100000"/>
              </a:pPr>
              <a:t>15</a:t>
            </a:fld>
            <a:endParaRPr lang="en-GB">
              <a:sym typeface="Arial" pitchFamily="34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>
              <a:buSzPct val="100000"/>
            </a:pPr>
            <a:fld id="{4117719C-3632-4AD9-962A-0796D7C3B30C}" type="slidenum">
              <a:rPr lang="en-GB">
                <a:sym typeface="Arial" pitchFamily="34" charset="0"/>
              </a:rPr>
              <a:pPr eaLnBrk="0" hangingPunct="0">
                <a:buSzPct val="100000"/>
              </a:pPr>
              <a:t>16</a:t>
            </a:fld>
            <a:endParaRPr lang="en-GB">
              <a:sym typeface="Arial" pitchFamily="34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>
              <a:buSzPct val="100000"/>
            </a:pPr>
            <a:fld id="{67A51B59-87B2-4F93-A1C7-B1D399AB4DAC}" type="slidenum">
              <a:rPr lang="en-GB">
                <a:sym typeface="Arial" pitchFamily="34" charset="0"/>
              </a:rPr>
              <a:pPr eaLnBrk="0" hangingPunct="0">
                <a:buSzPct val="100000"/>
              </a:pPr>
              <a:t>17</a:t>
            </a:fld>
            <a:endParaRPr lang="en-GB">
              <a:sym typeface="Arial" pitchFamily="34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>
              <a:buSzPct val="100000"/>
            </a:pPr>
            <a:fld id="{4222E522-2CDF-4FDC-ABC0-CB6C9615F4C2}" type="slidenum">
              <a:rPr lang="en-GB">
                <a:sym typeface="Arial" pitchFamily="34" charset="0"/>
              </a:rPr>
              <a:pPr eaLnBrk="0" hangingPunct="0">
                <a:buSzPct val="100000"/>
              </a:pPr>
              <a:t>18</a:t>
            </a:fld>
            <a:endParaRPr lang="en-GB">
              <a:sym typeface="Arial" pitchFamily="34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>
              <a:buSzPct val="100000"/>
            </a:pPr>
            <a:fld id="{75D456F5-0DEB-4E76-AF1B-2DBF91B2EB73}" type="slidenum">
              <a:rPr lang="en-GB">
                <a:sym typeface="Arial" pitchFamily="34" charset="0"/>
              </a:rPr>
              <a:pPr eaLnBrk="0" hangingPunct="0">
                <a:buSzPct val="100000"/>
              </a:pPr>
              <a:t>19</a:t>
            </a:fld>
            <a:endParaRPr lang="en-GB">
              <a:sym typeface="Arial" pitchFamily="34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>
              <a:buSzPct val="100000"/>
            </a:pPr>
            <a:fld id="{8117B52D-6BD5-47B4-A0D6-0166D098B5F1}" type="slidenum">
              <a:rPr lang="en-GB">
                <a:sym typeface="Arial" pitchFamily="34" charset="0"/>
              </a:rPr>
              <a:pPr eaLnBrk="0" hangingPunct="0">
                <a:buSzPct val="100000"/>
              </a:pPr>
              <a:t>2</a:t>
            </a:fld>
            <a:endParaRPr lang="en-GB">
              <a:sym typeface="Arial" pitchFamily="34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696913"/>
            <a:ext cx="4648200" cy="3486150"/>
          </a:xfrm>
          <a:ln/>
        </p:spPr>
      </p:sp>
      <p:sp>
        <p:nvSpPr>
          <p:cNvPr id="83972" name="Rectangle 6"/>
          <p:cNvSpPr txBox="1">
            <a:spLocks noGrp="1" noChangeArrowheads="1"/>
          </p:cNvSpPr>
          <p:nvPr/>
        </p:nvSpPr>
        <p:spPr bwMode="auto">
          <a:xfrm>
            <a:off x="690563" y="8697913"/>
            <a:ext cx="5554662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53" tIns="46175" rIns="92353" bIns="46175" anchor="b"/>
          <a:lstStyle/>
          <a:p>
            <a:pPr defTabSz="923925" eaLnBrk="0" hangingPunct="0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GB" sz="1100">
                <a:solidFill>
                  <a:srgbClr val="FFFFFF"/>
                </a:solidFill>
                <a:sym typeface="Arial" pitchFamily="34" charset="0"/>
              </a:rPr>
              <a:t>FOR SPEAKER USE ONLY. DO NOT COPY, DISTRIBUTE, OR DISSEMINATE. 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696913"/>
            <a:ext cx="4648200" cy="3486150"/>
          </a:xfrm>
          <a:ln/>
        </p:spPr>
      </p:sp>
      <p:sp>
        <p:nvSpPr>
          <p:cNvPr id="84996" name="Rectangle 6"/>
          <p:cNvSpPr txBox="1">
            <a:spLocks noGrp="1" noChangeArrowheads="1"/>
          </p:cNvSpPr>
          <p:nvPr/>
        </p:nvSpPr>
        <p:spPr bwMode="auto">
          <a:xfrm>
            <a:off x="690563" y="8697913"/>
            <a:ext cx="5554662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53" tIns="46175" rIns="92353" bIns="46175" anchor="b"/>
          <a:lstStyle/>
          <a:p>
            <a:pPr defTabSz="923925" eaLnBrk="0" hangingPunct="0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GB" sz="1100">
                <a:solidFill>
                  <a:srgbClr val="FFFFFF"/>
                </a:solidFill>
                <a:sym typeface="Arial" pitchFamily="34" charset="0"/>
              </a:rPr>
              <a:t>FOR SPEAKER USE ONLY. DO NOT COPY, DISTRIBUTE, OR DISSEMINATE. </a:t>
            </a: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696913"/>
            <a:ext cx="4648200" cy="3486150"/>
          </a:xfrm>
          <a:ln/>
        </p:spPr>
      </p:sp>
      <p:sp>
        <p:nvSpPr>
          <p:cNvPr id="86020" name="Rectangle 6"/>
          <p:cNvSpPr txBox="1">
            <a:spLocks noGrp="1" noChangeArrowheads="1"/>
          </p:cNvSpPr>
          <p:nvPr/>
        </p:nvSpPr>
        <p:spPr bwMode="auto">
          <a:xfrm>
            <a:off x="690563" y="8697913"/>
            <a:ext cx="5554662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53" tIns="46175" rIns="92353" bIns="46175" anchor="b"/>
          <a:lstStyle/>
          <a:p>
            <a:pPr defTabSz="923925" eaLnBrk="0" hangingPunct="0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GB" sz="1100">
                <a:solidFill>
                  <a:srgbClr val="FFFFFF"/>
                </a:solidFill>
                <a:sym typeface="Arial" pitchFamily="34" charset="0"/>
              </a:rPr>
              <a:t>FOR SPEAKER USE ONLY. DO NOT COPY, DISTRIBUTE, OR DISSEMINATE. </a:t>
            </a: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696913"/>
            <a:ext cx="4648200" cy="3486150"/>
          </a:xfrm>
          <a:ln/>
        </p:spPr>
      </p:sp>
      <p:sp>
        <p:nvSpPr>
          <p:cNvPr id="87044" name="Rectangle 6"/>
          <p:cNvSpPr txBox="1">
            <a:spLocks noGrp="1" noChangeArrowheads="1"/>
          </p:cNvSpPr>
          <p:nvPr/>
        </p:nvSpPr>
        <p:spPr bwMode="auto">
          <a:xfrm>
            <a:off x="690563" y="8697913"/>
            <a:ext cx="5554662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53" tIns="46175" rIns="92353" bIns="46175" anchor="b"/>
          <a:lstStyle/>
          <a:p>
            <a:pPr defTabSz="923925" eaLnBrk="0" hangingPunct="0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GB" sz="1100">
                <a:solidFill>
                  <a:srgbClr val="FFFFFF"/>
                </a:solidFill>
                <a:sym typeface="Arial" pitchFamily="34" charset="0"/>
              </a:rPr>
              <a:t>FOR SPEAKER USE ONLY. DO NOT COPY, DISTRIBUTE, OR DISSEMINATE. 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696913"/>
            <a:ext cx="4648200" cy="3486150"/>
          </a:xfrm>
          <a:ln/>
        </p:spPr>
      </p:sp>
      <p:sp>
        <p:nvSpPr>
          <p:cNvPr id="88068" name="Rectangle 6"/>
          <p:cNvSpPr txBox="1">
            <a:spLocks noGrp="1" noChangeArrowheads="1"/>
          </p:cNvSpPr>
          <p:nvPr/>
        </p:nvSpPr>
        <p:spPr bwMode="auto">
          <a:xfrm>
            <a:off x="690563" y="8697913"/>
            <a:ext cx="5554662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53" tIns="46175" rIns="92353" bIns="46175" anchor="b"/>
          <a:lstStyle/>
          <a:p>
            <a:pPr defTabSz="923925" eaLnBrk="0" hangingPunct="0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GB" sz="1100">
                <a:solidFill>
                  <a:srgbClr val="FFFFFF"/>
                </a:solidFill>
                <a:sym typeface="Arial" pitchFamily="34" charset="0"/>
              </a:rPr>
              <a:t>FOR SPEAKER USE ONLY. DO NOT COPY, DISTRIBUTE, OR DISSEMINATE. </a:t>
            </a:r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696913"/>
            <a:ext cx="4648200" cy="3486150"/>
          </a:xfrm>
          <a:ln/>
        </p:spPr>
      </p:sp>
      <p:sp>
        <p:nvSpPr>
          <p:cNvPr id="89092" name="Rectangle 6"/>
          <p:cNvSpPr txBox="1">
            <a:spLocks noGrp="1" noChangeArrowheads="1"/>
          </p:cNvSpPr>
          <p:nvPr/>
        </p:nvSpPr>
        <p:spPr bwMode="auto">
          <a:xfrm>
            <a:off x="690563" y="8697913"/>
            <a:ext cx="5554662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53" tIns="46175" rIns="92353" bIns="46175" anchor="b"/>
          <a:lstStyle/>
          <a:p>
            <a:pPr defTabSz="923925" eaLnBrk="0" hangingPunct="0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GB" sz="1100">
                <a:solidFill>
                  <a:srgbClr val="FFFFFF"/>
                </a:solidFill>
                <a:sym typeface="Arial" pitchFamily="34" charset="0"/>
              </a:rPr>
              <a:t>FOR SPEAKER USE ONLY. DO NOT COPY, DISTRIBUTE, OR DISSEMINATE. </a:t>
            </a:r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696913"/>
            <a:ext cx="4648200" cy="3486150"/>
          </a:xfrm>
          <a:ln/>
        </p:spPr>
      </p:sp>
      <p:sp>
        <p:nvSpPr>
          <p:cNvPr id="90116" name="Rectangle 6"/>
          <p:cNvSpPr txBox="1">
            <a:spLocks noGrp="1" noChangeArrowheads="1"/>
          </p:cNvSpPr>
          <p:nvPr/>
        </p:nvSpPr>
        <p:spPr bwMode="auto">
          <a:xfrm>
            <a:off x="690563" y="8697913"/>
            <a:ext cx="5554662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53" tIns="46175" rIns="92353" bIns="46175" anchor="b"/>
          <a:lstStyle/>
          <a:p>
            <a:pPr defTabSz="923925" eaLnBrk="0" hangingPunct="0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GB" sz="1100">
                <a:solidFill>
                  <a:srgbClr val="FFFFFF"/>
                </a:solidFill>
                <a:sym typeface="Arial" pitchFamily="34" charset="0"/>
              </a:rPr>
              <a:t>FOR SPEAKER USE ONLY. DO NOT COPY, DISTRIBUTE, OR DISSEMINATE. </a:t>
            </a:r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696913"/>
            <a:ext cx="4648200" cy="3486150"/>
          </a:xfrm>
          <a:ln/>
        </p:spPr>
      </p:sp>
      <p:sp>
        <p:nvSpPr>
          <p:cNvPr id="91140" name="Rectangle 6"/>
          <p:cNvSpPr txBox="1">
            <a:spLocks noGrp="1" noChangeArrowheads="1"/>
          </p:cNvSpPr>
          <p:nvPr/>
        </p:nvSpPr>
        <p:spPr bwMode="auto">
          <a:xfrm>
            <a:off x="690563" y="8697913"/>
            <a:ext cx="5554662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53" tIns="46175" rIns="92353" bIns="46175" anchor="b"/>
          <a:lstStyle/>
          <a:p>
            <a:pPr defTabSz="923925" eaLnBrk="0" hangingPunct="0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GB" sz="1100">
                <a:solidFill>
                  <a:srgbClr val="FFFFFF"/>
                </a:solidFill>
                <a:sym typeface="Arial" pitchFamily="34" charset="0"/>
              </a:rPr>
              <a:t>FOR SPEAKER USE ONLY. DO NOT COPY, DISTRIBUTE, OR DISSEMINATE. </a:t>
            </a:r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696913"/>
            <a:ext cx="4648200" cy="3486150"/>
          </a:xfrm>
          <a:ln/>
        </p:spPr>
      </p:sp>
      <p:sp>
        <p:nvSpPr>
          <p:cNvPr id="92164" name="Rectangle 6"/>
          <p:cNvSpPr txBox="1">
            <a:spLocks noGrp="1" noChangeArrowheads="1"/>
          </p:cNvSpPr>
          <p:nvPr/>
        </p:nvSpPr>
        <p:spPr bwMode="auto">
          <a:xfrm>
            <a:off x="690563" y="8697913"/>
            <a:ext cx="5554662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53" tIns="46175" rIns="92353" bIns="46175" anchor="b"/>
          <a:lstStyle/>
          <a:p>
            <a:pPr defTabSz="923925" eaLnBrk="0" hangingPunct="0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GB" sz="1100">
                <a:solidFill>
                  <a:srgbClr val="FFFFFF"/>
                </a:solidFill>
                <a:sym typeface="Arial" pitchFamily="34" charset="0"/>
              </a:rPr>
              <a:t>FOR SPEAKER USE ONLY. DO NOT COPY, DISTRIBUTE, OR DISSEMINATE. </a:t>
            </a: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696913"/>
            <a:ext cx="4648200" cy="3486150"/>
          </a:xfrm>
          <a:ln/>
        </p:spPr>
      </p:sp>
      <p:sp>
        <p:nvSpPr>
          <p:cNvPr id="93188" name="Rectangle 6"/>
          <p:cNvSpPr txBox="1">
            <a:spLocks noGrp="1" noChangeArrowheads="1"/>
          </p:cNvSpPr>
          <p:nvPr/>
        </p:nvSpPr>
        <p:spPr bwMode="auto">
          <a:xfrm>
            <a:off x="690563" y="8697913"/>
            <a:ext cx="5554662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53" tIns="46175" rIns="92353" bIns="46175" anchor="b"/>
          <a:lstStyle/>
          <a:p>
            <a:pPr defTabSz="923925" eaLnBrk="0" hangingPunct="0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GB" sz="1100">
                <a:solidFill>
                  <a:srgbClr val="FFFFFF"/>
                </a:solidFill>
                <a:sym typeface="Arial" pitchFamily="34" charset="0"/>
              </a:rPr>
              <a:t>FOR SPEAKER USE ONLY. DO NOT COPY, DISTRIBUTE, OR DISSEMINATE. </a:t>
            </a:r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>
              <a:buSzPct val="100000"/>
            </a:pPr>
            <a:fld id="{9787C2A8-1B9A-41A2-B450-81E96C9F8067}" type="slidenum">
              <a:rPr lang="en-GB">
                <a:sym typeface="Arial" pitchFamily="34" charset="0"/>
              </a:rPr>
              <a:pPr eaLnBrk="0" hangingPunct="0">
                <a:buSzPct val="100000"/>
              </a:pPr>
              <a:t>3</a:t>
            </a:fld>
            <a:endParaRPr lang="en-GB">
              <a:sym typeface="Arial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696913"/>
            <a:ext cx="4648200" cy="3486150"/>
          </a:xfrm>
          <a:ln/>
        </p:spPr>
      </p:sp>
      <p:sp>
        <p:nvSpPr>
          <p:cNvPr id="94212" name="Rectangle 6"/>
          <p:cNvSpPr txBox="1">
            <a:spLocks noGrp="1" noChangeArrowheads="1"/>
          </p:cNvSpPr>
          <p:nvPr/>
        </p:nvSpPr>
        <p:spPr bwMode="auto">
          <a:xfrm>
            <a:off x="690563" y="8697913"/>
            <a:ext cx="5554662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53" tIns="46175" rIns="92353" bIns="46175" anchor="b"/>
          <a:lstStyle/>
          <a:p>
            <a:pPr defTabSz="923925" eaLnBrk="0" hangingPunct="0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GB" sz="1100">
                <a:solidFill>
                  <a:srgbClr val="FFFFFF"/>
                </a:solidFill>
                <a:sym typeface="Arial" pitchFamily="34" charset="0"/>
              </a:rPr>
              <a:t>FOR SPEAKER USE ONLY. DO NOT COPY, DISTRIBUTE, OR DISSEMINATE. 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696913"/>
            <a:ext cx="4648200" cy="3486150"/>
          </a:xfrm>
          <a:ln/>
        </p:spPr>
      </p:sp>
      <p:sp>
        <p:nvSpPr>
          <p:cNvPr id="95236" name="Rectangle 6"/>
          <p:cNvSpPr txBox="1">
            <a:spLocks noGrp="1" noChangeArrowheads="1"/>
          </p:cNvSpPr>
          <p:nvPr/>
        </p:nvSpPr>
        <p:spPr bwMode="auto">
          <a:xfrm>
            <a:off x="690563" y="8697913"/>
            <a:ext cx="5554662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53" tIns="46175" rIns="92353" bIns="46175" anchor="b"/>
          <a:lstStyle/>
          <a:p>
            <a:pPr defTabSz="923925" eaLnBrk="0" hangingPunct="0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GB" sz="1100">
                <a:solidFill>
                  <a:srgbClr val="FFFFFF"/>
                </a:solidFill>
                <a:sym typeface="Arial" pitchFamily="34" charset="0"/>
              </a:rPr>
              <a:t>FOR SPEAKER USE ONLY. DO NOT COPY, DISTRIBUTE, OR DISSEMINATE. </a:t>
            </a:r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696913"/>
            <a:ext cx="4648200" cy="3486150"/>
          </a:xfrm>
          <a:ln/>
        </p:spPr>
      </p:sp>
      <p:sp>
        <p:nvSpPr>
          <p:cNvPr id="96260" name="Rectangle 6"/>
          <p:cNvSpPr txBox="1">
            <a:spLocks noGrp="1" noChangeArrowheads="1"/>
          </p:cNvSpPr>
          <p:nvPr/>
        </p:nvSpPr>
        <p:spPr bwMode="auto">
          <a:xfrm>
            <a:off x="690563" y="8697913"/>
            <a:ext cx="5554662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53" tIns="46175" rIns="92353" bIns="46175" anchor="b"/>
          <a:lstStyle/>
          <a:p>
            <a:pPr defTabSz="923925" eaLnBrk="0" hangingPunct="0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GB" sz="1100">
                <a:solidFill>
                  <a:srgbClr val="FFFFFF"/>
                </a:solidFill>
                <a:sym typeface="Arial" pitchFamily="34" charset="0"/>
              </a:rPr>
              <a:t>FOR SPEAKER USE ONLY. DO NOT COPY, DISTRIBUTE, OR DISSEMINATE. </a:t>
            </a:r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696913"/>
            <a:ext cx="4648200" cy="3486150"/>
          </a:xfrm>
          <a:ln/>
        </p:spPr>
      </p:sp>
      <p:sp>
        <p:nvSpPr>
          <p:cNvPr id="97284" name="Rectangle 6"/>
          <p:cNvSpPr txBox="1">
            <a:spLocks noGrp="1" noChangeArrowheads="1"/>
          </p:cNvSpPr>
          <p:nvPr/>
        </p:nvSpPr>
        <p:spPr bwMode="auto">
          <a:xfrm>
            <a:off x="690563" y="8697913"/>
            <a:ext cx="5554662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53" tIns="46175" rIns="92353" bIns="46175" anchor="b"/>
          <a:lstStyle/>
          <a:p>
            <a:pPr defTabSz="923925" eaLnBrk="0" hangingPunct="0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GB" sz="1100">
                <a:solidFill>
                  <a:srgbClr val="FFFFFF"/>
                </a:solidFill>
                <a:sym typeface="Arial" pitchFamily="34" charset="0"/>
              </a:rPr>
              <a:t>FOR SPEAKER USE ONLY. DO NOT COPY, DISTRIBUTE, OR DISSEMINATE. </a:t>
            </a:r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696913"/>
            <a:ext cx="4648200" cy="3486150"/>
          </a:xfrm>
          <a:ln/>
        </p:spPr>
      </p:sp>
      <p:sp>
        <p:nvSpPr>
          <p:cNvPr id="98308" name="Rectangle 6"/>
          <p:cNvSpPr txBox="1">
            <a:spLocks noGrp="1" noChangeArrowheads="1"/>
          </p:cNvSpPr>
          <p:nvPr/>
        </p:nvSpPr>
        <p:spPr bwMode="auto">
          <a:xfrm>
            <a:off x="690563" y="8697913"/>
            <a:ext cx="5554662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53" tIns="46175" rIns="92353" bIns="46175" anchor="b"/>
          <a:lstStyle/>
          <a:p>
            <a:pPr defTabSz="923925" eaLnBrk="0" hangingPunct="0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GB" sz="1100">
                <a:solidFill>
                  <a:srgbClr val="FFFFFF"/>
                </a:solidFill>
                <a:sym typeface="Arial" pitchFamily="34" charset="0"/>
              </a:rPr>
              <a:t>FOR SPEAKER USE ONLY. DO NOT COPY, DISTRIBUTE, OR DISSEMINATE. </a:t>
            </a:r>
          </a:p>
        </p:txBody>
      </p:sp>
      <p:sp>
        <p:nvSpPr>
          <p:cNvPr id="98310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696913"/>
            <a:ext cx="4648200" cy="3486150"/>
          </a:xfrm>
          <a:ln/>
        </p:spPr>
      </p:sp>
      <p:sp>
        <p:nvSpPr>
          <p:cNvPr id="99332" name="Rectangle 6"/>
          <p:cNvSpPr txBox="1">
            <a:spLocks noGrp="1" noChangeArrowheads="1"/>
          </p:cNvSpPr>
          <p:nvPr/>
        </p:nvSpPr>
        <p:spPr bwMode="auto">
          <a:xfrm>
            <a:off x="690563" y="8697913"/>
            <a:ext cx="5554662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53" tIns="46175" rIns="92353" bIns="46175" anchor="b"/>
          <a:lstStyle/>
          <a:p>
            <a:pPr defTabSz="923925" eaLnBrk="0" hangingPunct="0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GB" sz="1100">
                <a:solidFill>
                  <a:srgbClr val="FFFFFF"/>
                </a:solidFill>
                <a:sym typeface="Arial" pitchFamily="34" charset="0"/>
              </a:rPr>
              <a:t>FOR SPEAKER USE ONLY. DO NOT COPY, DISTRIBUTE, OR DISSEMINATE. </a:t>
            </a: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696913"/>
            <a:ext cx="4648200" cy="3486150"/>
          </a:xfrm>
          <a:ln/>
        </p:spPr>
      </p:sp>
      <p:sp>
        <p:nvSpPr>
          <p:cNvPr id="100356" name="Rectangle 6"/>
          <p:cNvSpPr txBox="1">
            <a:spLocks noGrp="1" noChangeArrowheads="1"/>
          </p:cNvSpPr>
          <p:nvPr/>
        </p:nvSpPr>
        <p:spPr bwMode="auto">
          <a:xfrm>
            <a:off x="690563" y="8697913"/>
            <a:ext cx="5554662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53" tIns="46175" rIns="92353" bIns="46175" anchor="b"/>
          <a:lstStyle/>
          <a:p>
            <a:pPr defTabSz="923925" eaLnBrk="0" hangingPunct="0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GB" sz="1100">
                <a:solidFill>
                  <a:srgbClr val="FFFFFF"/>
                </a:solidFill>
                <a:sym typeface="Arial" pitchFamily="34" charset="0"/>
              </a:rPr>
              <a:t>FOR SPEAKER USE ONLY. DO NOT COPY, DISTRIBUTE, OR DISSEMINATE. 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696913"/>
            <a:ext cx="4648200" cy="3486150"/>
          </a:xfrm>
          <a:ln/>
        </p:spPr>
      </p:sp>
      <p:sp>
        <p:nvSpPr>
          <p:cNvPr id="101380" name="Rectangle 6"/>
          <p:cNvSpPr txBox="1">
            <a:spLocks noGrp="1" noChangeArrowheads="1"/>
          </p:cNvSpPr>
          <p:nvPr/>
        </p:nvSpPr>
        <p:spPr bwMode="auto">
          <a:xfrm>
            <a:off x="690563" y="8697913"/>
            <a:ext cx="5554662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53" tIns="46175" rIns="92353" bIns="46175" anchor="b"/>
          <a:lstStyle/>
          <a:p>
            <a:pPr defTabSz="923925" eaLnBrk="0" hangingPunct="0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GB" sz="1100">
                <a:solidFill>
                  <a:srgbClr val="FFFFFF"/>
                </a:solidFill>
                <a:sym typeface="Arial" pitchFamily="34" charset="0"/>
              </a:rPr>
              <a:t>FOR SPEAKER USE ONLY. DO NOT COPY, DISTRIBUTE, OR DISSEMINATE. 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696913"/>
            <a:ext cx="4648200" cy="3486150"/>
          </a:xfrm>
          <a:ln/>
        </p:spPr>
      </p:sp>
      <p:sp>
        <p:nvSpPr>
          <p:cNvPr id="102404" name="Rectangle 6"/>
          <p:cNvSpPr txBox="1">
            <a:spLocks noGrp="1" noChangeArrowheads="1"/>
          </p:cNvSpPr>
          <p:nvPr/>
        </p:nvSpPr>
        <p:spPr bwMode="auto">
          <a:xfrm>
            <a:off x="690563" y="8697913"/>
            <a:ext cx="5554662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53" tIns="46175" rIns="92353" bIns="46175" anchor="b"/>
          <a:lstStyle/>
          <a:p>
            <a:pPr defTabSz="923925" eaLnBrk="0" hangingPunct="0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GB" sz="1100">
                <a:solidFill>
                  <a:srgbClr val="FFFFFF"/>
                </a:solidFill>
                <a:sym typeface="Arial" pitchFamily="34" charset="0"/>
              </a:rPr>
              <a:t>FOR SPEAKER USE ONLY. DO NOT COPY, DISTRIBUTE, OR DISSEMINATE. 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696913"/>
            <a:ext cx="4648200" cy="3486150"/>
          </a:xfrm>
          <a:ln/>
        </p:spPr>
      </p:sp>
      <p:sp>
        <p:nvSpPr>
          <p:cNvPr id="103428" name="Rectangle 6"/>
          <p:cNvSpPr txBox="1">
            <a:spLocks noGrp="1" noChangeArrowheads="1"/>
          </p:cNvSpPr>
          <p:nvPr/>
        </p:nvSpPr>
        <p:spPr bwMode="auto">
          <a:xfrm>
            <a:off x="690563" y="8697913"/>
            <a:ext cx="5554662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53" tIns="46175" rIns="92353" bIns="46175" anchor="b"/>
          <a:lstStyle/>
          <a:p>
            <a:pPr defTabSz="923925" eaLnBrk="0" hangingPunct="0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GB" sz="1100">
                <a:solidFill>
                  <a:srgbClr val="FFFFFF"/>
                </a:solidFill>
                <a:sym typeface="Arial" pitchFamily="34" charset="0"/>
              </a:rPr>
              <a:t>FOR SPEAKER USE ONLY. DO NOT COPY, DISTRIBUTE, OR DISSEMINATE. 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696913"/>
            <a:ext cx="4648200" cy="3486150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ln/>
        </p:spPr>
        <p:txBody>
          <a:bodyPr wrap="square"/>
          <a:lstStyle/>
          <a:p>
            <a:pPr>
              <a:buFontTx/>
              <a:buChar char="•"/>
            </a:pPr>
            <a:r>
              <a:rPr lang="en-GB" smtClean="0">
                <a:cs typeface="Arial" pitchFamily="34" charset="0"/>
                <a:sym typeface="Arial" pitchFamily="34" charset="0"/>
              </a:rPr>
              <a:t>Venous thromboembolic disease is an umbrella term that encompasses deep-vein thrombosis, superficial vein thrombosis, and pulmonary embolism</a:t>
            </a:r>
          </a:p>
          <a:p>
            <a:pPr>
              <a:buFontTx/>
              <a:buChar char="•"/>
            </a:pPr>
            <a:r>
              <a:rPr lang="en-GB" smtClean="0">
                <a:cs typeface="Arial" pitchFamily="34" charset="0"/>
                <a:sym typeface="Arial" pitchFamily="34" charset="0"/>
              </a:rPr>
              <a:t>For the purposes of our discussion, DVT and PE will constitute the bulk of the information shared</a:t>
            </a:r>
          </a:p>
          <a:p>
            <a:pPr>
              <a:buFontTx/>
              <a:buChar char="•"/>
            </a:pPr>
            <a:r>
              <a:rPr lang="en-GB" smtClean="0">
                <a:cs typeface="Arial" pitchFamily="34" charset="0"/>
                <a:sym typeface="Arial" pitchFamily="34" charset="0"/>
              </a:rPr>
              <a:t>The important thing to remember is that DVT occurs approximately 2 million times per year and many DVTs are asymptomatic. This is important because even asymptomatic DVTs can propagate to become Pes, which can often be fatal</a:t>
            </a:r>
          </a:p>
          <a:p>
            <a:pPr>
              <a:buFontTx/>
              <a:buChar char="•"/>
            </a:pPr>
            <a:r>
              <a:rPr lang="en-GB" smtClean="0">
                <a:cs typeface="Arial" pitchFamily="34" charset="0"/>
                <a:sym typeface="Arial" pitchFamily="34" charset="0"/>
              </a:rPr>
              <a:t>Some research has suggested that PE causes more than 200,000 deaths per year</a:t>
            </a:r>
          </a:p>
          <a:p>
            <a:pPr>
              <a:buFontTx/>
              <a:buChar char="•"/>
            </a:pPr>
            <a:endParaRPr lang="en-GB" smtClean="0">
              <a:cs typeface="Arial" pitchFamily="34" charset="0"/>
              <a:sym typeface="Arial" pitchFamily="34" charset="0"/>
            </a:endParaRPr>
          </a:p>
          <a:p>
            <a:r>
              <a:rPr lang="en-GB" b="1" smtClean="0">
                <a:cs typeface="Arial" pitchFamily="34" charset="0"/>
                <a:sym typeface="Arial" pitchFamily="34" charset="0"/>
              </a:rPr>
              <a:t>References</a:t>
            </a:r>
          </a:p>
          <a:p>
            <a:r>
              <a:rPr lang="en-GB" smtClean="0">
                <a:cs typeface="Arial" pitchFamily="34" charset="0"/>
                <a:sym typeface="Arial" pitchFamily="34" charset="0"/>
              </a:rPr>
              <a:t>1. Goldhaber SZ et al. </a:t>
            </a:r>
            <a:r>
              <a:rPr lang="en-GB" i="1" smtClean="0">
                <a:cs typeface="Arial" pitchFamily="34" charset="0"/>
                <a:sym typeface="Arial" pitchFamily="34" charset="0"/>
              </a:rPr>
              <a:t>Am J Cardiol</a:t>
            </a:r>
            <a:r>
              <a:rPr lang="en-GB" smtClean="0">
                <a:cs typeface="Arial" pitchFamily="34" charset="0"/>
                <a:sym typeface="Arial" pitchFamily="34" charset="0"/>
              </a:rPr>
              <a:t>. 2004;93:259-262</a:t>
            </a:r>
          </a:p>
          <a:p>
            <a:pPr>
              <a:spcBef>
                <a:spcPct val="0"/>
              </a:spcBef>
            </a:pPr>
            <a:r>
              <a:rPr lang="en-GB" smtClean="0">
                <a:cs typeface="Arial" pitchFamily="34" charset="0"/>
                <a:sym typeface="Arial" pitchFamily="34" charset="0"/>
              </a:rPr>
              <a:t>2. Geerts WH et al. </a:t>
            </a:r>
            <a:r>
              <a:rPr lang="en-GB" i="1" smtClean="0">
                <a:cs typeface="Arial" pitchFamily="34" charset="0"/>
                <a:sym typeface="Arial" pitchFamily="34" charset="0"/>
              </a:rPr>
              <a:t>Chest</a:t>
            </a:r>
            <a:r>
              <a:rPr lang="en-GB" smtClean="0">
                <a:cs typeface="Arial" pitchFamily="34" charset="0"/>
                <a:sym typeface="Arial" pitchFamily="34" charset="0"/>
              </a:rPr>
              <a:t>. 2008;133(Suppl):381S-453S. 3. Hirsh J, Hoak J. </a:t>
            </a:r>
            <a:r>
              <a:rPr lang="en-GB" i="1" smtClean="0">
                <a:cs typeface="Arial" pitchFamily="34" charset="0"/>
                <a:sym typeface="Arial" pitchFamily="34" charset="0"/>
              </a:rPr>
              <a:t>Circulation</a:t>
            </a:r>
            <a:r>
              <a:rPr lang="en-GB" smtClean="0">
                <a:cs typeface="Arial" pitchFamily="34" charset="0"/>
                <a:sym typeface="Arial" pitchFamily="34" charset="0"/>
              </a:rPr>
              <a:t>. 1996;93:2212-2245. </a:t>
            </a:r>
          </a:p>
          <a:p>
            <a:pPr>
              <a:spcBef>
                <a:spcPct val="0"/>
              </a:spcBef>
            </a:pPr>
            <a:r>
              <a:rPr lang="en-GB" smtClean="0">
                <a:cs typeface="Arial" pitchFamily="34" charset="0"/>
                <a:sym typeface="Arial" pitchFamily="34" charset="0"/>
              </a:rPr>
              <a:t>3 Hirsh J, Hoak J. </a:t>
            </a:r>
            <a:r>
              <a:rPr lang="en-GB" i="1" smtClean="0">
                <a:cs typeface="Arial" pitchFamily="34" charset="0"/>
                <a:sym typeface="Arial" pitchFamily="34" charset="0"/>
              </a:rPr>
              <a:t>Circulation</a:t>
            </a:r>
            <a:r>
              <a:rPr lang="en-GB" smtClean="0">
                <a:cs typeface="Arial" pitchFamily="34" charset="0"/>
                <a:sym typeface="Arial" pitchFamily="34" charset="0"/>
              </a:rPr>
              <a:t>. 1996;93:2212-2245.</a:t>
            </a:r>
            <a:r>
              <a:rPr lang="en-GB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 </a:t>
            </a:r>
          </a:p>
        </p:txBody>
      </p:sp>
      <p:sp>
        <p:nvSpPr>
          <p:cNvPr id="67588" name="Rectangle 6"/>
          <p:cNvSpPr txBox="1">
            <a:spLocks noGrp="1" noChangeArrowheads="1"/>
          </p:cNvSpPr>
          <p:nvPr/>
        </p:nvSpPr>
        <p:spPr bwMode="auto">
          <a:xfrm>
            <a:off x="690563" y="8697913"/>
            <a:ext cx="5554662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53" tIns="46175" rIns="92353" bIns="46175" anchor="b"/>
          <a:lstStyle/>
          <a:p>
            <a:pPr defTabSz="923925" eaLnBrk="0" hangingPunct="0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GB" sz="1100">
                <a:solidFill>
                  <a:srgbClr val="FFFFFF"/>
                </a:solidFill>
                <a:sym typeface="Arial" pitchFamily="34" charset="0"/>
              </a:rPr>
              <a:t>FOR SPEAKER USE ONLY. DO NOT COPY, DISTRIBUTE, OR DISSEMINATE. 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696913"/>
            <a:ext cx="4648200" cy="3486150"/>
          </a:xfrm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418013"/>
            <a:ext cx="5505450" cy="4181475"/>
          </a:xfrm>
          <a:ln/>
        </p:spPr>
        <p:txBody>
          <a:bodyPr wrap="square"/>
          <a:lstStyle/>
          <a:p>
            <a:pPr marL="225425" indent="-225425">
              <a:buFontTx/>
              <a:buChar char="•"/>
            </a:pPr>
            <a:r>
              <a:rPr lang="en-GB" smtClean="0">
                <a:cs typeface="Arial" pitchFamily="34" charset="0"/>
                <a:sym typeface="Arial" pitchFamily="34" charset="0"/>
              </a:rPr>
              <a:t>This slide merely demonstrates that patients with concurrent DVT/PE and malignancy have a more than threefold higher risk of recurrent thromboembolic disease and death than patients with DVT/PE without malignancy</a:t>
            </a:r>
          </a:p>
          <a:p>
            <a:pPr marL="225425" indent="-225425">
              <a:buFontTx/>
              <a:buChar char="•"/>
            </a:pPr>
            <a:r>
              <a:rPr lang="en-GB" smtClean="0">
                <a:cs typeface="Arial" pitchFamily="34" charset="0"/>
                <a:sym typeface="Arial" pitchFamily="34" charset="0"/>
              </a:rPr>
              <a:t>Multiple randomized trials in a variety of patient populations conducted in the last 30 years demonstrate that</a:t>
            </a:r>
            <a:r>
              <a:rPr lang="en-GB" baseline="30000" smtClean="0">
                <a:cs typeface="Arial" pitchFamily="34" charset="0"/>
                <a:sym typeface="Arial" pitchFamily="34" charset="0"/>
              </a:rPr>
              <a:t> </a:t>
            </a:r>
            <a:r>
              <a:rPr lang="en-GB" smtClean="0">
                <a:cs typeface="Arial" pitchFamily="34" charset="0"/>
                <a:sym typeface="Arial" pitchFamily="34" charset="0"/>
              </a:rPr>
              <a:t>primary prophylaxis of for VTE disease can reduce the rate of DVT, PE, and fatal PE</a:t>
            </a:r>
          </a:p>
          <a:p>
            <a:pPr marL="225425" indent="-225425">
              <a:buFontTx/>
              <a:buChar char="•"/>
            </a:pPr>
            <a:r>
              <a:rPr lang="en-GB" smtClean="0">
                <a:cs typeface="Arial" pitchFamily="34" charset="0"/>
                <a:sym typeface="Arial" pitchFamily="34" charset="0"/>
              </a:rPr>
              <a:t>However, robust clinical trials proving that treatment of DVT or PE with antithrombotic agents have a benefical impact on cancer-realted survival have not been performed</a:t>
            </a:r>
          </a:p>
          <a:p>
            <a:pPr marL="225425" indent="-225425">
              <a:buFontTx/>
              <a:buChar char="•"/>
            </a:pPr>
            <a:r>
              <a:rPr lang="en-GB" smtClean="0">
                <a:cs typeface="Arial" pitchFamily="34" charset="0"/>
                <a:sym typeface="Arial" pitchFamily="34" charset="0"/>
              </a:rPr>
              <a:t>Despie the fact that there is an undeniable link between cancer and thrombosis, research is still needed that ultimately shows that proper prophylaxis or treatment can have a beneficial effect on survival</a:t>
            </a:r>
          </a:p>
          <a:p>
            <a:pPr marL="225425" indent="-225425">
              <a:buFontTx/>
              <a:buChar char="•"/>
            </a:pPr>
            <a:endParaRPr lang="en-GB" smtClean="0">
              <a:cs typeface="Arial" pitchFamily="34" charset="0"/>
              <a:sym typeface="Arial" pitchFamily="34" charset="0"/>
            </a:endParaRPr>
          </a:p>
          <a:p>
            <a:pPr marL="225425" indent="-225425"/>
            <a:r>
              <a:rPr lang="en-GB" b="1" smtClean="0">
                <a:cs typeface="Arial" pitchFamily="34" charset="0"/>
                <a:sym typeface="Arial" pitchFamily="34" charset="0"/>
              </a:rPr>
              <a:t>Reference</a:t>
            </a:r>
          </a:p>
          <a:p>
            <a:pPr marL="225425" indent="-225425"/>
            <a:r>
              <a:rPr lang="en-GB" smtClean="0">
                <a:cs typeface="Arial" pitchFamily="34" charset="0"/>
                <a:sym typeface="Arial" pitchFamily="34" charset="0"/>
              </a:rPr>
              <a:t>1. Levitan N et al, Medicine (Baltimore) 1999 Sep;78(5):285-91</a:t>
            </a:r>
          </a:p>
        </p:txBody>
      </p:sp>
      <p:sp>
        <p:nvSpPr>
          <p:cNvPr id="104452" name="Rectangle 6"/>
          <p:cNvSpPr txBox="1">
            <a:spLocks noGrp="1" noChangeArrowheads="1"/>
          </p:cNvSpPr>
          <p:nvPr/>
        </p:nvSpPr>
        <p:spPr bwMode="auto">
          <a:xfrm>
            <a:off x="690563" y="8696325"/>
            <a:ext cx="5554662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57" tIns="46178" rIns="92357" bIns="46178" anchor="b"/>
          <a:lstStyle/>
          <a:p>
            <a:pPr defTabSz="923925" eaLnBrk="0" hangingPunct="0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GB" sz="1100">
                <a:solidFill>
                  <a:srgbClr val="FFFFFF"/>
                </a:solidFill>
                <a:sym typeface="Arial" pitchFamily="34" charset="0"/>
              </a:rPr>
              <a:t>FOR SPEAKER USE ONLY. DO NOT COPY, DISTRIBUTE, OR DISSEMINATE. 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>
              <a:buSzPct val="100000"/>
            </a:pPr>
            <a:fld id="{E3B3A9D8-938E-46A1-BC6E-643D053EF441}" type="slidenum">
              <a:rPr lang="en-GB">
                <a:sym typeface="Arial" pitchFamily="34" charset="0"/>
              </a:rPr>
              <a:pPr eaLnBrk="0" hangingPunct="0">
                <a:buSzPct val="100000"/>
              </a:pPr>
              <a:t>41</a:t>
            </a:fld>
            <a:endParaRPr lang="en-GB">
              <a:sym typeface="Arial" pitchFamily="34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696913"/>
            <a:ext cx="4648200" cy="3486150"/>
          </a:xfrm>
          <a:ln/>
        </p:spPr>
      </p:sp>
      <p:sp>
        <p:nvSpPr>
          <p:cNvPr id="106500" name="Rectangle 6"/>
          <p:cNvSpPr txBox="1">
            <a:spLocks noGrp="1" noChangeArrowheads="1"/>
          </p:cNvSpPr>
          <p:nvPr/>
        </p:nvSpPr>
        <p:spPr bwMode="auto">
          <a:xfrm>
            <a:off x="690563" y="8697913"/>
            <a:ext cx="5554662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53" tIns="46175" rIns="92353" bIns="46175" anchor="b"/>
          <a:lstStyle/>
          <a:p>
            <a:pPr defTabSz="923925" eaLnBrk="0" hangingPunct="0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GB" sz="1100">
                <a:solidFill>
                  <a:srgbClr val="FFFFFF"/>
                </a:solidFill>
                <a:sym typeface="Arial" pitchFamily="34" charset="0"/>
              </a:rPr>
              <a:t>FOR SPEAKER USE ONLY. DO NOT COPY, DISTRIBUTE, OR DISSEMINATE. </a:t>
            </a:r>
          </a:p>
        </p:txBody>
      </p:sp>
      <p:sp>
        <p:nvSpPr>
          <p:cNvPr id="10650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696913"/>
            <a:ext cx="4648200" cy="3486150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5450" cy="4183063"/>
          </a:xfrm>
          <a:ln/>
        </p:spPr>
        <p:txBody>
          <a:bodyPr/>
          <a:lstStyle/>
          <a:p>
            <a:pPr>
              <a:buFontTx/>
              <a:buChar char="•"/>
            </a:pPr>
            <a:r>
              <a:rPr lang="en-GB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Venous thromboembolic disease is an umbrella term that encompasses deep-vein thrombosis, superficial vein thrombosis, and pulmonary embolism</a:t>
            </a:r>
          </a:p>
          <a:p>
            <a:pPr>
              <a:buFontTx/>
              <a:buChar char="•"/>
            </a:pPr>
            <a:r>
              <a:rPr lang="en-GB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For the purposes of our discussion, DVT and PE will constitute the bulk of the information shared</a:t>
            </a:r>
          </a:p>
          <a:p>
            <a:pPr>
              <a:buFontTx/>
              <a:buChar char="•"/>
            </a:pPr>
            <a:r>
              <a:rPr lang="en-GB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The important thing to remember is that DVT occurs approximately 2 million times per year and many DVTs are asymptomatic. This is important because even asymptomatic DVTs can propagate to become Pes, which can often be fatal</a:t>
            </a:r>
          </a:p>
          <a:p>
            <a:pPr>
              <a:buFontTx/>
              <a:buChar char="•"/>
            </a:pPr>
            <a:r>
              <a:rPr lang="en-GB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Some research has suggested that PE causes more than 200,000 deaths per year</a:t>
            </a:r>
          </a:p>
          <a:p>
            <a:pPr>
              <a:buFontTx/>
              <a:buChar char="•"/>
            </a:pPr>
            <a:endParaRPr lang="en-GB" smtClean="0">
              <a:solidFill>
                <a:srgbClr val="FFFFFF"/>
              </a:solidFill>
              <a:cs typeface="Arial" pitchFamily="34" charset="0"/>
              <a:sym typeface="Arial" pitchFamily="34" charset="0"/>
            </a:endParaRPr>
          </a:p>
          <a:p>
            <a:r>
              <a:rPr lang="en-GB" b="1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References</a:t>
            </a:r>
          </a:p>
          <a:p>
            <a:r>
              <a:rPr lang="en-GB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1. Goldhaber SZ et al. </a:t>
            </a:r>
            <a:r>
              <a:rPr lang="en-GB" i="1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Am J Cardiol</a:t>
            </a:r>
            <a:r>
              <a:rPr lang="en-GB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. 2004;93:259-262</a:t>
            </a:r>
          </a:p>
          <a:p>
            <a:pPr>
              <a:spcBef>
                <a:spcPct val="0"/>
              </a:spcBef>
            </a:pPr>
            <a:r>
              <a:rPr lang="en-GB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2. Geerts WH et al. </a:t>
            </a:r>
            <a:r>
              <a:rPr lang="en-GB" i="1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Chest</a:t>
            </a:r>
            <a:r>
              <a:rPr lang="en-GB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. 2008;133(Suppl):381S-453S. 3. Hirsh J, Hoak J. </a:t>
            </a:r>
            <a:r>
              <a:rPr lang="en-GB" i="1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Circulation</a:t>
            </a:r>
            <a:r>
              <a:rPr lang="en-GB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. 1996;93:2212-2245. </a:t>
            </a:r>
          </a:p>
          <a:p>
            <a:pPr>
              <a:spcBef>
                <a:spcPct val="0"/>
              </a:spcBef>
            </a:pPr>
            <a:r>
              <a:rPr lang="en-GB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3 Hirsh J, Hoak J. </a:t>
            </a:r>
            <a:r>
              <a:rPr lang="en-GB" i="1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Circulation</a:t>
            </a:r>
            <a:r>
              <a:rPr lang="en-GB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. 1996;93:2212-2245. </a:t>
            </a:r>
          </a:p>
        </p:txBody>
      </p:sp>
      <p:sp>
        <p:nvSpPr>
          <p:cNvPr id="107524" name="Rectangle 6"/>
          <p:cNvSpPr txBox="1">
            <a:spLocks noGrp="1" noChangeArrowheads="1"/>
          </p:cNvSpPr>
          <p:nvPr/>
        </p:nvSpPr>
        <p:spPr bwMode="auto">
          <a:xfrm>
            <a:off x="690563" y="8697913"/>
            <a:ext cx="5554662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53" tIns="46175" rIns="92353" bIns="46175" anchor="b"/>
          <a:lstStyle/>
          <a:p>
            <a:pPr defTabSz="923925" eaLnBrk="0" hangingPunct="0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GB" sz="1100">
                <a:solidFill>
                  <a:srgbClr val="FFFFFF"/>
                </a:solidFill>
                <a:sym typeface="Arial" pitchFamily="34" charset="0"/>
              </a:rPr>
              <a:t>FOR SPEAKER USE ONLY. DO NOT COPY, DISTRIBUTE, OR DISSEMINATE. 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696913"/>
            <a:ext cx="4648200" cy="3486150"/>
          </a:xfrm>
          <a:ln/>
        </p:spPr>
      </p:sp>
      <p:sp>
        <p:nvSpPr>
          <p:cNvPr id="108548" name="Rectangle 6"/>
          <p:cNvSpPr txBox="1">
            <a:spLocks noGrp="1" noChangeArrowheads="1"/>
          </p:cNvSpPr>
          <p:nvPr/>
        </p:nvSpPr>
        <p:spPr bwMode="auto">
          <a:xfrm>
            <a:off x="690563" y="8697913"/>
            <a:ext cx="5554662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53" tIns="46175" rIns="92353" bIns="46175" anchor="b"/>
          <a:lstStyle/>
          <a:p>
            <a:pPr defTabSz="923925" eaLnBrk="0" hangingPunct="0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GB" sz="1100">
                <a:solidFill>
                  <a:srgbClr val="FFFFFF"/>
                </a:solidFill>
                <a:sym typeface="Arial" pitchFamily="34" charset="0"/>
              </a:rPr>
              <a:t>FOR SPEAKER USE ONLY. DO NOT COPY, DISTRIBUTE, OR DISSEMINATE. </a:t>
            </a:r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696913"/>
            <a:ext cx="4648200" cy="3486150"/>
          </a:xfrm>
          <a:ln/>
        </p:spPr>
      </p:sp>
      <p:sp>
        <p:nvSpPr>
          <p:cNvPr id="109572" name="Rectangle 6"/>
          <p:cNvSpPr txBox="1">
            <a:spLocks noGrp="1" noChangeArrowheads="1"/>
          </p:cNvSpPr>
          <p:nvPr/>
        </p:nvSpPr>
        <p:spPr bwMode="auto">
          <a:xfrm>
            <a:off x="690563" y="8697913"/>
            <a:ext cx="5554662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53" tIns="46175" rIns="92353" bIns="46175" anchor="b"/>
          <a:lstStyle/>
          <a:p>
            <a:pPr defTabSz="923925" eaLnBrk="0" hangingPunct="0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GB" sz="1100">
                <a:solidFill>
                  <a:srgbClr val="FFFFFF"/>
                </a:solidFill>
                <a:sym typeface="Arial" pitchFamily="34" charset="0"/>
              </a:rPr>
              <a:t>FOR SPEAKER USE ONLY. DO NOT COPY, DISTRIBUTE, OR DISSEMINATE. </a:t>
            </a:r>
          </a:p>
        </p:txBody>
      </p:sp>
      <p:sp>
        <p:nvSpPr>
          <p:cNvPr id="109574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696913"/>
            <a:ext cx="4646613" cy="3484562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418013"/>
            <a:ext cx="5046663" cy="4181475"/>
          </a:xfrm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en-GB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Please consult Core Data Sheet which represents the global safety information</a:t>
            </a:r>
          </a:p>
          <a:p>
            <a:pPr>
              <a:spcBef>
                <a:spcPct val="0"/>
              </a:spcBef>
            </a:pPr>
            <a:r>
              <a:rPr lang="en-GB" smtClean="0">
                <a:solidFill>
                  <a:srgbClr val="FFFFFF"/>
                </a:solidFill>
                <a:cs typeface="Arial" pitchFamily="34" charset="0"/>
                <a:sym typeface="Symbol" pitchFamily="18" charset="2"/>
              </a:rPr>
              <a:t>Please consult local labeling for all prescribing information as indications may vary</a:t>
            </a:r>
          </a:p>
        </p:txBody>
      </p:sp>
      <p:sp>
        <p:nvSpPr>
          <p:cNvPr id="110596" name="Rectangle 6"/>
          <p:cNvSpPr txBox="1">
            <a:spLocks noGrp="1" noChangeArrowheads="1"/>
          </p:cNvSpPr>
          <p:nvPr/>
        </p:nvSpPr>
        <p:spPr bwMode="auto">
          <a:xfrm>
            <a:off x="690563" y="8696325"/>
            <a:ext cx="5554662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57" tIns="46178" rIns="92357" bIns="46178" anchor="b"/>
          <a:lstStyle/>
          <a:p>
            <a:pPr defTabSz="923925" eaLnBrk="0" hangingPunct="0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GB" sz="1100">
                <a:solidFill>
                  <a:srgbClr val="FFFFFF"/>
                </a:solidFill>
                <a:sym typeface="Arial" pitchFamily="34" charset="0"/>
              </a:rPr>
              <a:t>FOR SPEAKER USE ONLY. DO NOT COPY, DISTRIBUTE, OR DISSEMINATE. 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696913"/>
            <a:ext cx="4646613" cy="3484562"/>
          </a:xfrm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418013"/>
            <a:ext cx="5046663" cy="4181475"/>
          </a:xfrm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en-GB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Please consult Core Data Sheet which represents the global safety information</a:t>
            </a:r>
          </a:p>
          <a:p>
            <a:pPr>
              <a:spcBef>
                <a:spcPct val="0"/>
              </a:spcBef>
            </a:pPr>
            <a:r>
              <a:rPr lang="en-GB" smtClean="0">
                <a:solidFill>
                  <a:srgbClr val="FFFFFF"/>
                </a:solidFill>
                <a:cs typeface="Arial" pitchFamily="34" charset="0"/>
                <a:sym typeface="Symbol" pitchFamily="18" charset="2"/>
              </a:rPr>
              <a:t>Please consult local labeling for all prescribing information as indications may vary</a:t>
            </a:r>
          </a:p>
        </p:txBody>
      </p:sp>
      <p:sp>
        <p:nvSpPr>
          <p:cNvPr id="111620" name="Rectangle 6"/>
          <p:cNvSpPr txBox="1">
            <a:spLocks noGrp="1" noChangeArrowheads="1"/>
          </p:cNvSpPr>
          <p:nvPr/>
        </p:nvSpPr>
        <p:spPr bwMode="auto">
          <a:xfrm>
            <a:off x="690563" y="8696325"/>
            <a:ext cx="5554662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57" tIns="46178" rIns="92357" bIns="46178" anchor="b"/>
          <a:lstStyle/>
          <a:p>
            <a:pPr defTabSz="923925" eaLnBrk="0" hangingPunct="0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GB" sz="1100">
                <a:solidFill>
                  <a:srgbClr val="FFFFFF"/>
                </a:solidFill>
                <a:sym typeface="Arial" pitchFamily="34" charset="0"/>
              </a:rPr>
              <a:t>FOR SPEAKER USE ONLY. DO NOT COPY, DISTRIBUTE, OR DISSEMINATE. 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696913"/>
            <a:ext cx="4648200" cy="3486150"/>
          </a:xfrm>
          <a:ln/>
        </p:spPr>
      </p:sp>
      <p:sp>
        <p:nvSpPr>
          <p:cNvPr id="112644" name="Rectangle 6"/>
          <p:cNvSpPr txBox="1">
            <a:spLocks noGrp="1" noChangeArrowheads="1"/>
          </p:cNvSpPr>
          <p:nvPr/>
        </p:nvSpPr>
        <p:spPr bwMode="auto">
          <a:xfrm>
            <a:off x="690563" y="8697913"/>
            <a:ext cx="5554662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53" tIns="46175" rIns="92353" bIns="46175" anchor="b"/>
          <a:lstStyle/>
          <a:p>
            <a:pPr defTabSz="923925" eaLnBrk="0" hangingPunct="0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GB" sz="1100">
                <a:solidFill>
                  <a:srgbClr val="FFFFFF"/>
                </a:solidFill>
                <a:sym typeface="Arial" pitchFamily="34" charset="0"/>
              </a:rPr>
              <a:t>FOR SPEAKER USE ONLY. DO NOT COPY, DISTRIBUTE, OR DISSEMINATE. 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>
              <a:buSzPct val="100000"/>
            </a:pPr>
            <a:fld id="{19617C7D-A745-4A50-8486-5723EBB1BF69}" type="slidenum">
              <a:rPr lang="en-GB">
                <a:sym typeface="Arial" pitchFamily="34" charset="0"/>
              </a:rPr>
              <a:pPr eaLnBrk="0" hangingPunct="0">
                <a:buSzPct val="100000"/>
              </a:pPr>
              <a:t>49</a:t>
            </a:fld>
            <a:endParaRPr lang="en-GB">
              <a:sym typeface="Arial" pitchFamily="34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696913"/>
            <a:ext cx="4648200" cy="3486150"/>
          </a:xfrm>
          <a:ln/>
        </p:spPr>
      </p:sp>
      <p:sp>
        <p:nvSpPr>
          <p:cNvPr id="68612" name="Rectangle 6"/>
          <p:cNvSpPr txBox="1">
            <a:spLocks noGrp="1" noChangeArrowheads="1"/>
          </p:cNvSpPr>
          <p:nvPr/>
        </p:nvSpPr>
        <p:spPr bwMode="auto">
          <a:xfrm>
            <a:off x="690563" y="8697913"/>
            <a:ext cx="5554662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53" tIns="46175" rIns="92353" bIns="46175" anchor="b"/>
          <a:lstStyle/>
          <a:p>
            <a:pPr defTabSz="923925" eaLnBrk="0" hangingPunct="0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GB" sz="1100">
                <a:solidFill>
                  <a:srgbClr val="FFFFFF"/>
                </a:solidFill>
                <a:sym typeface="Arial" pitchFamily="34" charset="0"/>
              </a:rPr>
              <a:t>FOR SPEAKER USE ONLY. DO NOT COPY, DISTRIBUTE, OR DISSEMINATE. 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>
              <a:buSzPct val="100000"/>
            </a:pPr>
            <a:fld id="{9BA72515-6E6C-491E-8864-02C10B649861}" type="slidenum">
              <a:rPr lang="en-GB">
                <a:sym typeface="Arial" pitchFamily="34" charset="0"/>
              </a:rPr>
              <a:pPr eaLnBrk="0" hangingPunct="0">
                <a:buSzPct val="100000"/>
              </a:pPr>
              <a:t>50</a:t>
            </a:fld>
            <a:endParaRPr lang="en-GB">
              <a:sym typeface="Arial" pitchFamily="34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6"/>
          <p:cNvSpPr txBox="1">
            <a:spLocks noGrp="1" noChangeArrowheads="1"/>
          </p:cNvSpPr>
          <p:nvPr/>
        </p:nvSpPr>
        <p:spPr bwMode="auto">
          <a:xfrm>
            <a:off x="689775" y="8696008"/>
            <a:ext cx="5554833" cy="271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42" tIns="46171" rIns="92342" bIns="46171" anchor="b"/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GB" sz="1100" dirty="0">
                <a:solidFill>
                  <a:srgbClr val="FFFFFF"/>
                </a:solidFill>
                <a:sym typeface="Arial" pitchFamily="34" charset="0"/>
              </a:rPr>
              <a:t>FOR SPEAKER USE ONLY. DO NOT COPY, DISTRIBUTE, OR DISSEMINATE. </a:t>
            </a:r>
          </a:p>
        </p:txBody>
      </p:sp>
      <p:sp>
        <p:nvSpPr>
          <p:cNvPr id="103427" name="Rectangle 7"/>
          <p:cNvSpPr txBox="1">
            <a:spLocks noGrp="1" noChangeArrowheads="1"/>
          </p:cNvSpPr>
          <p:nvPr/>
        </p:nvSpPr>
        <p:spPr bwMode="auto">
          <a:xfrm>
            <a:off x="3898102" y="8831580"/>
            <a:ext cx="2982119" cy="463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42" tIns="46171" rIns="92342" bIns="46171" anchor="b"/>
          <a:lstStyle/>
          <a:p>
            <a:pPr algn="r" eaLnBrk="0" hangingPunct="0">
              <a:buSzPct val="100000"/>
            </a:pPr>
            <a:fld id="{659D3A47-197B-41A0-8116-8CCEA75D116F}" type="slidenum">
              <a:rPr lang="en-GB" sz="1200">
                <a:solidFill>
                  <a:srgbClr val="FFFFFF"/>
                </a:solidFill>
                <a:sym typeface="Arial" pitchFamily="34" charset="0"/>
              </a:rPr>
              <a:pPr algn="r" eaLnBrk="0" hangingPunct="0">
                <a:buSzPct val="100000"/>
              </a:pPr>
              <a:t>51</a:t>
            </a:fld>
            <a:endParaRPr lang="en-GB" sz="1200" dirty="0">
              <a:solidFill>
                <a:srgbClr val="FFFFFF"/>
              </a:solidFill>
              <a:sym typeface="Arial" pitchFamily="34" charset="0"/>
            </a:endParaRPr>
          </a:p>
        </p:txBody>
      </p:sp>
      <p:sp>
        <p:nvSpPr>
          <p:cNvPr id="1034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8563" y="697230"/>
            <a:ext cx="4589468" cy="3486150"/>
          </a:xfrm>
          <a:ln/>
        </p:spPr>
      </p:sp>
      <p:sp>
        <p:nvSpPr>
          <p:cNvPr id="1034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182" y="4417404"/>
            <a:ext cx="5505450" cy="4181766"/>
          </a:xfrm>
          <a:noFill/>
          <a:ln w="9525"/>
        </p:spPr>
        <p:txBody>
          <a:bodyPr lIns="92342" tIns="46171" rIns="92342" bIns="46171"/>
          <a:lstStyle/>
          <a:p>
            <a:pPr marL="229510" indent="-229510">
              <a:lnSpc>
                <a:spcPct val="90000"/>
              </a:lnSpc>
              <a:buFontTx/>
              <a:buChar char="•"/>
            </a:pPr>
            <a:r>
              <a:rPr lang="en-GB" dirty="0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This slide further reiterates the fact that routine medical interventions performed on cancer patients can be a causative factor in VTE disease</a:t>
            </a:r>
          </a:p>
          <a:p>
            <a:pPr marL="229510" indent="-229510">
              <a:lnSpc>
                <a:spcPct val="90000"/>
              </a:lnSpc>
              <a:buFontTx/>
              <a:buChar char="•"/>
            </a:pPr>
            <a:r>
              <a:rPr lang="en-GB" dirty="0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Most notable is the fact that routine cancer surgery can increase the risk of VTE in cancer patients by 20% to 40%</a:t>
            </a:r>
            <a:r>
              <a:rPr lang="en-GB" baseline="30000" dirty="0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2</a:t>
            </a:r>
          </a:p>
          <a:p>
            <a:pPr marL="229510" indent="-229510">
              <a:lnSpc>
                <a:spcPct val="90000"/>
              </a:lnSpc>
              <a:buFontTx/>
              <a:buChar char="•"/>
            </a:pPr>
            <a:r>
              <a:rPr lang="en-GB" dirty="0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Additionally, central venous catheterization, immobilization, and chemotherapy all compound the risk of VTE.</a:t>
            </a:r>
          </a:p>
          <a:p>
            <a:pPr marL="229510" indent="-229510">
              <a:lnSpc>
                <a:spcPct val="90000"/>
              </a:lnSpc>
            </a:pPr>
            <a:endParaRPr lang="en-GB" dirty="0" smtClean="0">
              <a:solidFill>
                <a:srgbClr val="FFFFFF"/>
              </a:solidFill>
              <a:cs typeface="Arial" pitchFamily="34" charset="0"/>
              <a:sym typeface="Arial" pitchFamily="34" charset="0"/>
            </a:endParaRPr>
          </a:p>
          <a:p>
            <a:pPr marL="229510" indent="-229510">
              <a:lnSpc>
                <a:spcPct val="90000"/>
              </a:lnSpc>
            </a:pPr>
            <a:r>
              <a:rPr lang="en-GB" b="1" dirty="0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References</a:t>
            </a:r>
          </a:p>
          <a:p>
            <a:pPr marL="229510" indent="-229510">
              <a:lnSpc>
                <a:spcPct val="90000"/>
              </a:lnSpc>
            </a:pPr>
            <a:r>
              <a:rPr lang="en-GB" dirty="0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1. </a:t>
            </a:r>
            <a:r>
              <a:rPr lang="en-GB" dirty="0" err="1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Hillen</a:t>
            </a:r>
            <a:r>
              <a:rPr lang="en-GB" dirty="0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 HF. Thrombosis in cancer patients. </a:t>
            </a:r>
            <a:r>
              <a:rPr lang="en-GB" i="1" dirty="0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Ann </a:t>
            </a:r>
            <a:r>
              <a:rPr lang="en-GB" i="1" dirty="0" err="1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Oncol</a:t>
            </a:r>
            <a:r>
              <a:rPr lang="en-GB" dirty="0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. 2000;11(</a:t>
            </a:r>
            <a:r>
              <a:rPr lang="en-GB" dirty="0" err="1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Suppl</a:t>
            </a:r>
            <a:r>
              <a:rPr lang="en-GB" dirty="0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):273-276.</a:t>
            </a:r>
          </a:p>
          <a:p>
            <a:pPr marL="229510" indent="-229510">
              <a:lnSpc>
                <a:spcPct val="90000"/>
              </a:lnSpc>
            </a:pPr>
            <a:r>
              <a:rPr lang="en-GB" dirty="0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2. </a:t>
            </a:r>
            <a:r>
              <a:rPr lang="en-GB" dirty="0" err="1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Kakkar</a:t>
            </a:r>
            <a:r>
              <a:rPr lang="en-GB" dirty="0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 AK, Williamson RC. Prevention of venous </a:t>
            </a:r>
            <a:r>
              <a:rPr lang="en-GB" dirty="0" err="1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thromboembolism</a:t>
            </a:r>
            <a:r>
              <a:rPr lang="en-GB" dirty="0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 in cancer patients. </a:t>
            </a:r>
            <a:r>
              <a:rPr lang="en-GB" i="1" dirty="0" err="1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Semin</a:t>
            </a:r>
            <a:r>
              <a:rPr lang="en-GB" i="1" dirty="0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 </a:t>
            </a:r>
            <a:r>
              <a:rPr lang="en-GB" i="1" dirty="0" err="1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Thromb</a:t>
            </a:r>
            <a:r>
              <a:rPr lang="en-GB" i="1" dirty="0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 </a:t>
            </a:r>
            <a:r>
              <a:rPr lang="en-GB" i="1" dirty="0" err="1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Hemost</a:t>
            </a:r>
            <a:r>
              <a:rPr lang="en-GB" dirty="0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. 1999;25:239-243. .</a:t>
            </a: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696913"/>
            <a:ext cx="4648200" cy="3486150"/>
          </a:xfrm>
          <a:ln/>
        </p:spPr>
      </p:sp>
      <p:sp>
        <p:nvSpPr>
          <p:cNvPr id="117764" name="Rectangle 6"/>
          <p:cNvSpPr txBox="1">
            <a:spLocks noGrp="1" noChangeArrowheads="1"/>
          </p:cNvSpPr>
          <p:nvPr/>
        </p:nvSpPr>
        <p:spPr bwMode="auto">
          <a:xfrm>
            <a:off x="690563" y="8697913"/>
            <a:ext cx="5554662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53" tIns="46175" rIns="92353" bIns="46175" anchor="b"/>
          <a:lstStyle/>
          <a:p>
            <a:pPr defTabSz="923925" eaLnBrk="0" hangingPunct="0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GB" sz="1100">
                <a:solidFill>
                  <a:srgbClr val="FFFFFF"/>
                </a:solidFill>
                <a:sym typeface="Arial" pitchFamily="34" charset="0"/>
              </a:rPr>
              <a:t>FOR SPEAKER USE ONLY. DO NOT COPY, DISTRIBUTE, OR DISSEMINATE. </a:t>
            </a:r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696913"/>
            <a:ext cx="4648200" cy="3486150"/>
          </a:xfrm>
          <a:ln/>
        </p:spPr>
      </p:sp>
      <p:sp>
        <p:nvSpPr>
          <p:cNvPr id="118788" name="Rectangle 6"/>
          <p:cNvSpPr txBox="1">
            <a:spLocks noGrp="1" noChangeArrowheads="1"/>
          </p:cNvSpPr>
          <p:nvPr/>
        </p:nvSpPr>
        <p:spPr bwMode="auto">
          <a:xfrm>
            <a:off x="690563" y="8697913"/>
            <a:ext cx="5554662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53" tIns="46175" rIns="92353" bIns="46175" anchor="b"/>
          <a:lstStyle/>
          <a:p>
            <a:pPr defTabSz="923925" eaLnBrk="0" hangingPunct="0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GB" sz="1100">
                <a:solidFill>
                  <a:srgbClr val="FFFFFF"/>
                </a:solidFill>
                <a:sym typeface="Arial" pitchFamily="34" charset="0"/>
              </a:rPr>
              <a:t>FOR SPEAKER USE ONLY. DO NOT COPY, DISTRIBUTE, OR DISSEMINATE. </a:t>
            </a:r>
          </a:p>
        </p:txBody>
      </p:sp>
      <p:sp>
        <p:nvSpPr>
          <p:cNvPr id="118790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8563" y="697230"/>
            <a:ext cx="4589468" cy="3486150"/>
          </a:xfrm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182" y="4415790"/>
            <a:ext cx="5505450" cy="4183380"/>
          </a:xfrm>
          <a:noFill/>
          <a:ln w="9525"/>
        </p:spPr>
        <p:txBody>
          <a:bodyPr/>
          <a:lstStyle/>
          <a:p>
            <a:pPr>
              <a:buFontTx/>
              <a:buChar char="•"/>
            </a:pPr>
            <a:r>
              <a:rPr lang="en-GB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Venous thromboembolic disease is an umbrella term that encompasses deep-vein thrombosis, superficial vein thrombosis, and pulmonary embolism</a:t>
            </a:r>
          </a:p>
          <a:p>
            <a:pPr>
              <a:buFontTx/>
              <a:buChar char="•"/>
            </a:pPr>
            <a:r>
              <a:rPr lang="en-GB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For the purposes of our discussion, DVT and PE will constitute the bulk of the information shared</a:t>
            </a:r>
          </a:p>
          <a:p>
            <a:pPr>
              <a:buFontTx/>
              <a:buChar char="•"/>
            </a:pPr>
            <a:r>
              <a:rPr lang="en-GB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The important thing to remember is that DVT occurs approximately 2 million times per year and many DVTs are asymptomatic. This is important because even asymptomatic DVTs can propagate to become Pes, which can often be fatal</a:t>
            </a:r>
          </a:p>
          <a:p>
            <a:pPr>
              <a:buFontTx/>
              <a:buChar char="•"/>
            </a:pPr>
            <a:r>
              <a:rPr lang="en-GB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Some research has suggested that PE causes more than 200,000 deaths per year</a:t>
            </a:r>
          </a:p>
          <a:p>
            <a:pPr>
              <a:buFontTx/>
              <a:buChar char="•"/>
            </a:pPr>
            <a:endParaRPr lang="en-GB" smtClean="0">
              <a:solidFill>
                <a:srgbClr val="FFFFFF"/>
              </a:solidFill>
              <a:cs typeface="Arial" pitchFamily="34" charset="0"/>
              <a:sym typeface="Arial" pitchFamily="34" charset="0"/>
            </a:endParaRPr>
          </a:p>
          <a:p>
            <a:r>
              <a:rPr lang="en-GB" b="1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References</a:t>
            </a:r>
          </a:p>
          <a:p>
            <a:r>
              <a:rPr lang="en-GB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1. Goldhaber SZ et al. </a:t>
            </a:r>
            <a:r>
              <a:rPr lang="en-GB" i="1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Am J Cardiol</a:t>
            </a:r>
            <a:r>
              <a:rPr lang="en-GB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. 2004;93:259-262</a:t>
            </a:r>
          </a:p>
          <a:p>
            <a:pPr>
              <a:spcBef>
                <a:spcPct val="0"/>
              </a:spcBef>
            </a:pPr>
            <a:r>
              <a:rPr lang="en-GB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2. Geerts WH et al. </a:t>
            </a:r>
            <a:r>
              <a:rPr lang="en-GB" i="1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Chest</a:t>
            </a:r>
            <a:r>
              <a:rPr lang="en-GB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. 2008;133(Suppl):381S-453S. 3. Hirsh J, Hoak J. </a:t>
            </a:r>
            <a:r>
              <a:rPr lang="en-GB" i="1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Circulation</a:t>
            </a:r>
            <a:r>
              <a:rPr lang="en-GB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. 1996;93:2212-2245. </a:t>
            </a:r>
          </a:p>
          <a:p>
            <a:pPr>
              <a:spcBef>
                <a:spcPct val="0"/>
              </a:spcBef>
            </a:pPr>
            <a:r>
              <a:rPr lang="en-GB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3 Hirsh J, Hoak J. </a:t>
            </a:r>
            <a:r>
              <a:rPr lang="en-GB" i="1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Circulation</a:t>
            </a:r>
            <a:r>
              <a:rPr lang="en-GB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. 1996;93:2212-2245. </a:t>
            </a:r>
          </a:p>
        </p:txBody>
      </p:sp>
      <p:sp>
        <p:nvSpPr>
          <p:cNvPr id="106500" name="Rectangle 6"/>
          <p:cNvSpPr txBox="1">
            <a:spLocks noGrp="1" noChangeArrowheads="1"/>
          </p:cNvSpPr>
          <p:nvPr/>
        </p:nvSpPr>
        <p:spPr bwMode="auto">
          <a:xfrm>
            <a:off x="689775" y="8697622"/>
            <a:ext cx="5554833" cy="26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53" tIns="46175" rIns="92353" bIns="46175" anchor="b"/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GB" sz="1100" dirty="0">
                <a:solidFill>
                  <a:srgbClr val="FFFFFF"/>
                </a:solidFill>
                <a:sym typeface="Arial" pitchFamily="34" charset="0"/>
              </a:rPr>
              <a:t>FOR SPEAKER USE ONLY. DO NOT COPY, DISTRIBUTE, OR DISSEMINATE. </a:t>
            </a: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8563" y="697230"/>
            <a:ext cx="4589468" cy="3486150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182" y="4415790"/>
            <a:ext cx="5505450" cy="4183380"/>
          </a:xfrm>
          <a:noFill/>
          <a:ln w="9525"/>
        </p:spPr>
        <p:txBody>
          <a:bodyPr/>
          <a:lstStyle/>
          <a:p>
            <a:pPr>
              <a:buFontTx/>
              <a:buChar char="•"/>
            </a:pPr>
            <a:r>
              <a:rPr lang="en-GB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Venous thromboembolic disease is an umbrella term that encompasses deep-vein thrombosis, superficial vein thrombosis, and pulmonary embolism</a:t>
            </a:r>
          </a:p>
          <a:p>
            <a:pPr>
              <a:buFontTx/>
              <a:buChar char="•"/>
            </a:pPr>
            <a:r>
              <a:rPr lang="en-GB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For the purposes of our discussion, DVT and PE will constitute the bulk of the information shared</a:t>
            </a:r>
          </a:p>
          <a:p>
            <a:pPr>
              <a:buFontTx/>
              <a:buChar char="•"/>
            </a:pPr>
            <a:r>
              <a:rPr lang="en-GB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The important thing to remember is that DVT occurs approximately 2 million times per year and many DVTs are asymptomatic. This is important because even asymptomatic DVTs can propagate to become Pes, which can often be fatal</a:t>
            </a:r>
          </a:p>
          <a:p>
            <a:pPr>
              <a:buFontTx/>
              <a:buChar char="•"/>
            </a:pPr>
            <a:r>
              <a:rPr lang="en-GB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Some research has suggested that PE causes more than 200,000 deaths per year</a:t>
            </a:r>
          </a:p>
          <a:p>
            <a:pPr>
              <a:buFontTx/>
              <a:buChar char="•"/>
            </a:pPr>
            <a:endParaRPr lang="en-GB" smtClean="0">
              <a:solidFill>
                <a:srgbClr val="FFFFFF"/>
              </a:solidFill>
              <a:cs typeface="Arial" pitchFamily="34" charset="0"/>
              <a:sym typeface="Arial" pitchFamily="34" charset="0"/>
            </a:endParaRPr>
          </a:p>
          <a:p>
            <a:r>
              <a:rPr lang="en-GB" b="1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References</a:t>
            </a:r>
          </a:p>
          <a:p>
            <a:r>
              <a:rPr lang="en-GB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1. Goldhaber SZ et al. </a:t>
            </a:r>
            <a:r>
              <a:rPr lang="en-GB" i="1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Am J Cardiol</a:t>
            </a:r>
            <a:r>
              <a:rPr lang="en-GB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. 2004;93:259-262</a:t>
            </a:r>
          </a:p>
          <a:p>
            <a:pPr>
              <a:spcBef>
                <a:spcPct val="0"/>
              </a:spcBef>
            </a:pPr>
            <a:r>
              <a:rPr lang="en-GB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2. Geerts WH et al. </a:t>
            </a:r>
            <a:r>
              <a:rPr lang="en-GB" i="1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Chest</a:t>
            </a:r>
            <a:r>
              <a:rPr lang="en-GB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. 2008;133(Suppl):381S-453S. 3. Hirsh J, Hoak J. </a:t>
            </a:r>
            <a:r>
              <a:rPr lang="en-GB" i="1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Circulation</a:t>
            </a:r>
            <a:r>
              <a:rPr lang="en-GB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. 1996;93:2212-2245. </a:t>
            </a:r>
          </a:p>
          <a:p>
            <a:pPr>
              <a:spcBef>
                <a:spcPct val="0"/>
              </a:spcBef>
            </a:pPr>
            <a:r>
              <a:rPr lang="en-GB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3 Hirsh J, Hoak J. </a:t>
            </a:r>
            <a:r>
              <a:rPr lang="en-GB" i="1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Circulation</a:t>
            </a:r>
            <a:r>
              <a:rPr lang="en-GB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. 1996;93:2212-2245. </a:t>
            </a:r>
          </a:p>
        </p:txBody>
      </p:sp>
      <p:sp>
        <p:nvSpPr>
          <p:cNvPr id="107524" name="Rectangle 6"/>
          <p:cNvSpPr txBox="1">
            <a:spLocks noGrp="1" noChangeArrowheads="1"/>
          </p:cNvSpPr>
          <p:nvPr/>
        </p:nvSpPr>
        <p:spPr bwMode="auto">
          <a:xfrm>
            <a:off x="689775" y="8697622"/>
            <a:ext cx="5554833" cy="26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53" tIns="46175" rIns="92353" bIns="46175" anchor="b"/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GB" sz="1100" dirty="0">
                <a:solidFill>
                  <a:srgbClr val="FFFFFF"/>
                </a:solidFill>
                <a:sym typeface="Arial" pitchFamily="34" charset="0"/>
              </a:rPr>
              <a:t>FOR SPEAKER USE ONLY. DO NOT COPY, DISTRIBUTE, OR DISSEMINATE. </a:t>
            </a: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8563" y="697230"/>
            <a:ext cx="4589468" cy="3486150"/>
          </a:xfrm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182" y="4415790"/>
            <a:ext cx="5505450" cy="4183380"/>
          </a:xfrm>
          <a:noFill/>
          <a:ln w="9525"/>
        </p:spPr>
        <p:txBody>
          <a:bodyPr/>
          <a:lstStyle/>
          <a:p>
            <a:pPr>
              <a:buFontTx/>
              <a:buChar char="•"/>
            </a:pPr>
            <a:r>
              <a:rPr lang="en-GB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Venous thromboembolic disease is an umbrella term that encompasses deep-vein thrombosis, superficial vein thrombosis, and pulmonary embolism</a:t>
            </a:r>
          </a:p>
          <a:p>
            <a:pPr>
              <a:buFontTx/>
              <a:buChar char="•"/>
            </a:pPr>
            <a:r>
              <a:rPr lang="en-GB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For the purposes of our discussion, DVT and PE will constitute the bulk of the information shared</a:t>
            </a:r>
          </a:p>
          <a:p>
            <a:pPr>
              <a:buFontTx/>
              <a:buChar char="•"/>
            </a:pPr>
            <a:r>
              <a:rPr lang="en-GB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The important thing to remember is that DVT occurs approximately 2 million times per year and many DVTs are asymptomatic. This is important because even asymptomatic DVTs can propagate to become Pes, which can often be fatal</a:t>
            </a:r>
          </a:p>
          <a:p>
            <a:pPr>
              <a:buFontTx/>
              <a:buChar char="•"/>
            </a:pPr>
            <a:r>
              <a:rPr lang="en-GB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Some research has suggested that PE causes more than 200,000 deaths per year</a:t>
            </a:r>
          </a:p>
          <a:p>
            <a:pPr>
              <a:buFontTx/>
              <a:buChar char="•"/>
            </a:pPr>
            <a:endParaRPr lang="en-GB" smtClean="0">
              <a:solidFill>
                <a:srgbClr val="FFFFFF"/>
              </a:solidFill>
              <a:cs typeface="Arial" pitchFamily="34" charset="0"/>
              <a:sym typeface="Arial" pitchFamily="34" charset="0"/>
            </a:endParaRPr>
          </a:p>
          <a:p>
            <a:r>
              <a:rPr lang="en-GB" b="1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References</a:t>
            </a:r>
          </a:p>
          <a:p>
            <a:r>
              <a:rPr lang="en-GB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1. Goldhaber SZ et al. </a:t>
            </a:r>
            <a:r>
              <a:rPr lang="en-GB" i="1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Am J Cardiol</a:t>
            </a:r>
            <a:r>
              <a:rPr lang="en-GB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. 2004;93:259-262</a:t>
            </a:r>
          </a:p>
          <a:p>
            <a:pPr>
              <a:spcBef>
                <a:spcPct val="0"/>
              </a:spcBef>
            </a:pPr>
            <a:r>
              <a:rPr lang="en-GB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2. Geerts WH et al. </a:t>
            </a:r>
            <a:r>
              <a:rPr lang="en-GB" i="1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Chest</a:t>
            </a:r>
            <a:r>
              <a:rPr lang="en-GB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. 2008;133(Suppl):381S-453S. 3. Hirsh J, Hoak J. </a:t>
            </a:r>
            <a:r>
              <a:rPr lang="en-GB" i="1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Circulation</a:t>
            </a:r>
            <a:r>
              <a:rPr lang="en-GB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. 1996;93:2212-2245. </a:t>
            </a:r>
          </a:p>
          <a:p>
            <a:pPr>
              <a:spcBef>
                <a:spcPct val="0"/>
              </a:spcBef>
            </a:pPr>
            <a:r>
              <a:rPr lang="en-GB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3 Hirsh J, Hoak J. </a:t>
            </a:r>
            <a:r>
              <a:rPr lang="en-GB" i="1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Circulation</a:t>
            </a:r>
            <a:r>
              <a:rPr lang="en-GB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. 1996;93:2212-2245. </a:t>
            </a:r>
          </a:p>
        </p:txBody>
      </p:sp>
      <p:sp>
        <p:nvSpPr>
          <p:cNvPr id="108548" name="Rectangle 6"/>
          <p:cNvSpPr txBox="1">
            <a:spLocks noGrp="1" noChangeArrowheads="1"/>
          </p:cNvSpPr>
          <p:nvPr/>
        </p:nvSpPr>
        <p:spPr bwMode="auto">
          <a:xfrm>
            <a:off x="689775" y="8697622"/>
            <a:ext cx="5554833" cy="26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53" tIns="46175" rIns="92353" bIns="46175" anchor="b"/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GB" sz="1100" dirty="0">
                <a:solidFill>
                  <a:srgbClr val="FFFFFF"/>
                </a:solidFill>
                <a:sym typeface="Arial" pitchFamily="34" charset="0"/>
              </a:rPr>
              <a:t>FOR SPEAKER USE ONLY. DO NOT COPY, DISTRIBUTE, OR DISSEMINATE. </a:t>
            </a: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>
              <a:buSzPct val="100000"/>
            </a:pPr>
            <a:fld id="{3915FFE4-4683-4330-BEAE-8C2446342986}" type="slidenum">
              <a:rPr lang="en-GB">
                <a:sym typeface="Arial" pitchFamily="34" charset="0"/>
              </a:rPr>
              <a:pPr eaLnBrk="0" hangingPunct="0">
                <a:buSzPct val="100000"/>
              </a:pPr>
              <a:t>57</a:t>
            </a:fld>
            <a:endParaRPr lang="en-GB">
              <a:sym typeface="Arial" pitchFamily="34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>
              <a:buSzPct val="100000"/>
            </a:pPr>
            <a:fld id="{70AE4CC8-BA76-45E3-9D6B-F92045E07E2F}" type="slidenum">
              <a:rPr lang="en-GB">
                <a:sym typeface="Arial" pitchFamily="34" charset="0"/>
              </a:rPr>
              <a:pPr eaLnBrk="0" hangingPunct="0">
                <a:buSzPct val="100000"/>
              </a:pPr>
              <a:t>58</a:t>
            </a:fld>
            <a:endParaRPr lang="en-GB">
              <a:sym typeface="Arial" pitchFamily="34" charset="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696913"/>
            <a:ext cx="4648200" cy="3486150"/>
          </a:xfrm>
          <a:ln/>
        </p:spPr>
      </p:sp>
      <p:sp>
        <p:nvSpPr>
          <p:cNvPr id="122884" name="Rectangle 6"/>
          <p:cNvSpPr txBox="1">
            <a:spLocks noGrp="1" noChangeArrowheads="1"/>
          </p:cNvSpPr>
          <p:nvPr/>
        </p:nvSpPr>
        <p:spPr bwMode="auto">
          <a:xfrm>
            <a:off x="690563" y="8697913"/>
            <a:ext cx="5554662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53" tIns="46175" rIns="92353" bIns="46175" anchor="b"/>
          <a:lstStyle/>
          <a:p>
            <a:pPr defTabSz="923925" eaLnBrk="0" hangingPunct="0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GB" sz="1100">
                <a:solidFill>
                  <a:srgbClr val="FFFFFF"/>
                </a:solidFill>
                <a:sym typeface="Arial" pitchFamily="34" charset="0"/>
              </a:rPr>
              <a:t>FOR SPEAKER USE ONLY. DO NOT COPY, DISTRIBUTE, OR DISSEMINATE. 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696913"/>
            <a:ext cx="4648200" cy="3486150"/>
          </a:xfrm>
          <a:ln/>
        </p:spPr>
      </p:sp>
      <p:sp>
        <p:nvSpPr>
          <p:cNvPr id="69636" name="Rectangle 6"/>
          <p:cNvSpPr txBox="1">
            <a:spLocks noGrp="1" noChangeArrowheads="1"/>
          </p:cNvSpPr>
          <p:nvPr/>
        </p:nvSpPr>
        <p:spPr bwMode="auto">
          <a:xfrm>
            <a:off x="690563" y="8697913"/>
            <a:ext cx="5554662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53" tIns="46175" rIns="92353" bIns="46175" anchor="b"/>
          <a:lstStyle/>
          <a:p>
            <a:pPr defTabSz="923925" eaLnBrk="0" hangingPunct="0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GB" sz="1100">
                <a:solidFill>
                  <a:srgbClr val="FFFFFF"/>
                </a:solidFill>
                <a:sym typeface="Arial" pitchFamily="34" charset="0"/>
              </a:rPr>
              <a:t>FOR SPEAKER USE ONLY. DO NOT COPY, DISTRIBUTE, OR DISSEMINATE. 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696913"/>
            <a:ext cx="4648200" cy="3486150"/>
          </a:xfrm>
          <a:ln/>
        </p:spPr>
      </p:sp>
      <p:sp>
        <p:nvSpPr>
          <p:cNvPr id="123908" name="Rectangle 6"/>
          <p:cNvSpPr txBox="1">
            <a:spLocks noGrp="1" noChangeArrowheads="1"/>
          </p:cNvSpPr>
          <p:nvPr/>
        </p:nvSpPr>
        <p:spPr bwMode="auto">
          <a:xfrm>
            <a:off x="690563" y="8697913"/>
            <a:ext cx="5554662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53" tIns="46175" rIns="92353" bIns="46175" anchor="b"/>
          <a:lstStyle/>
          <a:p>
            <a:pPr defTabSz="923925" eaLnBrk="0" hangingPunct="0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GB" sz="1100">
                <a:solidFill>
                  <a:srgbClr val="FFFFFF"/>
                </a:solidFill>
                <a:sym typeface="Arial" pitchFamily="34" charset="0"/>
              </a:rPr>
              <a:t>FOR SPEAKER USE ONLY. DO NOT COPY, DISTRIBUTE, OR DISSEMINATE. </a:t>
            </a:r>
          </a:p>
        </p:txBody>
      </p:sp>
      <p:sp>
        <p:nvSpPr>
          <p:cNvPr id="123910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696913"/>
            <a:ext cx="4648200" cy="3486150"/>
          </a:xfrm>
          <a:ln/>
        </p:spPr>
      </p:sp>
      <p:sp>
        <p:nvSpPr>
          <p:cNvPr id="124932" name="Rectangle 6"/>
          <p:cNvSpPr txBox="1">
            <a:spLocks noGrp="1" noChangeArrowheads="1"/>
          </p:cNvSpPr>
          <p:nvPr/>
        </p:nvSpPr>
        <p:spPr bwMode="auto">
          <a:xfrm>
            <a:off x="690563" y="8697913"/>
            <a:ext cx="5554662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53" tIns="46175" rIns="92353" bIns="46175" anchor="b"/>
          <a:lstStyle/>
          <a:p>
            <a:pPr defTabSz="923925" eaLnBrk="0" hangingPunct="0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GB" sz="1100">
                <a:solidFill>
                  <a:srgbClr val="FFFFFF"/>
                </a:solidFill>
                <a:sym typeface="Arial" pitchFamily="34" charset="0"/>
              </a:rPr>
              <a:t>FOR SPEAKER USE ONLY. DO NOT COPY, DISTRIBUTE, OR DISSEMINATE. </a:t>
            </a:r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696913"/>
            <a:ext cx="4648200" cy="3486150"/>
          </a:xfrm>
          <a:ln/>
        </p:spPr>
      </p:sp>
      <p:sp>
        <p:nvSpPr>
          <p:cNvPr id="70660" name="Rectangle 6"/>
          <p:cNvSpPr txBox="1">
            <a:spLocks noGrp="1" noChangeArrowheads="1"/>
          </p:cNvSpPr>
          <p:nvPr/>
        </p:nvSpPr>
        <p:spPr bwMode="auto">
          <a:xfrm>
            <a:off x="690563" y="8697913"/>
            <a:ext cx="5554662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53" tIns="46175" rIns="92353" bIns="46175" anchor="b"/>
          <a:lstStyle/>
          <a:p>
            <a:pPr defTabSz="923925" eaLnBrk="0" hangingPunct="0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GB" sz="1100">
                <a:solidFill>
                  <a:srgbClr val="FFFFFF"/>
                </a:solidFill>
                <a:sym typeface="Arial" pitchFamily="34" charset="0"/>
              </a:rPr>
              <a:t>FOR SPEAKER USE ONLY. DO NOT COPY, DISTRIBUTE, OR DISSEMINATE. </a:t>
            </a: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>
              <a:buSzPct val="100000"/>
            </a:pPr>
            <a:fld id="{048AF60F-BEE2-445F-8C3E-72FBBD95AEB9}" type="slidenum">
              <a:rPr lang="en-GB">
                <a:sym typeface="Arial" pitchFamily="34" charset="0"/>
              </a:rPr>
              <a:pPr eaLnBrk="0" hangingPunct="0">
                <a:buSzPct val="100000"/>
              </a:pPr>
              <a:t>8</a:t>
            </a:fld>
            <a:endParaRPr lang="en-GB">
              <a:sym typeface="Arial" pitchFamily="34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9188" y="698500"/>
            <a:ext cx="4648200" cy="3486150"/>
          </a:xfrm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xfrm>
            <a:off x="979488" y="4429125"/>
            <a:ext cx="5045075" cy="4181475"/>
          </a:xfrm>
          <a:ln/>
        </p:spPr>
        <p:txBody>
          <a:bodyPr wrap="square" lIns="90589" tIns="44499" rIns="90589" bIns="44499"/>
          <a:lstStyle/>
          <a:p>
            <a:pPr>
              <a:lnSpc>
                <a:spcPct val="90000"/>
              </a:lnSpc>
              <a:buFontTx/>
              <a:buChar char="•"/>
              <a:tabLst>
                <a:tab pos="223838" algn="l"/>
                <a:tab pos="449263" algn="l"/>
              </a:tabLst>
            </a:pPr>
            <a:r>
              <a:rPr lang="en-GB" smtClean="0">
                <a:cs typeface="Arial" pitchFamily="34" charset="0"/>
                <a:sym typeface="Arial" pitchFamily="34" charset="0"/>
              </a:rPr>
              <a:t> ENDORSE (Epidemiologic International Day for the Evaluation of Patients at Risk for Venous Thromboembolism in the Acute Hospital Care Setting) study was a multinational, cross-sectional survey, designed to assess the number of patients aged ≥40 years at risk for VTE in the acute care hospital setting The goal of ENDORSE was to determine the proportion of these at-risk patients who received prophylaxis as recommended by the American College of Chest Physicians (ACCP) guidelines.</a:t>
            </a:r>
            <a:r>
              <a:rPr lang="en-GB" baseline="30000" smtClean="0">
                <a:cs typeface="Arial" pitchFamily="34" charset="0"/>
                <a:sym typeface="Arial" pitchFamily="34" charset="0"/>
              </a:rPr>
              <a:t>1,2</a:t>
            </a:r>
            <a:r>
              <a:rPr lang="en-GB" smtClean="0">
                <a:cs typeface="Arial" pitchFamily="34" charset="0"/>
                <a:sym typeface="Arial" pitchFamily="34" charset="0"/>
              </a:rPr>
              <a:t> </a:t>
            </a:r>
          </a:p>
          <a:p>
            <a:pPr>
              <a:lnSpc>
                <a:spcPct val="90000"/>
              </a:lnSpc>
              <a:buFontTx/>
              <a:buChar char="•"/>
              <a:tabLst>
                <a:tab pos="223838" algn="l"/>
                <a:tab pos="449263" algn="l"/>
              </a:tabLst>
            </a:pPr>
            <a:r>
              <a:rPr lang="en-GB" smtClean="0">
                <a:cs typeface="Arial" pitchFamily="34" charset="0"/>
                <a:sym typeface="Arial" pitchFamily="34" charset="0"/>
              </a:rPr>
              <a:t> Data were collected from a review of hospital charts on standard case report forms, and included information on patients demographics, admission and post-admission diagnoses, risk factors associated with VTE, risk factors for bleeding, duration of stay and type of VTE prophylaxis.</a:t>
            </a:r>
          </a:p>
          <a:p>
            <a:pPr>
              <a:lnSpc>
                <a:spcPct val="90000"/>
              </a:lnSpc>
              <a:tabLst>
                <a:tab pos="223838" algn="l"/>
                <a:tab pos="449263" algn="l"/>
              </a:tabLst>
            </a:pPr>
            <a:endParaRPr lang="en-GB" smtClean="0">
              <a:cs typeface="Arial" pitchFamily="34" charset="0"/>
              <a:sym typeface="Arial" pitchFamily="34" charset="0"/>
            </a:endParaRPr>
          </a:p>
          <a:p>
            <a:pPr>
              <a:lnSpc>
                <a:spcPct val="90000"/>
              </a:lnSpc>
              <a:tabLst>
                <a:tab pos="223838" algn="l"/>
                <a:tab pos="449263" algn="l"/>
              </a:tabLst>
            </a:pPr>
            <a:r>
              <a:rPr lang="en-GB" b="1" smtClean="0">
                <a:cs typeface="Arial" pitchFamily="34" charset="0"/>
                <a:sym typeface="Arial" pitchFamily="34" charset="0"/>
              </a:rPr>
              <a:t>Reference</a:t>
            </a:r>
          </a:p>
          <a:p>
            <a:pPr>
              <a:lnSpc>
                <a:spcPct val="90000"/>
              </a:lnSpc>
              <a:tabLst>
                <a:tab pos="223838" algn="l"/>
                <a:tab pos="449263" algn="l"/>
              </a:tabLst>
            </a:pPr>
            <a:r>
              <a:rPr lang="en-GB" smtClean="0">
                <a:cs typeface="Arial" pitchFamily="34" charset="0"/>
                <a:sym typeface="Arial" pitchFamily="34" charset="0"/>
              </a:rPr>
              <a:t>1. Cohen AT, Tapson VF, Bergmann J-F, </a:t>
            </a:r>
            <a:r>
              <a:rPr lang="en-GB" i="1" smtClean="0">
                <a:cs typeface="Arial" pitchFamily="34" charset="0"/>
                <a:sym typeface="Arial" pitchFamily="34" charset="0"/>
              </a:rPr>
              <a:t>et al.</a:t>
            </a:r>
            <a:r>
              <a:rPr lang="en-GB" smtClean="0">
                <a:cs typeface="Arial" pitchFamily="34" charset="0"/>
                <a:sym typeface="Arial" pitchFamily="34" charset="0"/>
              </a:rPr>
              <a:t> Venous thromboembolism risk and prophylaxis in the acute hospital care setting (ENDORSE study): a multinational cross-sectional study. Lancet 2008; 371: 387–94.</a:t>
            </a:r>
          </a:p>
          <a:p>
            <a:pPr>
              <a:lnSpc>
                <a:spcPct val="90000"/>
              </a:lnSpc>
              <a:tabLst>
                <a:tab pos="223838" algn="l"/>
                <a:tab pos="449263" algn="l"/>
              </a:tabLst>
            </a:pPr>
            <a:r>
              <a:rPr lang="en-GB" smtClean="0">
                <a:cs typeface="Arial" pitchFamily="34" charset="0"/>
                <a:sym typeface="Arial" pitchFamily="34" charset="0"/>
              </a:rPr>
              <a:t>2. Geerts WH, Pineo GF, Heit JA, </a:t>
            </a:r>
            <a:r>
              <a:rPr lang="en-GB" i="1" smtClean="0">
                <a:cs typeface="Arial" pitchFamily="34" charset="0"/>
                <a:sym typeface="Arial" pitchFamily="34" charset="0"/>
              </a:rPr>
              <a:t>et al.</a:t>
            </a:r>
            <a:r>
              <a:rPr lang="en-GB" smtClean="0">
                <a:cs typeface="Arial" pitchFamily="34" charset="0"/>
                <a:sym typeface="Arial" pitchFamily="34" charset="0"/>
              </a:rPr>
              <a:t> Prevention of venous thromboembolism: The Seventh ACCP Conference on Antithrombotic and Thrombolytic Therapy. Chest 2004; 126: 338S–400S.</a:t>
            </a:r>
          </a:p>
        </p:txBody>
      </p:sp>
      <p:sp>
        <p:nvSpPr>
          <p:cNvPr id="72708" name="Slide Number Placeholder 3"/>
          <p:cNvSpPr txBox="1">
            <a:spLocks noGrp="1"/>
          </p:cNvSpPr>
          <p:nvPr/>
        </p:nvSpPr>
        <p:spPr bwMode="auto">
          <a:xfrm>
            <a:off x="3897313" y="8831263"/>
            <a:ext cx="29829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31" tIns="45416" rIns="90831" bIns="45416" anchor="b"/>
          <a:lstStyle/>
          <a:p>
            <a:pPr algn="r" defTabSz="906463" eaLnBrk="0" hangingPunct="0">
              <a:buSzPct val="100000"/>
            </a:pPr>
            <a:fld id="{13178481-772A-4EE3-961F-D18B861F1A03}" type="slidenum">
              <a:rPr lang="en-GB" sz="1400">
                <a:solidFill>
                  <a:srgbClr val="FFFFFF"/>
                </a:solidFill>
                <a:latin typeface="Arial Narrow" pitchFamily="34" charset="0"/>
                <a:ea typeface="ＭＳ Ｐゴシック" pitchFamily="34" charset="-128"/>
                <a:sym typeface="Arial" pitchFamily="34" charset="0"/>
              </a:rPr>
              <a:pPr algn="r" defTabSz="906463" eaLnBrk="0" hangingPunct="0">
                <a:buSzPct val="100000"/>
              </a:pPr>
              <a:t>9</a:t>
            </a:fld>
            <a:endParaRPr lang="en-GB" sz="1400">
              <a:solidFill>
                <a:srgbClr val="FFFFFF"/>
              </a:solidFill>
              <a:latin typeface="Arial Narrow" pitchFamily="34" charset="0"/>
              <a:ea typeface="ＭＳ Ｐゴシック" pitchFamily="34" charset="-128"/>
              <a:sym typeface="Arial" pitchFamily="34" charset="0"/>
            </a:endParaRPr>
          </a:p>
        </p:txBody>
      </p:sp>
      <p:sp>
        <p:nvSpPr>
          <p:cNvPr id="72709" name="Rectangle 6"/>
          <p:cNvSpPr txBox="1">
            <a:spLocks noGrp="1" noChangeArrowheads="1"/>
          </p:cNvSpPr>
          <p:nvPr/>
        </p:nvSpPr>
        <p:spPr bwMode="auto">
          <a:xfrm>
            <a:off x="690563" y="8697913"/>
            <a:ext cx="5554662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55" tIns="46178" rIns="92355" bIns="46178" anchor="b"/>
          <a:lstStyle/>
          <a:p>
            <a:pPr defTabSz="923925" eaLnBrk="0" hangingPunct="0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GB" sz="1100">
                <a:solidFill>
                  <a:srgbClr val="FFFFFF"/>
                </a:solidFill>
                <a:sym typeface="Arial" pitchFamily="34" charset="0"/>
              </a:rPr>
              <a:t>FOR SPEAKER USE ONLY. DO NOT COPY, DISTRIBUTE, OR DISSEMINATE.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2438400"/>
            <a:ext cx="9144000" cy="457200"/>
          </a:xfrm>
          <a:prstGeom prst="rect">
            <a:avLst/>
          </a:prstGeom>
          <a:solidFill>
            <a:schemeClr val="accent1">
              <a:shade val="75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0" y="914400"/>
            <a:ext cx="9144000" cy="1524000"/>
          </a:xfrm>
          <a:prstGeom prst="rect">
            <a:avLst/>
          </a:prstGeom>
          <a:solidFill>
            <a:srgbClr val="000000">
              <a:alpha val="89800"/>
            </a:srgb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6B08E7D-A5F5-4B57-88D9-EE8DED0BB0F9}" type="datetimeFigureOut">
              <a:rPr lang="en-US" smtClean="0"/>
              <a:pPr/>
              <a:t>7/25/2013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349C2B7-80B8-4F28-B182-D3819F42ED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2476108"/>
            <a:ext cx="8305800" cy="381000"/>
          </a:xfrm>
        </p:spPr>
        <p:txBody>
          <a:bodyPr>
            <a:noAutofit/>
          </a:bodyPr>
          <a:lstStyle>
            <a:lvl1pPr marL="0" indent="0" algn="l">
              <a:buNone/>
              <a:defRPr sz="2000" spc="100" baseline="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066800"/>
            <a:ext cx="8305800" cy="1295400"/>
          </a:xfrm>
        </p:spPr>
        <p:txBody>
          <a:bodyPr anchor="ctr" anchorCtr="0">
            <a:noAutofit/>
          </a:bodyPr>
          <a:lstStyle>
            <a:lvl1pPr algn="l">
              <a:defRPr sz="4800" cap="all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8E7D-A5F5-4B57-88D9-EE8DED0BB0F9}" type="datetimeFigureOut">
              <a:rPr lang="en-US" smtClean="0"/>
              <a:pPr/>
              <a:t>7/25/2013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9C2B7-80B8-4F28-B182-D3819F42ED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8E7D-A5F5-4B57-88D9-EE8DED0BB0F9}" type="datetimeFigureOut">
              <a:rPr lang="en-US" smtClean="0"/>
              <a:pPr/>
              <a:t>7/25/2013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9C2B7-80B8-4F28-B182-D3819F42ED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301926"/>
            <a:ext cx="9144000" cy="4572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6B08E7D-A5F5-4B57-88D9-EE8DED0BB0F9}" type="datetimeFigureOut">
              <a:rPr lang="en-US" smtClean="0"/>
              <a:pPr/>
              <a:t>7/25/2013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349C2B7-80B8-4F28-B182-D3819F42ED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926"/>
            <a:ext cx="82296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4958864"/>
            <a:ext cx="9144000" cy="457200"/>
          </a:xfrm>
          <a:prstGeom prst="rect">
            <a:avLst/>
          </a:prstGeom>
          <a:solidFill>
            <a:schemeClr val="accent1">
              <a:shade val="75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0" y="3429000"/>
            <a:ext cx="9144000" cy="1527048"/>
          </a:xfrm>
          <a:prstGeom prst="rect">
            <a:avLst/>
          </a:prstGeom>
          <a:solidFill>
            <a:srgbClr val="000000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8E7D-A5F5-4B57-88D9-EE8DED0BB0F9}" type="datetimeFigureOut">
              <a:rPr lang="en-US" smtClean="0"/>
              <a:pPr/>
              <a:t>7/25/2013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9C2B7-80B8-4F28-B182-D3819F42ED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>
              <a:buNone/>
              <a:defRPr sz="4200" b="0" cap="all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457200"/>
          </a:xfrm>
        </p:spPr>
        <p:txBody>
          <a:bodyPr anchor="ctr"/>
          <a:lstStyle>
            <a:lvl1pPr>
              <a:buNone/>
              <a:defRPr sz="2000" spc="100" baseline="0">
                <a:solidFill>
                  <a:srgbClr val="FFFFFF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301926"/>
            <a:ext cx="9144000" cy="4572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8E7D-A5F5-4B57-88D9-EE8DED0BB0F9}" type="datetimeFigureOut">
              <a:rPr lang="en-US" smtClean="0"/>
              <a:pPr/>
              <a:t>7/25/2013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9C2B7-80B8-4F28-B182-D3819F42ED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9C2B7-80B8-4F28-B182-D3819F42ED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8E7D-A5F5-4B57-88D9-EE8DED0BB0F9}" type="datetimeFigureOut">
              <a:rPr lang="en-US" smtClean="0"/>
              <a:pPr/>
              <a:t>7/25/2013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838200"/>
          </a:xfrm>
          <a:solidFill>
            <a:schemeClr val="accent1">
              <a:alpha val="83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bIns="9144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2400" b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quarter" idx="2"/>
          </p:nvPr>
        </p:nvSpPr>
        <p:spPr>
          <a:xfrm>
            <a:off x="457200" y="2220558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20558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71600"/>
            <a:ext cx="4040188" cy="838200"/>
          </a:xfrm>
          <a:solidFill>
            <a:schemeClr val="accent2">
              <a:alpha val="83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bIns="9144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2400" b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301926"/>
            <a:ext cx="9144000" cy="4572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8E7D-A5F5-4B57-88D9-EE8DED0BB0F9}" type="datetimeFigureOut">
              <a:rPr lang="en-US" smtClean="0"/>
              <a:pPr/>
              <a:t>7/25/2013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9C2B7-80B8-4F28-B182-D3819F42ED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8E7D-A5F5-4B57-88D9-EE8DED0BB0F9}" type="datetimeFigureOut">
              <a:rPr lang="en-US" smtClean="0"/>
              <a:pPr/>
              <a:t>7/25/2013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9C2B7-80B8-4F28-B182-D3819F42ED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2590800" cy="685800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563892" y="4337173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381000"/>
            <a:ext cx="2133600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447800" y="0"/>
            <a:ext cx="1175303" cy="633656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59403" y="0"/>
            <a:ext cx="2302797" cy="2378511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0" y="3276600"/>
            <a:ext cx="891076" cy="886968"/>
          </a:xfrm>
          <a:prstGeom prst="ellipse">
            <a:avLst/>
          </a:prstGeom>
          <a:solidFill>
            <a:schemeClr val="tx2"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93097" y="1721630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09600" y="4038600"/>
            <a:ext cx="1554480" cy="1554480"/>
          </a:xfrm>
          <a:prstGeom prst="ellipse">
            <a:avLst/>
          </a:prstGeom>
          <a:solidFill>
            <a:schemeClr val="tx2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152400" y="2362200"/>
            <a:ext cx="457200" cy="45720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1752600" y="381000"/>
            <a:ext cx="457200" cy="457200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579120" y="2514600"/>
            <a:ext cx="2011680" cy="2011680"/>
          </a:xfrm>
          <a:prstGeom prst="ellipse">
            <a:avLst/>
          </a:prstGeom>
          <a:solidFill>
            <a:schemeClr val="bg2"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0" y="5715000"/>
            <a:ext cx="1600200" cy="1143000"/>
          </a:xfrm>
          <a:prstGeom prst="rect">
            <a:avLst/>
          </a:prstGeom>
          <a:solidFill>
            <a:schemeClr val="accent1">
              <a:shade val="75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1323393" y="5875179"/>
            <a:ext cx="731520" cy="73152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30970" y="5212570"/>
            <a:ext cx="1645430" cy="164543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8E7D-A5F5-4B57-88D9-EE8DED0BB0F9}" type="datetimeFigureOut">
              <a:rPr lang="en-US" smtClean="0"/>
              <a:pPr/>
              <a:t>7/25/2013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86000" y="6357144"/>
            <a:ext cx="34290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5448" y="6318504"/>
            <a:ext cx="118872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349C2B7-80B8-4F28-B182-D3819F42ED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2743200" y="228600"/>
            <a:ext cx="62484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01752" y="1600200"/>
            <a:ext cx="2057400" cy="3733800"/>
          </a:xfrm>
        </p:spPr>
        <p:txBody>
          <a:bodyPr tIns="45720" bIns="45720" anchor="t" anchorCtr="0"/>
          <a:lstStyle>
            <a:lvl1pPr marL="0" indent="0">
              <a:lnSpc>
                <a:spcPts val="2400"/>
              </a:lnSpc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301752" y="384048"/>
            <a:ext cx="2057400" cy="11430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solidFill>
                  <a:srgbClr val="FFFFFF"/>
                </a:solidFill>
                <a:latin typeface="+mn-lt"/>
                <a:ea typeface="+mn-lt"/>
                <a:cs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0"/>
            <a:ext cx="2590800" cy="685800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563892" y="4337173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0" y="381000"/>
            <a:ext cx="2133600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447800" y="0"/>
            <a:ext cx="1175303" cy="633656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9403" y="0"/>
            <a:ext cx="2302797" cy="2378511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0" y="3276600"/>
            <a:ext cx="891076" cy="886968"/>
          </a:xfrm>
          <a:prstGeom prst="ellipse">
            <a:avLst/>
          </a:prstGeom>
          <a:solidFill>
            <a:schemeClr val="tx2"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93097" y="1721630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09600" y="4038600"/>
            <a:ext cx="1554480" cy="1554480"/>
          </a:xfrm>
          <a:prstGeom prst="ellipse">
            <a:avLst/>
          </a:prstGeom>
          <a:solidFill>
            <a:schemeClr val="tx2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1752600" y="381000"/>
            <a:ext cx="457200" cy="457200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579120" y="2514600"/>
            <a:ext cx="2011680" cy="2011680"/>
          </a:xfrm>
          <a:prstGeom prst="ellipse">
            <a:avLst/>
          </a:prstGeom>
          <a:solidFill>
            <a:schemeClr val="bg2"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0" y="5715000"/>
            <a:ext cx="1600200" cy="1143000"/>
          </a:xfrm>
          <a:prstGeom prst="rect">
            <a:avLst/>
          </a:prstGeom>
          <a:solidFill>
            <a:schemeClr val="accent1">
              <a:shade val="75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1323393" y="5875179"/>
            <a:ext cx="731520" cy="73152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30970" y="5212570"/>
            <a:ext cx="1645430" cy="164543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52400" y="2362200"/>
            <a:ext cx="457200" cy="45720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8E7D-A5F5-4B57-88D9-EE8DED0BB0F9}" type="datetimeFigureOut">
              <a:rPr lang="en-US" smtClean="0"/>
              <a:pPr/>
              <a:t>7/25/2013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5448" y="6318504"/>
            <a:ext cx="118872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349C2B7-80B8-4F28-B182-D3819F42ED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2057400" cy="11430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solidFill>
                  <a:srgbClr val="FFFFFF"/>
                </a:solidFill>
                <a:latin typeface="+mn-lt"/>
                <a:ea typeface="+mn-lt"/>
                <a:cs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90800" y="0"/>
            <a:ext cx="6553200" cy="5943600"/>
          </a:xfrm>
          <a:solidFill>
            <a:schemeClr val="bg2"/>
          </a:solidFill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600200"/>
            <a:ext cx="2057400" cy="4267200"/>
          </a:xfrm>
        </p:spPr>
        <p:txBody>
          <a:bodyPr anchor="t" anchorCtr="0"/>
          <a:lstStyle>
            <a:lvl1pPr marL="0" indent="0">
              <a:lnSpc>
                <a:spcPts val="2400"/>
              </a:lnSpc>
              <a:spcAft>
                <a:spcPts val="1000"/>
              </a:spcAft>
              <a:buFontTx/>
              <a:buNone/>
              <a:defRPr sz="1600" b="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14400" y="2292526"/>
            <a:ext cx="2743200" cy="2127074"/>
          </a:xfrm>
          <a:prstGeom prst="rect">
            <a:avLst/>
          </a:prstGeom>
          <a:solidFill>
            <a:schemeClr val="accent1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977827" y="5072066"/>
            <a:ext cx="1758141" cy="1739481"/>
          </a:xfrm>
          <a:prstGeom prst="ellipse">
            <a:avLst/>
          </a:prstGeom>
          <a:solidFill>
            <a:schemeClr val="accent1">
              <a:tint val="90000"/>
              <a:shade val="45000"/>
              <a:satMod val="200000"/>
              <a:alpha val="13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257800" y="0"/>
            <a:ext cx="3886200" cy="3048000"/>
          </a:xfrm>
          <a:prstGeom prst="rect">
            <a:avLst/>
          </a:prstGeom>
          <a:solidFill>
            <a:schemeClr val="accent1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4114800"/>
            <a:ext cx="2362200" cy="2463018"/>
          </a:xfrm>
          <a:prstGeom prst="rect">
            <a:avLst/>
          </a:prstGeom>
          <a:solidFill>
            <a:schemeClr val="bg2">
              <a:tint val="60000"/>
              <a:alpha val="7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4178687" y="2389810"/>
            <a:ext cx="2174118" cy="2174118"/>
          </a:xfrm>
          <a:prstGeom prst="ellipse">
            <a:avLst/>
          </a:prstGeom>
          <a:solidFill>
            <a:schemeClr val="accent1">
              <a:tint val="75000"/>
              <a:shade val="50000"/>
              <a:satMod val="200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6384588" y="5842728"/>
            <a:ext cx="1011260" cy="101126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322493" y="1427132"/>
            <a:ext cx="2047390" cy="2047390"/>
          </a:xfrm>
          <a:prstGeom prst="ellipse">
            <a:avLst/>
          </a:prstGeom>
          <a:solidFill>
            <a:srgbClr val="C1E8E4">
              <a:alpha val="10980"/>
            </a:srgb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114300" y="4803322"/>
            <a:ext cx="1959428" cy="1959428"/>
          </a:xfrm>
          <a:prstGeom prst="ellipse">
            <a:avLst/>
          </a:prstGeom>
          <a:solidFill>
            <a:srgbClr val="C1E8E4">
              <a:alpha val="12157"/>
            </a:srgb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2021092" y="4578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172385" y="4626825"/>
            <a:ext cx="1515880" cy="1394583"/>
          </a:xfrm>
          <a:prstGeom prst="ellipse">
            <a:avLst/>
          </a:prstGeom>
          <a:solidFill>
            <a:schemeClr val="accent1">
              <a:tint val="100000"/>
              <a:satMod val="275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906" y="361813"/>
            <a:ext cx="2512694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295400" y="0"/>
            <a:ext cx="1524000" cy="609600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59403" y="212289"/>
            <a:ext cx="2022300" cy="2022300"/>
          </a:xfrm>
          <a:prstGeom prst="ellipse">
            <a:avLst/>
          </a:prstGeom>
          <a:solidFill>
            <a:schemeClr val="accent1">
              <a:tint val="100000"/>
              <a:satMod val="275000"/>
              <a:alpha val="15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76200" y="3962400"/>
            <a:ext cx="891076" cy="886968"/>
          </a:xfrm>
          <a:prstGeom prst="ellipse">
            <a:avLst/>
          </a:prstGeom>
          <a:solidFill>
            <a:schemeClr val="accent1">
              <a:tint val="75000"/>
              <a:satMod val="20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121357" y="1507438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369253" y="466436"/>
            <a:ext cx="1595105" cy="1595105"/>
          </a:xfrm>
          <a:prstGeom prst="ellipse">
            <a:avLst/>
          </a:prstGeom>
          <a:solidFill>
            <a:schemeClr val="accent1">
              <a:tint val="100000"/>
              <a:satMod val="275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189756" y="2967572"/>
            <a:ext cx="3234945" cy="3234944"/>
          </a:xfrm>
          <a:prstGeom prst="ellipse">
            <a:avLst/>
          </a:prstGeom>
          <a:solidFill>
            <a:schemeClr val="accent1">
              <a:tint val="100000"/>
              <a:satMod val="18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562600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951220" y="4665220"/>
            <a:ext cx="2192780" cy="2192780"/>
          </a:xfrm>
          <a:prstGeom prst="ellipse">
            <a:avLst/>
          </a:prstGeom>
          <a:solidFill>
            <a:schemeClr val="accent1">
              <a:tint val="75000"/>
              <a:shade val="50000"/>
              <a:satMod val="200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600200" y="3705807"/>
            <a:ext cx="1195876" cy="1198294"/>
          </a:xfrm>
          <a:prstGeom prst="ellipse">
            <a:avLst/>
          </a:prstGeom>
          <a:solidFill>
            <a:schemeClr val="accent1">
              <a:tint val="75000"/>
              <a:satMod val="20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324600" y="228600"/>
            <a:ext cx="822960" cy="822960"/>
          </a:xfrm>
          <a:prstGeom prst="ellipse">
            <a:avLst/>
          </a:prstGeom>
          <a:solidFill>
            <a:schemeClr val="accent1">
              <a:tint val="90000"/>
              <a:satMod val="275000"/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8077200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410200" y="6324600"/>
            <a:ext cx="1524000" cy="5334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3011692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357144"/>
            <a:ext cx="2974848" cy="384048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16B08E7D-A5F5-4B57-88D9-EE8DED0BB0F9}" type="datetimeFigureOut">
              <a:rPr lang="en-US" smtClean="0"/>
              <a:pPr/>
              <a:t>7/25/2013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357144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55448" y="6315075"/>
            <a:ext cx="1188720" cy="457200"/>
          </a:xfrm>
          <a:prstGeom prst="rect">
            <a:avLst/>
          </a:prstGeom>
          <a:noFill/>
        </p:spPr>
        <p:txBody>
          <a:bodyPr vert="horz" lIns="0" tIns="0" rIns="0" bIns="0" anchor="ctr" anchorCtr="1">
            <a:normAutofit/>
          </a:bodyPr>
          <a:lstStyle>
            <a:lvl1pPr algn="ctr">
              <a:defRPr sz="2800">
                <a:solidFill>
                  <a:schemeClr val="tx2"/>
                </a:solidFill>
              </a:defRPr>
            </a:lvl1pPr>
          </a:lstStyle>
          <a:p>
            <a:fld id="{C349C2B7-80B8-4F28-B182-D3819F42ED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31" name="Picture 8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747000" y="384175"/>
            <a:ext cx="8382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4" descr="Fragmin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534275" y="85725"/>
            <a:ext cx="1057275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5" descr="Blue-1201"/>
          <p:cNvPicPr>
            <a:picLocks noChangeAspect="1" noChangeArrowheads="1"/>
          </p:cNvPicPr>
          <p:nvPr userDrawn="1"/>
        </p:nvPicPr>
        <p:blipFill>
          <a:blip r:embed="rId16" cstate="print">
            <a:lum bright="18000"/>
          </a:blip>
          <a:srcRect/>
          <a:stretch>
            <a:fillRect/>
          </a:stretch>
        </p:blipFill>
        <p:spPr bwMode="auto">
          <a:xfrm>
            <a:off x="7553325" y="300038"/>
            <a:ext cx="4540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40" name="Rectângulo 9"/>
          <p:cNvSpPr/>
          <p:nvPr userDrawn="1"/>
        </p:nvSpPr>
        <p:spPr bwMode="auto">
          <a:xfrm>
            <a:off x="7302500" y="914400"/>
            <a:ext cx="1452563" cy="287338"/>
          </a:xfrm>
          <a:prstGeom prst="rect">
            <a:avLst/>
          </a:prstGeom>
          <a:ln w="38100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/>
          <a:lstStyle/>
          <a:p>
            <a:pPr>
              <a:defRPr/>
            </a:pPr>
            <a:endParaRPr lang="pt-PT">
              <a:latin typeface="Arial" charset="0"/>
              <a:cs typeface="Arial" charset="0"/>
            </a:endParaRPr>
          </a:p>
        </p:txBody>
      </p:sp>
      <p:sp useBgFill="1">
        <p:nvSpPr>
          <p:cNvPr id="41" name="Rectângulo 10"/>
          <p:cNvSpPr/>
          <p:nvPr userDrawn="1"/>
        </p:nvSpPr>
        <p:spPr bwMode="auto">
          <a:xfrm>
            <a:off x="7267575" y="38100"/>
            <a:ext cx="1452563" cy="200025"/>
          </a:xfrm>
          <a:prstGeom prst="rect">
            <a:avLst/>
          </a:prstGeom>
          <a:ln w="38100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/>
          <a:lstStyle/>
          <a:p>
            <a:pPr>
              <a:defRPr/>
            </a:pPr>
            <a:endParaRPr lang="pt-PT">
              <a:latin typeface="Arial" charset="0"/>
              <a:cs typeface="Arial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sz="38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700"/>
        </a:spcBef>
        <a:buClr>
          <a:schemeClr val="accent2"/>
        </a:buClr>
        <a:buSzPct val="85000"/>
        <a:buFont typeface="Wingdings 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600"/>
        </a:spcBef>
        <a:buClr>
          <a:schemeClr val="accent1"/>
        </a:buClr>
        <a:buSzPct val="85000"/>
        <a:buFont typeface="Wingdings 2"/>
        <a:buChar char="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500"/>
        </a:spcBef>
        <a:buClr>
          <a:schemeClr val="accent3"/>
        </a:buClr>
        <a:buSzPct val="85000"/>
        <a:buFont typeface="Wingdings 2"/>
        <a:buChar char="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400"/>
        </a:spcBef>
        <a:buClr>
          <a:schemeClr val="accent4"/>
        </a:buClr>
        <a:buFont typeface="Wingdings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ct val="20000"/>
        </a:spcBef>
        <a:buClr>
          <a:schemeClr val="accent5"/>
        </a:buClr>
        <a:buFont typeface="Wingdings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ct val="20000"/>
        </a:spcBef>
        <a:buClr>
          <a:schemeClr val="accent5"/>
        </a:buClr>
        <a:buFont typeface="Wingdings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6"/>
        </a:buClr>
        <a:buFont typeface="Wingdings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jpeg"/><Relationship Id="rId4" Type="http://schemas.openxmlformats.org/officeDocument/2006/relationships/oleObject" Target="../embeddings/Microsoft_Office_Excel_97-2003_Worksheet1.xls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4" name="Rectangle 2"/>
          <p:cNvSpPr>
            <a:spLocks noChangeArrowheads="1"/>
          </p:cNvSpPr>
          <p:nvPr/>
        </p:nvSpPr>
        <p:spPr bwMode="auto">
          <a:xfrm>
            <a:off x="7497763" y="5994400"/>
            <a:ext cx="1601787" cy="819150"/>
          </a:xfrm>
          <a:prstGeom prst="rect">
            <a:avLst/>
          </a:prstGeom>
          <a:ln w="31750" cap="sq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 useBgFill="1">
        <p:nvSpPr>
          <p:cNvPr id="3075" name="Rectangle 3"/>
          <p:cNvSpPr>
            <a:spLocks noChangeArrowheads="1"/>
          </p:cNvSpPr>
          <p:nvPr/>
        </p:nvSpPr>
        <p:spPr bwMode="auto">
          <a:xfrm>
            <a:off x="385763" y="188913"/>
            <a:ext cx="8591550" cy="1214437"/>
          </a:xfrm>
          <a:prstGeom prst="rect">
            <a:avLst/>
          </a:prstGeom>
          <a:ln w="31750" cap="sq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 useBgFill="1">
        <p:nvSpPr>
          <p:cNvPr id="3076" name="Rectângulo 11"/>
          <p:cNvSpPr>
            <a:spLocks noChangeArrowheads="1"/>
          </p:cNvSpPr>
          <p:nvPr/>
        </p:nvSpPr>
        <p:spPr bwMode="auto">
          <a:xfrm>
            <a:off x="285750" y="219075"/>
            <a:ext cx="6610350" cy="400050"/>
          </a:xfrm>
          <a:prstGeom prst="rect">
            <a:avLst/>
          </a:prstGeom>
          <a:ln w="38100" cap="sq" algn="ctr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endParaRPr lang="pt-PT"/>
          </a:p>
        </p:txBody>
      </p:sp>
      <p:sp useBgFill="1">
        <p:nvSpPr>
          <p:cNvPr id="3077" name="Rectângulo 12"/>
          <p:cNvSpPr>
            <a:spLocks noChangeArrowheads="1"/>
          </p:cNvSpPr>
          <p:nvPr/>
        </p:nvSpPr>
        <p:spPr bwMode="auto">
          <a:xfrm>
            <a:off x="333375" y="1657350"/>
            <a:ext cx="6572250" cy="95250"/>
          </a:xfrm>
          <a:prstGeom prst="rect">
            <a:avLst/>
          </a:prstGeom>
          <a:ln w="38100" cap="sq" algn="ctr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endParaRPr lang="pt-PT"/>
          </a:p>
        </p:txBody>
      </p:sp>
      <p:sp useBgFill="1">
        <p:nvSpPr>
          <p:cNvPr id="3078" name="Rectângulo 13"/>
          <p:cNvSpPr>
            <a:spLocks noChangeArrowheads="1"/>
          </p:cNvSpPr>
          <p:nvPr/>
        </p:nvSpPr>
        <p:spPr bwMode="auto">
          <a:xfrm>
            <a:off x="8496300" y="323850"/>
            <a:ext cx="314325" cy="295275"/>
          </a:xfrm>
          <a:prstGeom prst="rect">
            <a:avLst/>
          </a:prstGeom>
          <a:ln w="38100" cap="sq" algn="ctr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endParaRPr lang="pt-PT"/>
          </a:p>
        </p:txBody>
      </p:sp>
      <p:sp useBgFill="1">
        <p:nvSpPr>
          <p:cNvPr id="3079" name="Rectângulo 14"/>
          <p:cNvSpPr>
            <a:spLocks noChangeArrowheads="1"/>
          </p:cNvSpPr>
          <p:nvPr/>
        </p:nvSpPr>
        <p:spPr bwMode="auto">
          <a:xfrm>
            <a:off x="8486775" y="1657350"/>
            <a:ext cx="314325" cy="295275"/>
          </a:xfrm>
          <a:prstGeom prst="rect">
            <a:avLst/>
          </a:prstGeom>
          <a:ln w="38100" cap="sq" algn="ctr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endParaRPr lang="pt-PT"/>
          </a:p>
        </p:txBody>
      </p:sp>
      <p:grpSp>
        <p:nvGrpSpPr>
          <p:cNvPr id="3080" name="Group 2"/>
          <p:cNvGrpSpPr>
            <a:grpSpLocks/>
          </p:cNvGrpSpPr>
          <p:nvPr/>
        </p:nvGrpSpPr>
        <p:grpSpPr bwMode="auto">
          <a:xfrm>
            <a:off x="339725" y="965200"/>
            <a:ext cx="1882775" cy="1835150"/>
            <a:chOff x="1292" y="482"/>
            <a:chExt cx="3538" cy="3447"/>
          </a:xfrm>
        </p:grpSpPr>
        <p:sp>
          <p:nvSpPr>
            <p:cNvPr id="14" name="Oval 3"/>
            <p:cNvSpPr>
              <a:spLocks noChangeArrowheads="1"/>
            </p:cNvSpPr>
            <p:nvPr/>
          </p:nvSpPr>
          <p:spPr bwMode="auto">
            <a:xfrm>
              <a:off x="1292" y="482"/>
              <a:ext cx="3538" cy="3447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  <a:effectLst>
              <a:outerShdw dist="107763" dir="18900000" algn="ctr" rotWithShape="0">
                <a:srgbClr val="0033C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pt-PT" dirty="0"/>
            </a:p>
          </p:txBody>
        </p:sp>
        <p:pic>
          <p:nvPicPr>
            <p:cNvPr id="3086" name="Picture 4" descr="Fragmin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37" y="1117"/>
              <a:ext cx="2314" cy="2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7" name="Picture 5" descr="Blue-1201"/>
            <p:cNvPicPr>
              <a:picLocks noChangeAspect="1" noChangeArrowheads="1"/>
            </p:cNvPicPr>
            <p:nvPr/>
          </p:nvPicPr>
          <p:blipFill>
            <a:blip r:embed="rId4" cstate="print">
              <a:lum bright="18000"/>
            </a:blip>
            <a:srcRect/>
            <a:stretch>
              <a:fillRect/>
            </a:stretch>
          </p:blipFill>
          <p:spPr bwMode="auto">
            <a:xfrm>
              <a:off x="1973" y="1253"/>
              <a:ext cx="681" cy="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58" name="CaixaDeTexto 12"/>
          <p:cNvSpPr txBox="1">
            <a:spLocks noChangeArrowheads="1"/>
          </p:cNvSpPr>
          <p:nvPr/>
        </p:nvSpPr>
        <p:spPr bwMode="auto">
          <a:xfrm>
            <a:off x="2498725" y="906463"/>
            <a:ext cx="6645275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SzPct val="100000"/>
            </a:pPr>
            <a:r>
              <a:rPr lang="en-GB" sz="36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Arial" pitchFamily="34" charset="0"/>
              </a:rPr>
              <a:t>Dalteparin</a:t>
            </a:r>
            <a:r>
              <a:rPr lang="en-GB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Arial" pitchFamily="34" charset="0"/>
              </a:rPr>
              <a:t> in the prevention of venous </a:t>
            </a:r>
            <a:r>
              <a:rPr lang="en-GB" sz="36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Arial" pitchFamily="34" charset="0"/>
              </a:rPr>
              <a:t>thromboembolism</a:t>
            </a:r>
            <a:endParaRPr lang="en-GB" sz="36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sym typeface="Arial" pitchFamily="34" charset="0"/>
            </a:endParaRPr>
          </a:p>
          <a:p>
            <a:pPr eaLnBrk="0" hangingPunct="0">
              <a:buSzPct val="100000"/>
            </a:pPr>
            <a:endParaRPr lang="en-GB" sz="36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sym typeface="Arial" pitchFamily="34" charset="0"/>
            </a:endParaRPr>
          </a:p>
          <a:p>
            <a:pPr eaLnBrk="0" hangingPunct="0">
              <a:buSzPct val="100000"/>
            </a:pPr>
            <a:r>
              <a:rPr lang="en-GB" sz="3200" b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Arial" pitchFamily="34" charset="0"/>
              </a:rPr>
              <a:t>Odofin</a:t>
            </a:r>
            <a:r>
              <a:rPr lang="en-GB" sz="32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Arial" pitchFamily="34" charset="0"/>
              </a:rPr>
              <a:t> </a:t>
            </a:r>
            <a:r>
              <a:rPr lang="en-GB" sz="3200" b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Arial" pitchFamily="34" charset="0"/>
              </a:rPr>
              <a:t>Olufemi</a:t>
            </a:r>
            <a:endParaRPr lang="en-GB" sz="3200" b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sym typeface="Arial" pitchFamily="34" charset="0"/>
            </a:endParaRPr>
          </a:p>
          <a:p>
            <a:pPr eaLnBrk="0" hangingPunct="0">
              <a:buSzPct val="100000"/>
            </a:pPr>
            <a:endParaRPr lang="en-GB" sz="3200" b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sym typeface="Arial" pitchFamily="34" charset="0"/>
            </a:endParaRPr>
          </a:p>
        </p:txBody>
      </p:sp>
      <p:sp useBgFill="1">
        <p:nvSpPr>
          <p:cNvPr id="3082" name="Rectangle 2"/>
          <p:cNvSpPr>
            <a:spLocks noChangeArrowheads="1"/>
          </p:cNvSpPr>
          <p:nvPr/>
        </p:nvSpPr>
        <p:spPr bwMode="auto">
          <a:xfrm>
            <a:off x="7446963" y="5994400"/>
            <a:ext cx="1601787" cy="819150"/>
          </a:xfrm>
          <a:prstGeom prst="rect">
            <a:avLst/>
          </a:prstGeom>
          <a:ln w="31750" cap="sq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4" descr="Endorse logoL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713" y="1468438"/>
            <a:ext cx="2136775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609600" y="444500"/>
            <a:ext cx="807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8938" indent="-388938" algn="just" eaLnBrk="0" hangingPunct="0">
              <a:spcBef>
                <a:spcPct val="20000"/>
              </a:spcBef>
              <a:buSzPct val="100000"/>
              <a:tabLst>
                <a:tab pos="1516063" algn="l"/>
              </a:tabLst>
            </a:pPr>
            <a:r>
              <a:rPr lang="en-GB" sz="2800">
                <a:solidFill>
                  <a:srgbClr val="FFFFFF"/>
                </a:solidFill>
                <a:sym typeface="Arial" pitchFamily="34" charset="0"/>
              </a:rPr>
              <a:t>VTE in hospitalized patients</a:t>
            </a:r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611188" y="1000125"/>
            <a:ext cx="8047037" cy="2159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12700" cap="sq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grpSp>
        <p:nvGrpSpPr>
          <p:cNvPr id="12294" name="Grupo 16"/>
          <p:cNvGrpSpPr>
            <a:grpSpLocks/>
          </p:cNvGrpSpPr>
          <p:nvPr/>
        </p:nvGrpSpPr>
        <p:grpSpPr bwMode="auto">
          <a:xfrm>
            <a:off x="3084513" y="1855788"/>
            <a:ext cx="5768975" cy="4732337"/>
            <a:chOff x="3016156" y="1624083"/>
            <a:chExt cx="5578284" cy="4553969"/>
          </a:xfrm>
        </p:grpSpPr>
        <p:sp>
          <p:nvSpPr>
            <p:cNvPr id="15" name="Rectangle 3"/>
            <p:cNvSpPr>
              <a:spLocks noChangeArrowheads="1"/>
            </p:cNvSpPr>
            <p:nvPr/>
          </p:nvSpPr>
          <p:spPr bwMode="auto">
            <a:xfrm>
              <a:off x="3016156" y="1624083"/>
              <a:ext cx="5578284" cy="4553969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99CCFF"/>
              </a:solidFill>
              <a:miter lim="800000"/>
              <a:headEnd/>
              <a:tailEnd/>
            </a:ln>
            <a:effectLst>
              <a:outerShdw dist="45791" dir="2021404" algn="ctr" rotWithShape="0">
                <a:srgbClr val="000000"/>
              </a:outerShdw>
            </a:effec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pt-PT">
                <a:latin typeface="Arial" charset="0"/>
                <a:cs typeface="Arial" charset="0"/>
              </a:endParaRPr>
            </a:p>
          </p:txBody>
        </p:sp>
        <p:pic>
          <p:nvPicPr>
            <p:cNvPr id="12304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67025" y="1730969"/>
              <a:ext cx="5191495" cy="4394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 useBgFill="1">
        <p:nvSpPr>
          <p:cNvPr id="12295" name="Rectângulo 18"/>
          <p:cNvSpPr>
            <a:spLocks noChangeArrowheads="1"/>
          </p:cNvSpPr>
          <p:nvPr/>
        </p:nvSpPr>
        <p:spPr bwMode="auto">
          <a:xfrm>
            <a:off x="3057525" y="1638300"/>
            <a:ext cx="477838" cy="5049838"/>
          </a:xfrm>
          <a:prstGeom prst="rect">
            <a:avLst/>
          </a:prstGeom>
          <a:ln w="38100" cap="sq" algn="ctr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endParaRPr lang="pt-PT"/>
          </a:p>
        </p:txBody>
      </p:sp>
      <p:sp>
        <p:nvSpPr>
          <p:cNvPr id="12296" name="CaixaDeTexto 17"/>
          <p:cNvSpPr txBox="1">
            <a:spLocks noChangeArrowheads="1"/>
          </p:cNvSpPr>
          <p:nvPr/>
        </p:nvSpPr>
        <p:spPr bwMode="auto">
          <a:xfrm>
            <a:off x="641350" y="2579688"/>
            <a:ext cx="27019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SzPct val="100000"/>
            </a:pPr>
            <a:r>
              <a:rPr lang="en-GB" b="0">
                <a:solidFill>
                  <a:srgbClr val="FFFFFF"/>
                </a:solidFill>
                <a:sym typeface="Arial" pitchFamily="34" charset="0"/>
              </a:rPr>
              <a:t>Patients at risk of VTE</a:t>
            </a:r>
          </a:p>
        </p:txBody>
      </p:sp>
      <p:sp useBgFill="1">
        <p:nvSpPr>
          <p:cNvPr id="12297" name="Rectângulo 19"/>
          <p:cNvSpPr>
            <a:spLocks noChangeArrowheads="1"/>
          </p:cNvSpPr>
          <p:nvPr/>
        </p:nvSpPr>
        <p:spPr bwMode="auto">
          <a:xfrm>
            <a:off x="3195638" y="4052888"/>
            <a:ext cx="5770562" cy="95250"/>
          </a:xfrm>
          <a:prstGeom prst="rect">
            <a:avLst/>
          </a:prstGeom>
          <a:ln w="38100" cap="sq" algn="ctr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endParaRPr lang="pt-PT"/>
          </a:p>
        </p:txBody>
      </p:sp>
      <p:sp>
        <p:nvSpPr>
          <p:cNvPr id="12298" name="CaixaDeTexto 20"/>
          <p:cNvSpPr txBox="1">
            <a:spLocks noChangeArrowheads="1"/>
          </p:cNvSpPr>
          <p:nvPr/>
        </p:nvSpPr>
        <p:spPr bwMode="auto">
          <a:xfrm>
            <a:off x="671513" y="4287838"/>
            <a:ext cx="27019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SzPct val="100000"/>
            </a:pPr>
            <a:r>
              <a:rPr lang="en-GB" b="0">
                <a:solidFill>
                  <a:srgbClr val="FFFFFF"/>
                </a:solidFill>
                <a:sym typeface="Arial" pitchFamily="34" charset="0"/>
              </a:rPr>
              <a:t>Patients at risk of VTE who received prophylaxis</a:t>
            </a:r>
          </a:p>
        </p:txBody>
      </p:sp>
      <p:grpSp>
        <p:nvGrpSpPr>
          <p:cNvPr id="3" name="Grupo 16"/>
          <p:cNvGrpSpPr>
            <a:grpSpLocks/>
          </p:cNvGrpSpPr>
          <p:nvPr/>
        </p:nvGrpSpPr>
        <p:grpSpPr bwMode="auto">
          <a:xfrm>
            <a:off x="6289675" y="2792413"/>
            <a:ext cx="438150" cy="3584575"/>
            <a:chOff x="6289482" y="2792234"/>
            <a:chExt cx="438647" cy="3584714"/>
          </a:xfrm>
        </p:grpSpPr>
        <p:sp>
          <p:nvSpPr>
            <p:cNvPr id="12300" name="Oval 12"/>
            <p:cNvSpPr>
              <a:spLocks noChangeArrowheads="1"/>
            </p:cNvSpPr>
            <p:nvPr/>
          </p:nvSpPr>
          <p:spPr bwMode="auto">
            <a:xfrm>
              <a:off x="6421973" y="4898003"/>
              <a:ext cx="214685" cy="214685"/>
            </a:xfrm>
            <a:prstGeom prst="ellipse">
              <a:avLst/>
            </a:prstGeom>
            <a:noFill/>
            <a:ln w="38100" cap="sq" algn="ctr">
              <a:solidFill>
                <a:schemeClr val="bg2"/>
              </a:solidFill>
              <a:round/>
              <a:headEnd/>
              <a:tailEnd/>
            </a:ln>
          </p:spPr>
          <p:txBody>
            <a:bodyPr lIns="90000" tIns="46800" rIns="90000" bIns="46800"/>
            <a:lstStyle/>
            <a:p>
              <a:endParaRPr lang="pt-PT"/>
            </a:p>
          </p:txBody>
        </p:sp>
        <p:sp>
          <p:nvSpPr>
            <p:cNvPr id="12301" name="Oval 13"/>
            <p:cNvSpPr>
              <a:spLocks noChangeArrowheads="1"/>
            </p:cNvSpPr>
            <p:nvPr/>
          </p:nvSpPr>
          <p:spPr bwMode="auto">
            <a:xfrm>
              <a:off x="6513444" y="2792234"/>
              <a:ext cx="214685" cy="214685"/>
            </a:xfrm>
            <a:prstGeom prst="ellipse">
              <a:avLst/>
            </a:prstGeom>
            <a:noFill/>
            <a:ln w="38100" cap="sq" algn="ctr">
              <a:solidFill>
                <a:schemeClr val="bg2"/>
              </a:solidFill>
              <a:round/>
              <a:headEnd/>
              <a:tailEnd/>
            </a:ln>
          </p:spPr>
          <p:txBody>
            <a:bodyPr lIns="90000" tIns="46800" rIns="90000" bIns="46800"/>
            <a:lstStyle/>
            <a:p>
              <a:endParaRPr lang="pt-PT"/>
            </a:p>
          </p:txBody>
        </p:sp>
        <p:sp>
          <p:nvSpPr>
            <p:cNvPr id="12302" name="Rectângulo 15"/>
            <p:cNvSpPr>
              <a:spLocks noChangeArrowheads="1"/>
            </p:cNvSpPr>
            <p:nvPr/>
          </p:nvSpPr>
          <p:spPr bwMode="auto">
            <a:xfrm rot="-2302914">
              <a:off x="6289482" y="6249727"/>
              <a:ext cx="437322" cy="127221"/>
            </a:xfrm>
            <a:prstGeom prst="rect">
              <a:avLst/>
            </a:prstGeom>
            <a:noFill/>
            <a:ln w="38100" cap="sq" algn="ctr">
              <a:solidFill>
                <a:schemeClr val="bg2"/>
              </a:solidFill>
              <a:round/>
              <a:headEnd/>
              <a:tailEnd/>
            </a:ln>
          </p:spPr>
          <p:txBody>
            <a:bodyPr lIns="90000" tIns="46800" rIns="90000" bIns="46800"/>
            <a:lstStyle/>
            <a:p>
              <a:endParaRPr lang="pt-PT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ChangeArrowheads="1"/>
          </p:cNvSpPr>
          <p:nvPr/>
        </p:nvSpPr>
        <p:spPr bwMode="auto">
          <a:xfrm>
            <a:off x="611188" y="1463675"/>
            <a:ext cx="8047037" cy="2159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12700" cap="sq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823913" y="2384425"/>
            <a:ext cx="7934325" cy="3708400"/>
          </a:xfrm>
          <a:prstGeom prst="rect">
            <a:avLst/>
          </a:prstGeom>
          <a:noFill/>
          <a:ln w="31750" cap="sq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446088" indent="-446088" algn="just" eaLnBrk="0" hangingPunct="0">
              <a:lnSpc>
                <a:spcPct val="150000"/>
              </a:lnSpc>
              <a:buClr>
                <a:srgbClr val="0000FF"/>
              </a:buClr>
              <a:buFont typeface="Wingdings 3" pitchFamily="18" charset="2"/>
              <a:buChar char="Æ"/>
              <a:tabLst>
                <a:tab pos="1519238" algn="l"/>
              </a:tabLst>
            </a:pPr>
            <a:r>
              <a:rPr lang="en-GB" sz="2200" b="0">
                <a:solidFill>
                  <a:srgbClr val="0000FF"/>
                </a:solidFill>
                <a:sym typeface="Arial" pitchFamily="34" charset="0"/>
              </a:rPr>
              <a:t>Introduction</a:t>
            </a:r>
          </a:p>
          <a:p>
            <a:pPr marL="446088" indent="-446088" algn="just" eaLnBrk="0" hangingPunct="0">
              <a:lnSpc>
                <a:spcPct val="150000"/>
              </a:lnSpc>
              <a:buClr>
                <a:srgbClr val="FFFF00"/>
              </a:buClr>
              <a:buFont typeface="Wingdings 3" pitchFamily="18" charset="2"/>
              <a:buChar char="Æ"/>
              <a:tabLst>
                <a:tab pos="1519238" algn="l"/>
              </a:tabLst>
            </a:pPr>
            <a:r>
              <a:rPr lang="en-GB" sz="2200">
                <a:solidFill>
                  <a:srgbClr val="FFFFFF"/>
                </a:solidFill>
                <a:sym typeface="Arial" pitchFamily="34" charset="0"/>
              </a:rPr>
              <a:t>Risk factors for venous thromboembolism</a:t>
            </a:r>
          </a:p>
          <a:p>
            <a:pPr marL="446088" indent="-446088" algn="just" eaLnBrk="0" hangingPunct="0">
              <a:lnSpc>
                <a:spcPct val="150000"/>
              </a:lnSpc>
              <a:buClr>
                <a:srgbClr val="0000FF"/>
              </a:buClr>
              <a:buFont typeface="Wingdings 3" pitchFamily="18" charset="2"/>
              <a:buChar char="Æ"/>
              <a:tabLst>
                <a:tab pos="1519238" algn="l"/>
              </a:tabLst>
            </a:pPr>
            <a:r>
              <a:rPr lang="en-GB" sz="2200" b="0">
                <a:solidFill>
                  <a:srgbClr val="0000FF"/>
                </a:solidFill>
                <a:sym typeface="Arial" pitchFamily="34" charset="0"/>
              </a:rPr>
              <a:t>LMWH for the prevention of VTE</a:t>
            </a:r>
          </a:p>
          <a:p>
            <a:pPr marL="992188" lvl="1" indent="-180975" algn="just" eaLnBrk="0" hangingPunct="0">
              <a:lnSpc>
                <a:spcPct val="150000"/>
              </a:lnSpc>
              <a:buClr>
                <a:srgbClr val="0000FF"/>
              </a:buClr>
              <a:buFont typeface="Arial" pitchFamily="34" charset="0"/>
              <a:buChar char="•"/>
              <a:tabLst>
                <a:tab pos="1519238" algn="l"/>
              </a:tabLst>
            </a:pPr>
            <a:r>
              <a:rPr lang="en-GB" sz="1800" b="0">
                <a:solidFill>
                  <a:srgbClr val="0000FF"/>
                </a:solidFill>
                <a:sym typeface="Arial" pitchFamily="34" charset="0"/>
              </a:rPr>
              <a:t>PREVENT study</a:t>
            </a:r>
          </a:p>
          <a:p>
            <a:pPr marL="992188" lvl="1" indent="-180975" algn="just" eaLnBrk="0" hangingPunct="0">
              <a:buClr>
                <a:srgbClr val="0000FF"/>
              </a:buClr>
              <a:buFont typeface="Arial" pitchFamily="34" charset="0"/>
              <a:buChar char="•"/>
              <a:tabLst>
                <a:tab pos="1519238" algn="l"/>
              </a:tabLst>
            </a:pPr>
            <a:r>
              <a:rPr lang="en-GB" sz="1800" b="0">
                <a:solidFill>
                  <a:srgbClr val="0000FF"/>
                </a:solidFill>
                <a:sym typeface="Arial" pitchFamily="34" charset="0"/>
              </a:rPr>
              <a:t>DIRECT study</a:t>
            </a:r>
          </a:p>
          <a:p>
            <a:pPr marL="446088" indent="-446088" algn="just" eaLnBrk="0" hangingPunct="0">
              <a:lnSpc>
                <a:spcPct val="150000"/>
              </a:lnSpc>
              <a:buClr>
                <a:srgbClr val="0000FF"/>
              </a:buClr>
              <a:buFont typeface="Wingdings 3" pitchFamily="18" charset="2"/>
              <a:buChar char="Æ"/>
              <a:tabLst>
                <a:tab pos="1519238" algn="l"/>
              </a:tabLst>
            </a:pPr>
            <a:r>
              <a:rPr lang="en-GB" sz="2200" b="0">
                <a:solidFill>
                  <a:srgbClr val="0000FF"/>
                </a:solidFill>
                <a:sym typeface="Arial" pitchFamily="34" charset="0"/>
              </a:rPr>
              <a:t>Cancer and risk of VTE</a:t>
            </a:r>
          </a:p>
          <a:p>
            <a:pPr marL="992188" lvl="1" indent="-180975" algn="just" eaLnBrk="0" hangingPunct="0">
              <a:lnSpc>
                <a:spcPct val="150000"/>
              </a:lnSpc>
              <a:buClr>
                <a:srgbClr val="0000FF"/>
              </a:buClr>
              <a:buFont typeface="Arial" pitchFamily="34" charset="0"/>
              <a:buChar char="•"/>
              <a:tabLst>
                <a:tab pos="1519238" algn="l"/>
              </a:tabLst>
            </a:pPr>
            <a:r>
              <a:rPr lang="en-GB" sz="1800" b="0">
                <a:solidFill>
                  <a:srgbClr val="0000FF"/>
                </a:solidFill>
                <a:sym typeface="Arial" pitchFamily="34" charset="0"/>
              </a:rPr>
              <a:t>CLOT study</a:t>
            </a:r>
          </a:p>
          <a:p>
            <a:pPr marL="446088" indent="-446088" algn="just" eaLnBrk="0" hangingPunct="0">
              <a:lnSpc>
                <a:spcPct val="150000"/>
              </a:lnSpc>
              <a:buClr>
                <a:srgbClr val="0000FF"/>
              </a:buClr>
              <a:buFont typeface="Wingdings 3" pitchFamily="18" charset="2"/>
              <a:buChar char="Æ"/>
              <a:tabLst>
                <a:tab pos="1519238" algn="l"/>
              </a:tabLst>
            </a:pPr>
            <a:r>
              <a:rPr lang="en-GB" sz="2200" b="0">
                <a:solidFill>
                  <a:srgbClr val="0000FF"/>
                </a:solidFill>
                <a:sym typeface="Arial" pitchFamily="34" charset="0"/>
              </a:rPr>
              <a:t>Recommendations, dosage, and method of administration</a:t>
            </a:r>
          </a:p>
        </p:txBody>
      </p:sp>
      <p:sp useBgFill="1">
        <p:nvSpPr>
          <p:cNvPr id="13316" name="Rectângulo 9"/>
          <p:cNvSpPr>
            <a:spLocks noChangeArrowheads="1"/>
          </p:cNvSpPr>
          <p:nvPr/>
        </p:nvSpPr>
        <p:spPr bwMode="auto">
          <a:xfrm>
            <a:off x="6237288" y="190500"/>
            <a:ext cx="2592387" cy="1843088"/>
          </a:xfrm>
          <a:prstGeom prst="rect">
            <a:avLst/>
          </a:prstGeom>
          <a:ln w="38100" cap="sq" algn="ctr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endParaRPr lang="pt-PT"/>
          </a:p>
        </p:txBody>
      </p:sp>
      <p:grpSp>
        <p:nvGrpSpPr>
          <p:cNvPr id="13317" name="Group 2"/>
          <p:cNvGrpSpPr>
            <a:grpSpLocks/>
          </p:cNvGrpSpPr>
          <p:nvPr/>
        </p:nvGrpSpPr>
        <p:grpSpPr bwMode="auto">
          <a:xfrm>
            <a:off x="6469063" y="198438"/>
            <a:ext cx="2401887" cy="2339975"/>
            <a:chOff x="1292" y="482"/>
            <a:chExt cx="3538" cy="3447"/>
          </a:xfrm>
        </p:grpSpPr>
        <p:sp>
          <p:nvSpPr>
            <p:cNvPr id="6" name="Oval 3"/>
            <p:cNvSpPr>
              <a:spLocks noChangeArrowheads="1"/>
            </p:cNvSpPr>
            <p:nvPr/>
          </p:nvSpPr>
          <p:spPr bwMode="auto">
            <a:xfrm>
              <a:off x="1292" y="482"/>
              <a:ext cx="3538" cy="3447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  <a:effectLst>
              <a:outerShdw dist="107763" dir="18900000" algn="ctr" rotWithShape="0">
                <a:srgbClr val="0033C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pt-PT" dirty="0"/>
            </a:p>
          </p:txBody>
        </p:sp>
        <p:pic>
          <p:nvPicPr>
            <p:cNvPr id="13320" name="Picture 4" descr="Fragmin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37" y="1117"/>
              <a:ext cx="2314" cy="2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1" name="Picture 5" descr="Blue-1201"/>
            <p:cNvPicPr>
              <a:picLocks noChangeAspect="1" noChangeArrowheads="1"/>
            </p:cNvPicPr>
            <p:nvPr/>
          </p:nvPicPr>
          <p:blipFill>
            <a:blip r:embed="rId4" cstate="print">
              <a:lum bright="18000"/>
            </a:blip>
            <a:srcRect/>
            <a:stretch>
              <a:fillRect/>
            </a:stretch>
          </p:blipFill>
          <p:spPr bwMode="auto">
            <a:xfrm>
              <a:off x="1973" y="1253"/>
              <a:ext cx="681" cy="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09600" y="509588"/>
            <a:ext cx="5740400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 eaLnBrk="0" hangingPunct="0">
              <a:spcBef>
                <a:spcPct val="20000"/>
              </a:spcBef>
              <a:buSzPct val="100000"/>
              <a:tabLst>
                <a:tab pos="1516063" algn="l"/>
              </a:tabLst>
            </a:pPr>
            <a:r>
              <a:rPr lang="en-GB" sz="2700">
                <a:solidFill>
                  <a:srgbClr val="FFFFFF"/>
                </a:solidFill>
                <a:sym typeface="Arial" pitchFamily="34" charset="0"/>
              </a:rPr>
              <a:t>Dalteparin for prevention of VTE</a:t>
            </a:r>
          </a:p>
          <a:p>
            <a:pPr algn="just" eaLnBrk="0" hangingPunct="0">
              <a:spcBef>
                <a:spcPct val="20000"/>
              </a:spcBef>
              <a:buSzPct val="100000"/>
              <a:tabLst>
                <a:tab pos="1516063" algn="l"/>
              </a:tabLst>
            </a:pPr>
            <a:r>
              <a:rPr lang="en-GB">
                <a:solidFill>
                  <a:srgbClr val="FFFFFF"/>
                </a:solidFill>
                <a:sym typeface="Arial" pitchFamily="34" charset="0"/>
              </a:rPr>
              <a:t>Internal Medicine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ChangeArrowheads="1"/>
          </p:cNvSpPr>
          <p:nvPr/>
        </p:nvSpPr>
        <p:spPr bwMode="auto">
          <a:xfrm>
            <a:off x="609600" y="444500"/>
            <a:ext cx="807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8938" indent="-388938" algn="just" eaLnBrk="0" hangingPunct="0">
              <a:spcBef>
                <a:spcPct val="20000"/>
              </a:spcBef>
              <a:buSzPct val="100000"/>
              <a:tabLst>
                <a:tab pos="1516063" algn="l"/>
              </a:tabLst>
            </a:pPr>
            <a:r>
              <a:rPr lang="en-GB" sz="2800">
                <a:solidFill>
                  <a:srgbClr val="FFFFFF"/>
                </a:solidFill>
                <a:sym typeface="Arial" pitchFamily="34" charset="0"/>
              </a:rPr>
              <a:t>Physiopathology of VTE</a:t>
            </a:r>
          </a:p>
        </p:txBody>
      </p:sp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611188" y="1000125"/>
            <a:ext cx="8047037" cy="2159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12700" cap="sq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14340" name="Rectângulo 12"/>
          <p:cNvSpPr>
            <a:spLocks noChangeArrowheads="1"/>
          </p:cNvSpPr>
          <p:nvPr/>
        </p:nvSpPr>
        <p:spPr bwMode="auto">
          <a:xfrm>
            <a:off x="4724400" y="1911350"/>
            <a:ext cx="42164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Aft>
                <a:spcPts val="1200"/>
              </a:spcAft>
              <a:buSzPct val="100000"/>
            </a:pPr>
            <a:r>
              <a:rPr lang="en-GB" sz="1800" u="sng">
                <a:solidFill>
                  <a:srgbClr val="FFFFFF"/>
                </a:solidFill>
                <a:sym typeface="Arial" pitchFamily="34" charset="0"/>
              </a:rPr>
              <a:t>Risk of DVT</a:t>
            </a:r>
          </a:p>
          <a:p>
            <a:pPr eaLnBrk="0" hangingPunct="0">
              <a:spcAft>
                <a:spcPts val="1200"/>
              </a:spcAft>
              <a:buSzPct val="100000"/>
            </a:pPr>
            <a:r>
              <a:rPr lang="en-GB" sz="1800" b="0">
                <a:solidFill>
                  <a:srgbClr val="FFFFFF"/>
                </a:solidFill>
                <a:sym typeface="Arial" pitchFamily="34" charset="0"/>
              </a:rPr>
              <a:t>	Low-medium risk</a:t>
            </a:r>
          </a:p>
          <a:p>
            <a:pPr marL="1092200" lvl="2" indent="-177800" eaLnBrk="0" hangingPunct="0">
              <a:spcAft>
                <a:spcPts val="1200"/>
              </a:spcAft>
              <a:buSzPct val="100000"/>
            </a:pPr>
            <a:r>
              <a:rPr lang="en-GB" sz="1800" b="0">
                <a:solidFill>
                  <a:srgbClr val="FFFFFF"/>
                </a:solidFill>
                <a:sym typeface="Arial" pitchFamily="34" charset="0"/>
              </a:rPr>
              <a:t>Medium-high risk</a:t>
            </a:r>
          </a:p>
          <a:p>
            <a:pPr marL="1092200" lvl="2" indent="-177800" eaLnBrk="0" hangingPunct="0">
              <a:spcAft>
                <a:spcPts val="1200"/>
              </a:spcAft>
              <a:buSzPct val="100000"/>
            </a:pPr>
            <a:r>
              <a:rPr lang="en-GB" sz="1800" b="0">
                <a:solidFill>
                  <a:srgbClr val="FFFFFF"/>
                </a:solidFill>
                <a:sym typeface="Arial" pitchFamily="34" charset="0"/>
              </a:rPr>
              <a:t>Very high risk</a:t>
            </a:r>
          </a:p>
        </p:txBody>
      </p:sp>
      <p:grpSp>
        <p:nvGrpSpPr>
          <p:cNvPr id="14341" name="Grupo 14"/>
          <p:cNvGrpSpPr>
            <a:grpSpLocks/>
          </p:cNvGrpSpPr>
          <p:nvPr/>
        </p:nvGrpSpPr>
        <p:grpSpPr bwMode="auto">
          <a:xfrm>
            <a:off x="571500" y="1676400"/>
            <a:ext cx="3924300" cy="3851275"/>
            <a:chOff x="546100" y="1765300"/>
            <a:chExt cx="3924811" cy="3851275"/>
          </a:xfrm>
        </p:grpSpPr>
        <p:sp>
          <p:nvSpPr>
            <p:cNvPr id="14346" name="Oval 8"/>
            <p:cNvSpPr>
              <a:spLocks noChangeArrowheads="1"/>
            </p:cNvSpPr>
            <p:nvPr/>
          </p:nvSpPr>
          <p:spPr bwMode="auto">
            <a:xfrm>
              <a:off x="598447" y="1919850"/>
              <a:ext cx="2234737" cy="2213548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14347" name="Oval 9"/>
            <p:cNvSpPr>
              <a:spLocks noChangeArrowheads="1"/>
            </p:cNvSpPr>
            <p:nvPr/>
          </p:nvSpPr>
          <p:spPr bwMode="auto">
            <a:xfrm>
              <a:off x="2236174" y="1899908"/>
              <a:ext cx="2234737" cy="2213548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14348" name="Oval 10"/>
            <p:cNvSpPr>
              <a:spLocks noChangeArrowheads="1"/>
            </p:cNvSpPr>
            <p:nvPr/>
          </p:nvSpPr>
          <p:spPr bwMode="auto">
            <a:xfrm>
              <a:off x="1458441" y="3403027"/>
              <a:ext cx="2234737" cy="2213548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14349" name="Oval 11"/>
            <p:cNvSpPr>
              <a:spLocks noChangeArrowheads="1"/>
            </p:cNvSpPr>
            <p:nvPr/>
          </p:nvSpPr>
          <p:spPr bwMode="auto">
            <a:xfrm>
              <a:off x="546100" y="1785242"/>
              <a:ext cx="2237230" cy="2216041"/>
            </a:xfrm>
            <a:prstGeom prst="ellipse">
              <a:avLst/>
            </a:prstGeom>
            <a:solidFill>
              <a:srgbClr val="0000FF"/>
            </a:solidFill>
            <a:ln w="25400">
              <a:solidFill>
                <a:srgbClr val="33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PT" sz="1600"/>
            </a:p>
          </p:txBody>
        </p:sp>
        <p:sp>
          <p:nvSpPr>
            <p:cNvPr id="24" name="Rectangle 12"/>
            <p:cNvSpPr>
              <a:spLocks noChangeArrowheads="1"/>
            </p:cNvSpPr>
            <p:nvPr/>
          </p:nvSpPr>
          <p:spPr bwMode="auto">
            <a:xfrm>
              <a:off x="627074" y="2565400"/>
              <a:ext cx="1681381" cy="1193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pPr marL="228600" indent="-228600" algn="ctr" eaLnBrk="0" hangingPunct="0">
                <a:lnSpc>
                  <a:spcPct val="85000"/>
                </a:lnSpc>
                <a:buSzPct val="100000"/>
              </a:pPr>
              <a:r>
                <a:rPr lang="en-GB" sz="1600" b="0">
                  <a:solidFill>
                    <a:srgbClr val="FFFFCC"/>
                  </a:solidFill>
                  <a:sym typeface="Arial" pitchFamily="34" charset="0"/>
                </a:rPr>
                <a:t>Venous stasis</a:t>
              </a:r>
            </a:p>
          </p:txBody>
        </p:sp>
        <p:sp>
          <p:nvSpPr>
            <p:cNvPr id="14351" name="Oval 13"/>
            <p:cNvSpPr>
              <a:spLocks noChangeArrowheads="1"/>
            </p:cNvSpPr>
            <p:nvPr/>
          </p:nvSpPr>
          <p:spPr bwMode="auto">
            <a:xfrm>
              <a:off x="2183827" y="1765300"/>
              <a:ext cx="2237230" cy="2216041"/>
            </a:xfrm>
            <a:prstGeom prst="ellipse">
              <a:avLst/>
            </a:prstGeom>
            <a:solidFill>
              <a:srgbClr val="0000FF"/>
            </a:solidFill>
            <a:ln w="25400">
              <a:solidFill>
                <a:srgbClr val="33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6" name="Rectangle 14"/>
            <p:cNvSpPr>
              <a:spLocks noChangeArrowheads="1"/>
            </p:cNvSpPr>
            <p:nvPr/>
          </p:nvSpPr>
          <p:spPr bwMode="auto">
            <a:xfrm>
              <a:off x="2705381" y="2535238"/>
              <a:ext cx="1498795" cy="1122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pPr algn="ctr" eaLnBrk="0" hangingPunct="0">
                <a:buSzPct val="100000"/>
              </a:pPr>
              <a:r>
                <a:rPr lang="en-GB" sz="1600" b="0">
                  <a:solidFill>
                    <a:srgbClr val="FFFFCC"/>
                  </a:solidFill>
                  <a:sym typeface="Arial" pitchFamily="34" charset="0"/>
                </a:rPr>
                <a:t>Vascular lesion</a:t>
              </a:r>
            </a:p>
          </p:txBody>
        </p:sp>
        <p:sp>
          <p:nvSpPr>
            <p:cNvPr id="14353" name="Oval 15"/>
            <p:cNvSpPr>
              <a:spLocks noChangeArrowheads="1"/>
            </p:cNvSpPr>
            <p:nvPr/>
          </p:nvSpPr>
          <p:spPr bwMode="auto">
            <a:xfrm>
              <a:off x="1406094" y="3268419"/>
              <a:ext cx="2237230" cy="2216041"/>
            </a:xfrm>
            <a:prstGeom prst="ellipse">
              <a:avLst/>
            </a:prstGeom>
            <a:solidFill>
              <a:srgbClr val="0000FF"/>
            </a:solidFill>
            <a:ln w="25400">
              <a:solidFill>
                <a:srgbClr val="33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8" name="Rectangle 16"/>
            <p:cNvSpPr>
              <a:spLocks noChangeArrowheads="1"/>
            </p:cNvSpPr>
            <p:nvPr/>
          </p:nvSpPr>
          <p:spPr bwMode="auto">
            <a:xfrm>
              <a:off x="1424102" y="4321175"/>
              <a:ext cx="2246605" cy="454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pPr marL="228600" indent="-228600" algn="ctr" eaLnBrk="0" hangingPunct="0">
                <a:spcBef>
                  <a:spcPts val="1100"/>
                </a:spcBef>
                <a:buSzPct val="100000"/>
              </a:pPr>
              <a:r>
                <a:rPr lang="en-GB" sz="1600" b="0">
                  <a:solidFill>
                    <a:srgbClr val="FFFFCC"/>
                  </a:solidFill>
                  <a:sym typeface="Arial" pitchFamily="34" charset="0"/>
                </a:rPr>
                <a:t>Hypercoagulability</a:t>
              </a:r>
            </a:p>
            <a:p>
              <a:pPr marL="228600" indent="-228600" algn="ctr" eaLnBrk="0" hangingPunct="0">
                <a:spcBef>
                  <a:spcPts val="1100"/>
                </a:spcBef>
                <a:buSzPct val="100000"/>
              </a:pPr>
              <a:endParaRPr lang="en-GB" sz="1600" b="0">
                <a:solidFill>
                  <a:srgbClr val="FFFFCC"/>
                </a:solidFill>
                <a:sym typeface="Arial" pitchFamily="34" charset="0"/>
              </a:endParaRPr>
            </a:p>
          </p:txBody>
        </p:sp>
        <p:sp>
          <p:nvSpPr>
            <p:cNvPr id="29" name="Freeform 17"/>
            <p:cNvSpPr>
              <a:spLocks/>
            </p:cNvSpPr>
            <p:nvPr/>
          </p:nvSpPr>
          <p:spPr bwMode="auto">
            <a:xfrm>
              <a:off x="2195728" y="2143125"/>
              <a:ext cx="579512" cy="1168400"/>
            </a:xfrm>
            <a:custGeom>
              <a:avLst/>
              <a:gdLst>
                <a:gd name="T0" fmla="*/ 224 w 465"/>
                <a:gd name="T1" fmla="*/ 0 h 937"/>
                <a:gd name="T2" fmla="*/ 112 w 465"/>
                <a:gd name="T3" fmla="*/ 144 h 937"/>
                <a:gd name="T4" fmla="*/ 32 w 465"/>
                <a:gd name="T5" fmla="*/ 312 h 937"/>
                <a:gd name="T6" fmla="*/ 0 w 465"/>
                <a:gd name="T7" fmla="*/ 488 h 937"/>
                <a:gd name="T8" fmla="*/ 0 w 465"/>
                <a:gd name="T9" fmla="*/ 712 h 937"/>
                <a:gd name="T10" fmla="*/ 32 w 465"/>
                <a:gd name="T11" fmla="*/ 824 h 937"/>
                <a:gd name="T12" fmla="*/ 64 w 465"/>
                <a:gd name="T13" fmla="*/ 936 h 937"/>
                <a:gd name="T14" fmla="*/ 176 w 465"/>
                <a:gd name="T15" fmla="*/ 904 h 937"/>
                <a:gd name="T16" fmla="*/ 272 w 465"/>
                <a:gd name="T17" fmla="*/ 896 h 937"/>
                <a:gd name="T18" fmla="*/ 360 w 465"/>
                <a:gd name="T19" fmla="*/ 904 h 937"/>
                <a:gd name="T20" fmla="*/ 408 w 465"/>
                <a:gd name="T21" fmla="*/ 912 h 937"/>
                <a:gd name="T22" fmla="*/ 456 w 465"/>
                <a:gd name="T23" fmla="*/ 736 h 937"/>
                <a:gd name="T24" fmla="*/ 464 w 465"/>
                <a:gd name="T25" fmla="*/ 520 h 937"/>
                <a:gd name="T26" fmla="*/ 440 w 465"/>
                <a:gd name="T27" fmla="*/ 360 h 937"/>
                <a:gd name="T28" fmla="*/ 368 w 465"/>
                <a:gd name="T29" fmla="*/ 184 h 937"/>
                <a:gd name="T30" fmla="*/ 280 w 465"/>
                <a:gd name="T31" fmla="*/ 64 h 937"/>
                <a:gd name="T32" fmla="*/ 224 w 465"/>
                <a:gd name="T33" fmla="*/ 0 h 9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5"/>
                <a:gd name="T52" fmla="*/ 0 h 937"/>
                <a:gd name="T53" fmla="*/ 465 w 465"/>
                <a:gd name="T54" fmla="*/ 937 h 9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5" h="937">
                  <a:moveTo>
                    <a:pt x="224" y="0"/>
                  </a:moveTo>
                  <a:lnTo>
                    <a:pt x="112" y="144"/>
                  </a:lnTo>
                  <a:lnTo>
                    <a:pt x="32" y="312"/>
                  </a:lnTo>
                  <a:lnTo>
                    <a:pt x="0" y="488"/>
                  </a:lnTo>
                  <a:lnTo>
                    <a:pt x="0" y="712"/>
                  </a:lnTo>
                  <a:lnTo>
                    <a:pt x="32" y="824"/>
                  </a:lnTo>
                  <a:lnTo>
                    <a:pt x="64" y="936"/>
                  </a:lnTo>
                  <a:lnTo>
                    <a:pt x="176" y="904"/>
                  </a:lnTo>
                  <a:lnTo>
                    <a:pt x="272" y="896"/>
                  </a:lnTo>
                  <a:lnTo>
                    <a:pt x="360" y="904"/>
                  </a:lnTo>
                  <a:lnTo>
                    <a:pt x="408" y="912"/>
                  </a:lnTo>
                  <a:lnTo>
                    <a:pt x="456" y="736"/>
                  </a:lnTo>
                  <a:lnTo>
                    <a:pt x="464" y="520"/>
                  </a:lnTo>
                  <a:lnTo>
                    <a:pt x="440" y="360"/>
                  </a:lnTo>
                  <a:lnTo>
                    <a:pt x="368" y="184"/>
                  </a:lnTo>
                  <a:lnTo>
                    <a:pt x="280" y="64"/>
                  </a:lnTo>
                  <a:lnTo>
                    <a:pt x="224" y="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pt-PT" sz="1600"/>
            </a:p>
          </p:txBody>
        </p:sp>
        <p:sp>
          <p:nvSpPr>
            <p:cNvPr id="30" name="Freeform 18"/>
            <p:cNvSpPr>
              <a:spLocks/>
            </p:cNvSpPr>
            <p:nvPr/>
          </p:nvSpPr>
          <p:spPr bwMode="auto">
            <a:xfrm>
              <a:off x="1478084" y="3309938"/>
              <a:ext cx="998667" cy="688975"/>
            </a:xfrm>
            <a:custGeom>
              <a:avLst/>
              <a:gdLst>
                <a:gd name="T0" fmla="*/ 800 w 801"/>
                <a:gd name="T1" fmla="*/ 256 h 553"/>
                <a:gd name="T2" fmla="*/ 704 w 801"/>
                <a:gd name="T3" fmla="*/ 120 h 553"/>
                <a:gd name="T4" fmla="*/ 640 w 801"/>
                <a:gd name="T5" fmla="*/ 0 h 553"/>
                <a:gd name="T6" fmla="*/ 504 w 801"/>
                <a:gd name="T7" fmla="*/ 24 h 553"/>
                <a:gd name="T8" fmla="*/ 416 w 801"/>
                <a:gd name="T9" fmla="*/ 72 h 553"/>
                <a:gd name="T10" fmla="*/ 296 w 801"/>
                <a:gd name="T11" fmla="*/ 152 h 553"/>
                <a:gd name="T12" fmla="*/ 208 w 801"/>
                <a:gd name="T13" fmla="*/ 240 h 553"/>
                <a:gd name="T14" fmla="*/ 112 w 801"/>
                <a:gd name="T15" fmla="*/ 336 h 553"/>
                <a:gd name="T16" fmla="*/ 48 w 801"/>
                <a:gd name="T17" fmla="*/ 448 h 553"/>
                <a:gd name="T18" fmla="*/ 0 w 801"/>
                <a:gd name="T19" fmla="*/ 528 h 553"/>
                <a:gd name="T20" fmla="*/ 128 w 801"/>
                <a:gd name="T21" fmla="*/ 552 h 553"/>
                <a:gd name="T22" fmla="*/ 280 w 801"/>
                <a:gd name="T23" fmla="*/ 544 h 553"/>
                <a:gd name="T24" fmla="*/ 400 w 801"/>
                <a:gd name="T25" fmla="*/ 512 h 553"/>
                <a:gd name="T26" fmla="*/ 496 w 801"/>
                <a:gd name="T27" fmla="*/ 480 h 553"/>
                <a:gd name="T28" fmla="*/ 616 w 801"/>
                <a:gd name="T29" fmla="*/ 416 h 553"/>
                <a:gd name="T30" fmla="*/ 712 w 801"/>
                <a:gd name="T31" fmla="*/ 352 h 553"/>
                <a:gd name="T32" fmla="*/ 800 w 801"/>
                <a:gd name="T33" fmla="*/ 256 h 55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01"/>
                <a:gd name="T52" fmla="*/ 0 h 553"/>
                <a:gd name="T53" fmla="*/ 801 w 801"/>
                <a:gd name="T54" fmla="*/ 553 h 55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01" h="553">
                  <a:moveTo>
                    <a:pt x="800" y="256"/>
                  </a:moveTo>
                  <a:lnTo>
                    <a:pt x="704" y="120"/>
                  </a:lnTo>
                  <a:lnTo>
                    <a:pt x="640" y="0"/>
                  </a:lnTo>
                  <a:lnTo>
                    <a:pt x="504" y="24"/>
                  </a:lnTo>
                  <a:lnTo>
                    <a:pt x="416" y="72"/>
                  </a:lnTo>
                  <a:lnTo>
                    <a:pt x="296" y="152"/>
                  </a:lnTo>
                  <a:lnTo>
                    <a:pt x="208" y="240"/>
                  </a:lnTo>
                  <a:lnTo>
                    <a:pt x="112" y="336"/>
                  </a:lnTo>
                  <a:lnTo>
                    <a:pt x="48" y="448"/>
                  </a:lnTo>
                  <a:lnTo>
                    <a:pt x="0" y="528"/>
                  </a:lnTo>
                  <a:lnTo>
                    <a:pt x="128" y="552"/>
                  </a:lnTo>
                  <a:lnTo>
                    <a:pt x="280" y="544"/>
                  </a:lnTo>
                  <a:lnTo>
                    <a:pt x="400" y="512"/>
                  </a:lnTo>
                  <a:lnTo>
                    <a:pt x="496" y="480"/>
                  </a:lnTo>
                  <a:lnTo>
                    <a:pt x="616" y="416"/>
                  </a:lnTo>
                  <a:lnTo>
                    <a:pt x="712" y="352"/>
                  </a:lnTo>
                  <a:lnTo>
                    <a:pt x="800" y="256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pt-PT" sz="1600"/>
            </a:p>
          </p:txBody>
        </p:sp>
        <p:sp>
          <p:nvSpPr>
            <p:cNvPr id="31" name="Freeform 19"/>
            <p:cNvSpPr>
              <a:spLocks/>
            </p:cNvSpPr>
            <p:nvPr/>
          </p:nvSpPr>
          <p:spPr bwMode="auto">
            <a:xfrm>
              <a:off x="2484690" y="3289300"/>
              <a:ext cx="1059000" cy="688975"/>
            </a:xfrm>
            <a:custGeom>
              <a:avLst/>
              <a:gdLst>
                <a:gd name="T0" fmla="*/ 848 w 849"/>
                <a:gd name="T1" fmla="*/ 528 h 553"/>
                <a:gd name="T2" fmla="*/ 784 w 849"/>
                <a:gd name="T3" fmla="*/ 384 h 553"/>
                <a:gd name="T4" fmla="*/ 672 w 849"/>
                <a:gd name="T5" fmla="*/ 248 h 553"/>
                <a:gd name="T6" fmla="*/ 560 w 849"/>
                <a:gd name="T7" fmla="*/ 160 h 553"/>
                <a:gd name="T8" fmla="*/ 448 w 849"/>
                <a:gd name="T9" fmla="*/ 88 h 553"/>
                <a:gd name="T10" fmla="*/ 312 w 849"/>
                <a:gd name="T11" fmla="*/ 32 h 553"/>
                <a:gd name="T12" fmla="*/ 168 w 849"/>
                <a:gd name="T13" fmla="*/ 0 h 553"/>
                <a:gd name="T14" fmla="*/ 112 w 849"/>
                <a:gd name="T15" fmla="*/ 144 h 553"/>
                <a:gd name="T16" fmla="*/ 24 w 849"/>
                <a:gd name="T17" fmla="*/ 248 h 553"/>
                <a:gd name="T18" fmla="*/ 0 w 849"/>
                <a:gd name="T19" fmla="*/ 288 h 553"/>
                <a:gd name="T20" fmla="*/ 168 w 849"/>
                <a:gd name="T21" fmla="*/ 416 h 553"/>
                <a:gd name="T22" fmla="*/ 312 w 849"/>
                <a:gd name="T23" fmla="*/ 488 h 553"/>
                <a:gd name="T24" fmla="*/ 448 w 849"/>
                <a:gd name="T25" fmla="*/ 520 h 553"/>
                <a:gd name="T26" fmla="*/ 592 w 849"/>
                <a:gd name="T27" fmla="*/ 552 h 553"/>
                <a:gd name="T28" fmla="*/ 696 w 849"/>
                <a:gd name="T29" fmla="*/ 552 h 553"/>
                <a:gd name="T30" fmla="*/ 784 w 849"/>
                <a:gd name="T31" fmla="*/ 544 h 553"/>
                <a:gd name="T32" fmla="*/ 848 w 849"/>
                <a:gd name="T33" fmla="*/ 528 h 55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49"/>
                <a:gd name="T52" fmla="*/ 0 h 553"/>
                <a:gd name="T53" fmla="*/ 849 w 849"/>
                <a:gd name="T54" fmla="*/ 553 h 55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49" h="553">
                  <a:moveTo>
                    <a:pt x="848" y="528"/>
                  </a:moveTo>
                  <a:lnTo>
                    <a:pt x="784" y="384"/>
                  </a:lnTo>
                  <a:lnTo>
                    <a:pt x="672" y="248"/>
                  </a:lnTo>
                  <a:lnTo>
                    <a:pt x="560" y="160"/>
                  </a:lnTo>
                  <a:lnTo>
                    <a:pt x="448" y="88"/>
                  </a:lnTo>
                  <a:lnTo>
                    <a:pt x="312" y="32"/>
                  </a:lnTo>
                  <a:lnTo>
                    <a:pt x="168" y="0"/>
                  </a:lnTo>
                  <a:lnTo>
                    <a:pt x="112" y="144"/>
                  </a:lnTo>
                  <a:lnTo>
                    <a:pt x="24" y="248"/>
                  </a:lnTo>
                  <a:lnTo>
                    <a:pt x="0" y="288"/>
                  </a:lnTo>
                  <a:lnTo>
                    <a:pt x="168" y="416"/>
                  </a:lnTo>
                  <a:lnTo>
                    <a:pt x="312" y="488"/>
                  </a:lnTo>
                  <a:lnTo>
                    <a:pt x="448" y="520"/>
                  </a:lnTo>
                  <a:lnTo>
                    <a:pt x="592" y="552"/>
                  </a:lnTo>
                  <a:lnTo>
                    <a:pt x="696" y="552"/>
                  </a:lnTo>
                  <a:lnTo>
                    <a:pt x="784" y="544"/>
                  </a:lnTo>
                  <a:lnTo>
                    <a:pt x="848" y="528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pt-PT"/>
            </a:p>
          </p:txBody>
        </p:sp>
        <p:sp>
          <p:nvSpPr>
            <p:cNvPr id="14358" name="Freeform 20"/>
            <p:cNvSpPr>
              <a:spLocks/>
            </p:cNvSpPr>
            <p:nvPr/>
          </p:nvSpPr>
          <p:spPr bwMode="auto">
            <a:xfrm>
              <a:off x="2271073" y="3259694"/>
              <a:ext cx="434982" cy="367678"/>
            </a:xfrm>
            <a:custGeom>
              <a:avLst/>
              <a:gdLst>
                <a:gd name="T0" fmla="*/ 2147483647 w 349"/>
                <a:gd name="T1" fmla="*/ 2147483647 h 295"/>
                <a:gd name="T2" fmla="*/ 2147483647 w 349"/>
                <a:gd name="T3" fmla="*/ 2147483647 h 295"/>
                <a:gd name="T4" fmla="*/ 2147483647 w 349"/>
                <a:gd name="T5" fmla="*/ 2147483647 h 295"/>
                <a:gd name="T6" fmla="*/ 2147483647 w 349"/>
                <a:gd name="T7" fmla="*/ 2147483647 h 295"/>
                <a:gd name="T8" fmla="*/ 2147483647 w 349"/>
                <a:gd name="T9" fmla="*/ 0 h 295"/>
                <a:gd name="T10" fmla="*/ 2147483647 w 349"/>
                <a:gd name="T11" fmla="*/ 0 h 295"/>
                <a:gd name="T12" fmla="*/ 2147483647 w 349"/>
                <a:gd name="T13" fmla="*/ 0 h 295"/>
                <a:gd name="T14" fmla="*/ 2147483647 w 349"/>
                <a:gd name="T15" fmla="*/ 2147483647 h 295"/>
                <a:gd name="T16" fmla="*/ 0 w 349"/>
                <a:gd name="T17" fmla="*/ 2147483647 h 295"/>
                <a:gd name="T18" fmla="*/ 2147483647 w 349"/>
                <a:gd name="T19" fmla="*/ 2147483647 h 295"/>
                <a:gd name="T20" fmla="*/ 2147483647 w 349"/>
                <a:gd name="T21" fmla="*/ 2147483647 h 295"/>
                <a:gd name="T22" fmla="*/ 2147483647 w 349"/>
                <a:gd name="T23" fmla="*/ 2147483647 h 295"/>
                <a:gd name="T24" fmla="*/ 2147483647 w 349"/>
                <a:gd name="T25" fmla="*/ 2147483647 h 2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49"/>
                <a:gd name="T40" fmla="*/ 0 h 295"/>
                <a:gd name="T41" fmla="*/ 349 w 349"/>
                <a:gd name="T42" fmla="*/ 295 h 2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49" h="295">
                  <a:moveTo>
                    <a:pt x="174" y="294"/>
                  </a:moveTo>
                  <a:lnTo>
                    <a:pt x="276" y="168"/>
                  </a:lnTo>
                  <a:lnTo>
                    <a:pt x="324" y="84"/>
                  </a:lnTo>
                  <a:lnTo>
                    <a:pt x="348" y="12"/>
                  </a:lnTo>
                  <a:lnTo>
                    <a:pt x="246" y="0"/>
                  </a:lnTo>
                  <a:lnTo>
                    <a:pt x="162" y="0"/>
                  </a:lnTo>
                  <a:lnTo>
                    <a:pt x="102" y="0"/>
                  </a:lnTo>
                  <a:lnTo>
                    <a:pt x="54" y="24"/>
                  </a:lnTo>
                  <a:lnTo>
                    <a:pt x="0" y="48"/>
                  </a:lnTo>
                  <a:lnTo>
                    <a:pt x="60" y="144"/>
                  </a:lnTo>
                  <a:lnTo>
                    <a:pt x="108" y="210"/>
                  </a:lnTo>
                  <a:lnTo>
                    <a:pt x="144" y="270"/>
                  </a:lnTo>
                  <a:lnTo>
                    <a:pt x="174" y="294"/>
                  </a:lnTo>
                </a:path>
              </a:pathLst>
            </a:custGeom>
            <a:solidFill>
              <a:srgbClr val="00206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PT" sz="1600"/>
            </a:p>
          </p:txBody>
        </p:sp>
      </p:grpSp>
      <p:sp>
        <p:nvSpPr>
          <p:cNvPr id="14342" name="CaixaDeTexto 32"/>
          <p:cNvSpPr txBox="1">
            <a:spLocks noChangeArrowheads="1"/>
          </p:cNvSpPr>
          <p:nvPr/>
        </p:nvSpPr>
        <p:spPr bwMode="auto">
          <a:xfrm>
            <a:off x="1358900" y="5638800"/>
            <a:ext cx="23733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SzPct val="100000"/>
            </a:pPr>
            <a:r>
              <a:rPr lang="en-GB">
                <a:solidFill>
                  <a:srgbClr val="FFFF00"/>
                </a:solidFill>
                <a:sym typeface="Arial" pitchFamily="34" charset="0"/>
              </a:rPr>
              <a:t>Virchow's triad</a:t>
            </a:r>
          </a:p>
        </p:txBody>
      </p:sp>
      <p:sp>
        <p:nvSpPr>
          <p:cNvPr id="14343" name="Rectângulo 21"/>
          <p:cNvSpPr>
            <a:spLocks noChangeArrowheads="1"/>
          </p:cNvSpPr>
          <p:nvPr/>
        </p:nvSpPr>
        <p:spPr bwMode="auto">
          <a:xfrm>
            <a:off x="4965700" y="2413000"/>
            <a:ext cx="546100" cy="266700"/>
          </a:xfrm>
          <a:prstGeom prst="rect">
            <a:avLst/>
          </a:prstGeom>
          <a:solidFill>
            <a:srgbClr val="0000FF"/>
          </a:solidFill>
          <a:ln w="38100" cap="sq" algn="ctr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pt-PT"/>
          </a:p>
        </p:txBody>
      </p:sp>
      <p:sp>
        <p:nvSpPr>
          <p:cNvPr id="23" name="Rectângulo 22"/>
          <p:cNvSpPr/>
          <p:nvPr/>
        </p:nvSpPr>
        <p:spPr bwMode="auto">
          <a:xfrm>
            <a:off x="4965700" y="2844800"/>
            <a:ext cx="546100" cy="266700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/>
          <a:lstStyle/>
          <a:p>
            <a:pPr>
              <a:defRPr/>
            </a:pPr>
            <a:endParaRPr lang="pt-PT"/>
          </a:p>
        </p:txBody>
      </p:sp>
      <p:sp>
        <p:nvSpPr>
          <p:cNvPr id="14345" name="Rectângulo 24"/>
          <p:cNvSpPr>
            <a:spLocks noChangeArrowheads="1"/>
          </p:cNvSpPr>
          <p:nvPr/>
        </p:nvSpPr>
        <p:spPr bwMode="auto">
          <a:xfrm>
            <a:off x="4978400" y="3263900"/>
            <a:ext cx="546100" cy="266700"/>
          </a:xfrm>
          <a:prstGeom prst="rect">
            <a:avLst/>
          </a:prstGeom>
          <a:solidFill>
            <a:srgbClr val="002060"/>
          </a:solidFill>
          <a:ln w="38100" cap="sq" algn="ctr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pt-P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ChangeArrowheads="1"/>
          </p:cNvSpPr>
          <p:nvPr/>
        </p:nvSpPr>
        <p:spPr bwMode="auto">
          <a:xfrm>
            <a:off x="609600" y="444500"/>
            <a:ext cx="807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8938" indent="-388938" algn="just" eaLnBrk="0" hangingPunct="0">
              <a:spcBef>
                <a:spcPct val="20000"/>
              </a:spcBef>
              <a:buSzPct val="100000"/>
              <a:tabLst>
                <a:tab pos="1516063" algn="l"/>
              </a:tabLst>
            </a:pPr>
            <a:r>
              <a:rPr lang="en-GB" sz="2800" dirty="0">
                <a:solidFill>
                  <a:srgbClr val="FFFFFF"/>
                </a:solidFill>
                <a:sym typeface="Arial" pitchFamily="34" charset="0"/>
              </a:rPr>
              <a:t>Risk factors for </a:t>
            </a:r>
            <a:r>
              <a:rPr lang="en-GB" sz="2800" dirty="0" smtClean="0">
                <a:solidFill>
                  <a:srgbClr val="FFFFFF"/>
                </a:solidFill>
                <a:sym typeface="Arial" pitchFamily="34" charset="0"/>
              </a:rPr>
              <a:t>VTE</a:t>
            </a:r>
            <a:r>
              <a:rPr lang="en-GB" sz="2800" baseline="30000" dirty="0" smtClean="0">
                <a:solidFill>
                  <a:srgbClr val="FFFFFF"/>
                </a:solidFill>
                <a:sym typeface="Arial" pitchFamily="34" charset="0"/>
              </a:rPr>
              <a:t>10</a:t>
            </a:r>
            <a:endParaRPr lang="en-GB" sz="2800" baseline="30000" dirty="0">
              <a:solidFill>
                <a:srgbClr val="FFFFFF"/>
              </a:solidFill>
              <a:sym typeface="Arial" pitchFamily="34" charset="0"/>
            </a:endParaRPr>
          </a:p>
        </p:txBody>
      </p:sp>
      <p:sp>
        <p:nvSpPr>
          <p:cNvPr id="15363" name="Rectangle 6"/>
          <p:cNvSpPr>
            <a:spLocks noChangeArrowheads="1"/>
          </p:cNvSpPr>
          <p:nvPr/>
        </p:nvSpPr>
        <p:spPr bwMode="auto">
          <a:xfrm>
            <a:off x="611188" y="1000125"/>
            <a:ext cx="8047037" cy="2159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12700" cap="sq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15364" name="Rectângulo 12"/>
          <p:cNvSpPr>
            <a:spLocks noChangeArrowheads="1"/>
          </p:cNvSpPr>
          <p:nvPr/>
        </p:nvSpPr>
        <p:spPr bwMode="auto">
          <a:xfrm>
            <a:off x="695325" y="1612900"/>
            <a:ext cx="7985125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 algn="just" eaLnBrk="0" hangingPunct="0">
              <a:lnSpc>
                <a:spcPct val="90000"/>
              </a:lnSpc>
              <a:buSzPct val="100000"/>
            </a:pPr>
            <a:r>
              <a:rPr lang="en-GB">
                <a:solidFill>
                  <a:srgbClr val="FFFF00"/>
                </a:solidFill>
                <a:sym typeface="Arial" pitchFamily="34" charset="0"/>
              </a:rPr>
              <a:t>Connected with the patient</a:t>
            </a:r>
          </a:p>
          <a:p>
            <a:pPr marL="177800" indent="-177800" algn="just" eaLnBrk="0" hangingPunct="0">
              <a:lnSpc>
                <a:spcPct val="90000"/>
              </a:lnSpc>
              <a:buClr>
                <a:srgbClr val="FFFFFF"/>
              </a:buClr>
              <a:buFont typeface="Arial" pitchFamily="34" charset="0"/>
              <a:buChar char="•"/>
            </a:pPr>
            <a:endParaRPr lang="en-GB">
              <a:solidFill>
                <a:srgbClr val="FFFF00"/>
              </a:solidFill>
              <a:sym typeface="Arial" pitchFamily="34" charset="0"/>
            </a:endParaRPr>
          </a:p>
          <a:p>
            <a:pPr marL="635000" lvl="1" indent="-177800" algn="just" eaLnBrk="0" hangingPunct="0">
              <a:lnSpc>
                <a:spcPct val="90000"/>
              </a:lnSpc>
              <a:spcAft>
                <a:spcPts val="600"/>
              </a:spcAft>
              <a:buClr>
                <a:srgbClr val="FFFFFF"/>
              </a:buClr>
              <a:buFont typeface="Arial" pitchFamily="34" charset="0"/>
              <a:buChar char="•"/>
            </a:pPr>
            <a:r>
              <a:rPr lang="en-GB" b="0">
                <a:solidFill>
                  <a:srgbClr val="FFFFFF"/>
                </a:solidFill>
                <a:sym typeface="Arial" pitchFamily="34" charset="0"/>
              </a:rPr>
              <a:t>Age	</a:t>
            </a:r>
            <a:r>
              <a:rPr lang="en-GB" sz="1600" b="0">
                <a:solidFill>
                  <a:srgbClr val="FFFFFF"/>
                </a:solidFill>
                <a:sym typeface="Arial" pitchFamily="34" charset="0"/>
              </a:rPr>
              <a:t>Principal risk factor</a:t>
            </a:r>
          </a:p>
          <a:p>
            <a:pPr marL="1092200" lvl="2" indent="-177800" algn="just" eaLnBrk="0" hangingPunct="0">
              <a:lnSpc>
                <a:spcPct val="90000"/>
              </a:lnSpc>
              <a:spcAft>
                <a:spcPts val="600"/>
              </a:spcAft>
              <a:buSzPct val="100000"/>
            </a:pPr>
            <a:r>
              <a:rPr lang="en-GB" sz="1600" b="0">
                <a:solidFill>
                  <a:srgbClr val="FFFFFF"/>
                </a:solidFill>
                <a:sym typeface="Arial" pitchFamily="34" charset="0"/>
              </a:rPr>
              <a:t>		Risk increases &gt;40 years and even further &gt;50-60 years</a:t>
            </a:r>
          </a:p>
          <a:p>
            <a:pPr marL="635000" lvl="1" indent="-177800" algn="just" eaLnBrk="0" hangingPunct="0">
              <a:lnSpc>
                <a:spcPct val="150000"/>
              </a:lnSpc>
              <a:spcAft>
                <a:spcPts val="600"/>
              </a:spcAft>
              <a:buClr>
                <a:srgbClr val="FFFFFF"/>
              </a:buClr>
              <a:buFont typeface="Arial" pitchFamily="34" charset="0"/>
              <a:buChar char="•"/>
            </a:pPr>
            <a:r>
              <a:rPr lang="en-GB" b="0">
                <a:solidFill>
                  <a:srgbClr val="FFFFFF"/>
                </a:solidFill>
                <a:sym typeface="Arial" pitchFamily="34" charset="0"/>
              </a:rPr>
              <a:t>Female sex</a:t>
            </a:r>
          </a:p>
          <a:p>
            <a:pPr marL="635000" lvl="1" indent="-177800" algn="just" eaLnBrk="0" hangingPunct="0">
              <a:lnSpc>
                <a:spcPct val="150000"/>
              </a:lnSpc>
              <a:spcAft>
                <a:spcPts val="600"/>
              </a:spcAft>
              <a:buClr>
                <a:srgbClr val="FFFFFF"/>
              </a:buClr>
              <a:buFont typeface="Arial" pitchFamily="34" charset="0"/>
              <a:buChar char="•"/>
            </a:pPr>
            <a:r>
              <a:rPr lang="en-GB" b="0">
                <a:solidFill>
                  <a:srgbClr val="FFFFFF"/>
                </a:solidFill>
                <a:sym typeface="Arial" pitchFamily="34" charset="0"/>
              </a:rPr>
              <a:t>Obesity</a:t>
            </a:r>
          </a:p>
          <a:p>
            <a:pPr marL="635000" lvl="1" indent="-177800" algn="just" eaLnBrk="0" hangingPunct="0">
              <a:lnSpc>
                <a:spcPct val="150000"/>
              </a:lnSpc>
              <a:spcAft>
                <a:spcPts val="600"/>
              </a:spcAft>
              <a:buClr>
                <a:srgbClr val="FFFFFF"/>
              </a:buClr>
              <a:buFont typeface="Arial" pitchFamily="34" charset="0"/>
              <a:buChar char="•"/>
            </a:pPr>
            <a:r>
              <a:rPr lang="en-GB" b="0">
                <a:solidFill>
                  <a:srgbClr val="FFFFFF"/>
                </a:solidFill>
                <a:sym typeface="Arial" pitchFamily="34" charset="0"/>
              </a:rPr>
              <a:t>Oral contraceptives </a:t>
            </a:r>
            <a:r>
              <a:rPr lang="en-GB" sz="1600" b="0">
                <a:solidFill>
                  <a:srgbClr val="FFFFFF"/>
                </a:solidFill>
                <a:sym typeface="Arial" pitchFamily="34" charset="0"/>
              </a:rPr>
              <a:t>(</a:t>
            </a:r>
            <a:r>
              <a:rPr lang="en-GB" sz="1600" b="0">
                <a:solidFill>
                  <a:srgbClr val="FFFFFF"/>
                </a:solidFill>
                <a:sym typeface="Wingdings 3" pitchFamily="18" charset="2"/>
              </a:rPr>
              <a:t> ATIII,  factors II, VII, and X)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ChangeArrowheads="1"/>
          </p:cNvSpPr>
          <p:nvPr/>
        </p:nvSpPr>
        <p:spPr bwMode="auto">
          <a:xfrm>
            <a:off x="609600" y="444500"/>
            <a:ext cx="807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8938" indent="-388938" algn="just" eaLnBrk="0" hangingPunct="0">
              <a:spcBef>
                <a:spcPct val="20000"/>
              </a:spcBef>
              <a:buSzPct val="100000"/>
              <a:tabLst>
                <a:tab pos="1516063" algn="l"/>
              </a:tabLst>
            </a:pPr>
            <a:r>
              <a:rPr lang="en-GB" sz="2800" dirty="0">
                <a:solidFill>
                  <a:srgbClr val="FFFFFF"/>
                </a:solidFill>
                <a:sym typeface="Arial" pitchFamily="34" charset="0"/>
              </a:rPr>
              <a:t>Risk factors for </a:t>
            </a:r>
            <a:r>
              <a:rPr lang="en-GB" sz="2800" dirty="0" smtClean="0">
                <a:solidFill>
                  <a:srgbClr val="FFFFFF"/>
                </a:solidFill>
                <a:sym typeface="Arial" pitchFamily="34" charset="0"/>
              </a:rPr>
              <a:t>VTE</a:t>
            </a:r>
            <a:r>
              <a:rPr lang="en-GB" sz="2800" baseline="30000" dirty="0" smtClean="0">
                <a:solidFill>
                  <a:srgbClr val="FFFFFF"/>
                </a:solidFill>
                <a:sym typeface="Arial" pitchFamily="34" charset="0"/>
              </a:rPr>
              <a:t>10</a:t>
            </a:r>
            <a:endParaRPr lang="en-GB" sz="2800" baseline="30000" dirty="0">
              <a:solidFill>
                <a:srgbClr val="FFFFFF"/>
              </a:solidFill>
              <a:sym typeface="Arial" pitchFamily="34" charset="0"/>
            </a:endParaRPr>
          </a:p>
        </p:txBody>
      </p:sp>
      <p:sp>
        <p:nvSpPr>
          <p:cNvPr id="16387" name="Rectangle 6"/>
          <p:cNvSpPr>
            <a:spLocks noChangeArrowheads="1"/>
          </p:cNvSpPr>
          <p:nvPr/>
        </p:nvSpPr>
        <p:spPr bwMode="auto">
          <a:xfrm>
            <a:off x="611188" y="1000125"/>
            <a:ext cx="8047037" cy="2159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12700" cap="sq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16388" name="Rectângulo 12"/>
          <p:cNvSpPr>
            <a:spLocks noChangeArrowheads="1"/>
          </p:cNvSpPr>
          <p:nvPr/>
        </p:nvSpPr>
        <p:spPr bwMode="auto">
          <a:xfrm>
            <a:off x="695325" y="1612900"/>
            <a:ext cx="7985125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 algn="just" eaLnBrk="0" hangingPunct="0">
              <a:lnSpc>
                <a:spcPct val="90000"/>
              </a:lnSpc>
              <a:buSzPct val="100000"/>
            </a:pPr>
            <a:r>
              <a:rPr lang="en-GB">
                <a:solidFill>
                  <a:srgbClr val="FFFF00"/>
                </a:solidFill>
                <a:sym typeface="Arial" pitchFamily="34" charset="0"/>
              </a:rPr>
              <a:t>In the context of surgery</a:t>
            </a:r>
          </a:p>
          <a:p>
            <a:pPr marL="177800" indent="-177800" algn="just" eaLnBrk="0" hangingPunct="0">
              <a:lnSpc>
                <a:spcPct val="90000"/>
              </a:lnSpc>
              <a:buClr>
                <a:srgbClr val="FFFFFF"/>
              </a:buClr>
              <a:buFont typeface="Arial" pitchFamily="34" charset="0"/>
              <a:buChar char="•"/>
            </a:pPr>
            <a:endParaRPr lang="en-GB">
              <a:solidFill>
                <a:srgbClr val="FFFF00"/>
              </a:solidFill>
              <a:sym typeface="Arial" pitchFamily="34" charset="0"/>
            </a:endParaRPr>
          </a:p>
          <a:p>
            <a:pPr marL="635000" lvl="1" indent="-177800" algn="just" eaLnBrk="0" hangingPunct="0">
              <a:lnSpc>
                <a:spcPct val="90000"/>
              </a:lnSpc>
              <a:spcAft>
                <a:spcPts val="600"/>
              </a:spcAft>
              <a:buClr>
                <a:srgbClr val="FFFFFF"/>
              </a:buClr>
              <a:buFont typeface="Arial" pitchFamily="34" charset="0"/>
              <a:buChar char="•"/>
            </a:pPr>
            <a:r>
              <a:rPr lang="en-GB" b="0">
                <a:solidFill>
                  <a:srgbClr val="FFFFFF"/>
                </a:solidFill>
                <a:sym typeface="Arial" pitchFamily="34" charset="0"/>
              </a:rPr>
              <a:t>Prevalence of VTE:</a:t>
            </a:r>
          </a:p>
          <a:p>
            <a:pPr marL="635000" lvl="1" indent="-177800" algn="just" eaLnBrk="0" hangingPunct="0">
              <a:lnSpc>
                <a:spcPct val="90000"/>
              </a:lnSpc>
              <a:spcAft>
                <a:spcPts val="600"/>
              </a:spcAft>
              <a:buClr>
                <a:srgbClr val="FFFFFF"/>
              </a:buClr>
              <a:buFont typeface="Arial" pitchFamily="34" charset="0"/>
              <a:buChar char="•"/>
            </a:pPr>
            <a:endParaRPr lang="en-GB" b="0">
              <a:solidFill>
                <a:srgbClr val="FFFFFF"/>
              </a:solidFill>
              <a:sym typeface="Arial" pitchFamily="34" charset="0"/>
            </a:endParaRPr>
          </a:p>
          <a:p>
            <a:pPr marL="1092200" lvl="2" indent="-177800" algn="just" eaLnBrk="0" hangingPunct="0">
              <a:lnSpc>
                <a:spcPct val="90000"/>
              </a:lnSpc>
              <a:spcAft>
                <a:spcPts val="600"/>
              </a:spcAft>
              <a:buClr>
                <a:srgbClr val="FFFFFF"/>
              </a:buClr>
              <a:buFont typeface="Arial" pitchFamily="34" charset="0"/>
              <a:buChar char="•"/>
            </a:pPr>
            <a:r>
              <a:rPr lang="en-GB" b="0">
                <a:solidFill>
                  <a:srgbClr val="FFFFFF"/>
                </a:solidFill>
                <a:sym typeface="Arial" pitchFamily="34" charset="0"/>
              </a:rPr>
              <a:t>General surgery: </a:t>
            </a:r>
            <a:r>
              <a:rPr lang="en-GB">
                <a:solidFill>
                  <a:srgbClr val="FFFFFF"/>
                </a:solidFill>
                <a:sym typeface="Arial" pitchFamily="34" charset="0"/>
              </a:rPr>
              <a:t>15-40%</a:t>
            </a:r>
          </a:p>
          <a:p>
            <a:pPr marL="1092200" lvl="2" indent="-177800" algn="just" eaLnBrk="0" hangingPunct="0">
              <a:lnSpc>
                <a:spcPct val="90000"/>
              </a:lnSpc>
              <a:spcAft>
                <a:spcPts val="600"/>
              </a:spcAft>
              <a:buClr>
                <a:srgbClr val="FFFFFF"/>
              </a:buClr>
              <a:buFont typeface="Arial" pitchFamily="34" charset="0"/>
              <a:buChar char="•"/>
            </a:pPr>
            <a:r>
              <a:rPr lang="en-GB" b="0" i="1">
                <a:solidFill>
                  <a:srgbClr val="FFFFFF"/>
                </a:solidFill>
                <a:sym typeface="Arial" pitchFamily="34" charset="0"/>
              </a:rPr>
              <a:t>Major</a:t>
            </a:r>
            <a:r>
              <a:rPr lang="en-GB" b="0">
                <a:solidFill>
                  <a:srgbClr val="FFFFFF"/>
                </a:solidFill>
                <a:sym typeface="Arial" pitchFamily="34" charset="0"/>
              </a:rPr>
              <a:t> gynaecological surgery: </a:t>
            </a:r>
            <a:r>
              <a:rPr lang="en-GB">
                <a:solidFill>
                  <a:srgbClr val="FFFFFF"/>
                </a:solidFill>
                <a:sym typeface="Arial" pitchFamily="34" charset="0"/>
              </a:rPr>
              <a:t>15-40%</a:t>
            </a:r>
          </a:p>
          <a:p>
            <a:pPr marL="1092200" lvl="2" indent="-177800" algn="just" eaLnBrk="0" hangingPunct="0">
              <a:lnSpc>
                <a:spcPct val="90000"/>
              </a:lnSpc>
              <a:spcAft>
                <a:spcPts val="600"/>
              </a:spcAft>
              <a:buClr>
                <a:srgbClr val="FFFFFF"/>
              </a:buClr>
              <a:buFont typeface="Arial" pitchFamily="34" charset="0"/>
              <a:buChar char="•"/>
            </a:pPr>
            <a:r>
              <a:rPr lang="en-GB" b="0" i="1">
                <a:solidFill>
                  <a:srgbClr val="FFFFFF"/>
                </a:solidFill>
                <a:sym typeface="Arial" pitchFamily="34" charset="0"/>
              </a:rPr>
              <a:t>Major </a:t>
            </a:r>
            <a:r>
              <a:rPr lang="en-GB" b="0">
                <a:solidFill>
                  <a:srgbClr val="FFFFFF"/>
                </a:solidFill>
                <a:sym typeface="Arial" pitchFamily="34" charset="0"/>
              </a:rPr>
              <a:t>urological surgery: </a:t>
            </a:r>
            <a:r>
              <a:rPr lang="en-GB">
                <a:solidFill>
                  <a:srgbClr val="FFFFFF"/>
                </a:solidFill>
                <a:sym typeface="Arial" pitchFamily="34" charset="0"/>
              </a:rPr>
              <a:t>15-40%</a:t>
            </a:r>
          </a:p>
          <a:p>
            <a:pPr marL="1092200" lvl="2" indent="-177800" algn="just" eaLnBrk="0" hangingPunct="0">
              <a:lnSpc>
                <a:spcPct val="90000"/>
              </a:lnSpc>
              <a:spcAft>
                <a:spcPts val="600"/>
              </a:spcAft>
              <a:buClr>
                <a:srgbClr val="FFFFFF"/>
              </a:buClr>
              <a:buFont typeface="Arial" pitchFamily="34" charset="0"/>
              <a:buChar char="•"/>
            </a:pPr>
            <a:r>
              <a:rPr lang="en-GB" b="0">
                <a:solidFill>
                  <a:srgbClr val="FFFFFF"/>
                </a:solidFill>
                <a:sym typeface="Arial" pitchFamily="34" charset="0"/>
              </a:rPr>
              <a:t>Neurosurgery: </a:t>
            </a:r>
            <a:r>
              <a:rPr lang="en-GB">
                <a:solidFill>
                  <a:srgbClr val="FFFFFF"/>
                </a:solidFill>
                <a:sym typeface="Arial" pitchFamily="34" charset="0"/>
              </a:rPr>
              <a:t>15-40%</a:t>
            </a:r>
          </a:p>
          <a:p>
            <a:pPr marL="1092200" lvl="2" indent="-177800" algn="just" eaLnBrk="0" hangingPunct="0">
              <a:lnSpc>
                <a:spcPct val="90000"/>
              </a:lnSpc>
              <a:spcAft>
                <a:spcPts val="600"/>
              </a:spcAft>
              <a:buClr>
                <a:srgbClr val="FFFFFF"/>
              </a:buClr>
              <a:buFont typeface="Arial" pitchFamily="34" charset="0"/>
              <a:buChar char="•"/>
            </a:pPr>
            <a:r>
              <a:rPr lang="en-GB" b="0">
                <a:solidFill>
                  <a:srgbClr val="FFFFFF"/>
                </a:solidFill>
                <a:sym typeface="Arial" pitchFamily="34" charset="0"/>
              </a:rPr>
              <a:t>Thoracic/cardiothoracic surgery: </a:t>
            </a:r>
            <a:r>
              <a:rPr lang="en-GB">
                <a:solidFill>
                  <a:srgbClr val="FFFFFF"/>
                </a:solidFill>
                <a:sym typeface="Arial" pitchFamily="34" charset="0"/>
              </a:rPr>
              <a:t>30-45%</a:t>
            </a:r>
          </a:p>
          <a:p>
            <a:pPr marL="1092200" lvl="2" indent="-177800" algn="just" eaLnBrk="0" hangingPunct="0">
              <a:lnSpc>
                <a:spcPct val="90000"/>
              </a:lnSpc>
              <a:spcAft>
                <a:spcPts val="600"/>
              </a:spcAft>
              <a:buClr>
                <a:srgbClr val="FFFFFF"/>
              </a:buClr>
              <a:buFont typeface="Arial" pitchFamily="34" charset="0"/>
              <a:buChar char="•"/>
            </a:pPr>
            <a:r>
              <a:rPr lang="en-GB" b="0">
                <a:solidFill>
                  <a:srgbClr val="FFFFFF"/>
                </a:solidFill>
                <a:sym typeface="Arial" pitchFamily="34" charset="0"/>
              </a:rPr>
              <a:t>Orthopaedic surgery (arthroplasty of the hip/knee): </a:t>
            </a:r>
            <a:r>
              <a:rPr lang="en-GB">
                <a:solidFill>
                  <a:srgbClr val="FFFFFF"/>
                </a:solidFill>
                <a:sym typeface="Arial" pitchFamily="34" charset="0"/>
              </a:rPr>
              <a:t>40-60%</a:t>
            </a:r>
          </a:p>
          <a:p>
            <a:pPr marL="1092200" lvl="2" indent="-177800" algn="just" eaLnBrk="0" hangingPunct="0">
              <a:lnSpc>
                <a:spcPct val="90000"/>
              </a:lnSpc>
              <a:spcAft>
                <a:spcPts val="600"/>
              </a:spcAft>
              <a:buSzPct val="100000"/>
            </a:pPr>
            <a:endParaRPr lang="en-GB">
              <a:solidFill>
                <a:srgbClr val="FFFFFF"/>
              </a:solidFill>
              <a:sym typeface="Arial" pitchFamily="34" charset="0"/>
            </a:endParaRPr>
          </a:p>
          <a:p>
            <a:pPr marL="1092200" lvl="2" indent="-177800" algn="just" eaLnBrk="0" hangingPunct="0">
              <a:lnSpc>
                <a:spcPct val="90000"/>
              </a:lnSpc>
              <a:spcAft>
                <a:spcPts val="600"/>
              </a:spcAft>
              <a:buClr>
                <a:srgbClr val="FFFFFF"/>
              </a:buClr>
              <a:buFont typeface="Arial" pitchFamily="34" charset="0"/>
              <a:buChar char="•"/>
            </a:pPr>
            <a:endParaRPr lang="en-GB">
              <a:solidFill>
                <a:srgbClr val="FFFFFF"/>
              </a:solidFill>
              <a:sym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ChangeArrowheads="1"/>
          </p:cNvSpPr>
          <p:nvPr/>
        </p:nvSpPr>
        <p:spPr bwMode="auto">
          <a:xfrm>
            <a:off x="609600" y="444500"/>
            <a:ext cx="807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8938" indent="-388938" algn="just" eaLnBrk="0" hangingPunct="0">
              <a:spcBef>
                <a:spcPct val="20000"/>
              </a:spcBef>
              <a:buSzPct val="100000"/>
              <a:tabLst>
                <a:tab pos="1516063" algn="l"/>
              </a:tabLst>
            </a:pPr>
            <a:r>
              <a:rPr lang="en-GB" sz="2800" dirty="0">
                <a:solidFill>
                  <a:srgbClr val="FFFFFF"/>
                </a:solidFill>
                <a:sym typeface="Arial" pitchFamily="34" charset="0"/>
              </a:rPr>
              <a:t>Risk factors for </a:t>
            </a:r>
            <a:r>
              <a:rPr lang="en-GB" sz="2800" dirty="0" smtClean="0">
                <a:solidFill>
                  <a:srgbClr val="FFFFFF"/>
                </a:solidFill>
                <a:sym typeface="Arial" pitchFamily="34" charset="0"/>
              </a:rPr>
              <a:t>VTE</a:t>
            </a:r>
            <a:r>
              <a:rPr lang="en-GB" sz="2800" baseline="30000" dirty="0" smtClean="0">
                <a:solidFill>
                  <a:srgbClr val="FFFFFF"/>
                </a:solidFill>
                <a:sym typeface="Arial" pitchFamily="34" charset="0"/>
              </a:rPr>
              <a:t>10</a:t>
            </a:r>
            <a:endParaRPr lang="en-GB" sz="2800" baseline="30000" dirty="0">
              <a:solidFill>
                <a:srgbClr val="FFFFFF"/>
              </a:solidFill>
              <a:sym typeface="Arial" pitchFamily="34" charset="0"/>
            </a:endParaRPr>
          </a:p>
        </p:txBody>
      </p:sp>
      <p:sp>
        <p:nvSpPr>
          <p:cNvPr id="17411" name="Rectangle 6"/>
          <p:cNvSpPr>
            <a:spLocks noChangeArrowheads="1"/>
          </p:cNvSpPr>
          <p:nvPr/>
        </p:nvSpPr>
        <p:spPr bwMode="auto">
          <a:xfrm>
            <a:off x="611188" y="1000125"/>
            <a:ext cx="8047037" cy="2159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12700" cap="sq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17412" name="Rectângulo 12"/>
          <p:cNvSpPr>
            <a:spLocks noChangeArrowheads="1"/>
          </p:cNvSpPr>
          <p:nvPr/>
        </p:nvSpPr>
        <p:spPr bwMode="auto">
          <a:xfrm>
            <a:off x="695325" y="1612900"/>
            <a:ext cx="7985125" cy="492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 algn="just" eaLnBrk="0" hangingPunct="0">
              <a:lnSpc>
                <a:spcPct val="90000"/>
              </a:lnSpc>
              <a:buSzPct val="100000"/>
            </a:pPr>
            <a:r>
              <a:rPr lang="en-GB">
                <a:solidFill>
                  <a:srgbClr val="FFFF00"/>
                </a:solidFill>
                <a:sym typeface="Arial" pitchFamily="34" charset="0"/>
              </a:rPr>
              <a:t>In the context of medical disease </a:t>
            </a:r>
            <a:r>
              <a:rPr lang="en-GB">
                <a:solidFill>
                  <a:srgbClr val="FFFFFF"/>
                </a:solidFill>
                <a:sym typeface="Arial" pitchFamily="34" charset="0"/>
              </a:rPr>
              <a:t>(10-20%)</a:t>
            </a:r>
          </a:p>
          <a:p>
            <a:pPr marL="177800" indent="-177800" algn="just" eaLnBrk="0" hangingPunct="0">
              <a:lnSpc>
                <a:spcPct val="90000"/>
              </a:lnSpc>
              <a:buClr>
                <a:srgbClr val="FFFFFF"/>
              </a:buClr>
              <a:buFont typeface="Arial" pitchFamily="34" charset="0"/>
              <a:buChar char="•"/>
            </a:pPr>
            <a:endParaRPr lang="en-GB">
              <a:solidFill>
                <a:srgbClr val="FFFFFF"/>
              </a:solidFill>
              <a:sym typeface="Arial" pitchFamily="34" charset="0"/>
            </a:endParaRPr>
          </a:p>
          <a:p>
            <a:pPr marL="635000" lvl="1" indent="-177800" algn="just" eaLnBrk="0" hangingPunct="0">
              <a:spcAft>
                <a:spcPts val="300"/>
              </a:spcAft>
              <a:buClr>
                <a:srgbClr val="FFFFFF"/>
              </a:buClr>
              <a:buFont typeface="Arial" pitchFamily="34" charset="0"/>
              <a:buChar char="•"/>
            </a:pPr>
            <a:r>
              <a:rPr lang="en-GB" b="0">
                <a:solidFill>
                  <a:srgbClr val="FFFFFF"/>
                </a:solidFill>
                <a:sym typeface="Arial" pitchFamily="34" charset="0"/>
              </a:rPr>
              <a:t>Previous venous thromboembolism</a:t>
            </a:r>
          </a:p>
          <a:p>
            <a:pPr marL="635000" lvl="1" indent="-177800" algn="just" eaLnBrk="0" hangingPunct="0">
              <a:spcAft>
                <a:spcPts val="300"/>
              </a:spcAft>
              <a:buClr>
                <a:srgbClr val="FFFFFF"/>
              </a:buClr>
              <a:buFont typeface="Arial" pitchFamily="34" charset="0"/>
              <a:buChar char="•"/>
            </a:pPr>
            <a:r>
              <a:rPr lang="en-GB" b="0">
                <a:solidFill>
                  <a:srgbClr val="FFFFFF"/>
                </a:solidFill>
                <a:sym typeface="Arial" pitchFamily="34" charset="0"/>
              </a:rPr>
              <a:t>Immobilization of the lower limbs </a:t>
            </a:r>
            <a:r>
              <a:rPr lang="en-GB" sz="1600" b="0">
                <a:solidFill>
                  <a:srgbClr val="FFFFFF"/>
                </a:solidFill>
                <a:sym typeface="Arial" pitchFamily="34" charset="0"/>
              </a:rPr>
              <a:t>(e.g. CVA)</a:t>
            </a:r>
          </a:p>
          <a:p>
            <a:pPr marL="635000" lvl="1" indent="-177800" algn="just" eaLnBrk="0" hangingPunct="0">
              <a:spcAft>
                <a:spcPts val="300"/>
              </a:spcAft>
              <a:buClr>
                <a:srgbClr val="FFFFFF"/>
              </a:buClr>
              <a:buFont typeface="Arial" pitchFamily="34" charset="0"/>
              <a:buChar char="•"/>
            </a:pPr>
            <a:r>
              <a:rPr lang="en-GB" b="0">
                <a:solidFill>
                  <a:srgbClr val="FFFFFF"/>
                </a:solidFill>
                <a:sym typeface="Arial" pitchFamily="34" charset="0"/>
              </a:rPr>
              <a:t>Pregnancy and puerperium</a:t>
            </a:r>
          </a:p>
          <a:p>
            <a:pPr marL="635000" lvl="1" indent="-177800" algn="just" eaLnBrk="0" hangingPunct="0">
              <a:spcAft>
                <a:spcPts val="300"/>
              </a:spcAft>
              <a:buClr>
                <a:srgbClr val="FFFFFF"/>
              </a:buClr>
              <a:buFont typeface="Arial" pitchFamily="34" charset="0"/>
              <a:buChar char="•"/>
            </a:pPr>
            <a:r>
              <a:rPr lang="en-GB" b="0">
                <a:solidFill>
                  <a:srgbClr val="FFFFFF"/>
                </a:solidFill>
                <a:sym typeface="Arial" pitchFamily="34" charset="0"/>
              </a:rPr>
              <a:t>Acute medical diseases </a:t>
            </a:r>
            <a:r>
              <a:rPr lang="en-GB" sz="1600" b="0">
                <a:solidFill>
                  <a:srgbClr val="FFFFFF"/>
                </a:solidFill>
                <a:sym typeface="Arial" pitchFamily="34" charset="0"/>
              </a:rPr>
              <a:t>(CVA, AMI, etc.) </a:t>
            </a:r>
            <a:r>
              <a:rPr lang="en-GB">
                <a:solidFill>
                  <a:srgbClr val="FFFFFF"/>
                </a:solidFill>
                <a:sym typeface="Arial" pitchFamily="34" charset="0"/>
              </a:rPr>
              <a:t>(20-50%)</a:t>
            </a:r>
          </a:p>
          <a:p>
            <a:pPr marL="635000" lvl="1" indent="-177800" algn="just" eaLnBrk="0" hangingPunct="0">
              <a:spcAft>
                <a:spcPts val="300"/>
              </a:spcAft>
              <a:buClr>
                <a:srgbClr val="FFFFFF"/>
              </a:buClr>
              <a:buFont typeface="Arial" pitchFamily="34" charset="0"/>
              <a:buChar char="•"/>
            </a:pPr>
            <a:r>
              <a:rPr lang="en-GB" b="0" i="1">
                <a:solidFill>
                  <a:srgbClr val="FFFFFF"/>
                </a:solidFill>
                <a:sym typeface="Arial" pitchFamily="34" charset="0"/>
              </a:rPr>
              <a:t>Major</a:t>
            </a:r>
            <a:r>
              <a:rPr lang="en-GB" b="0">
                <a:solidFill>
                  <a:srgbClr val="FFFFFF"/>
                </a:solidFill>
                <a:sym typeface="Arial" pitchFamily="34" charset="0"/>
              </a:rPr>
              <a:t> trauma </a:t>
            </a:r>
            <a:r>
              <a:rPr lang="en-GB">
                <a:solidFill>
                  <a:srgbClr val="FFFFFF"/>
                </a:solidFill>
                <a:sym typeface="Arial" pitchFamily="34" charset="0"/>
              </a:rPr>
              <a:t>(40-80%)</a:t>
            </a:r>
          </a:p>
          <a:p>
            <a:pPr marL="635000" lvl="1" indent="-177800" algn="just" eaLnBrk="0" hangingPunct="0">
              <a:spcAft>
                <a:spcPts val="300"/>
              </a:spcAft>
              <a:buClr>
                <a:srgbClr val="FFFFFF"/>
              </a:buClr>
              <a:buFont typeface="Arial" pitchFamily="34" charset="0"/>
              <a:buChar char="•"/>
            </a:pPr>
            <a:r>
              <a:rPr lang="en-GB" b="0">
                <a:solidFill>
                  <a:srgbClr val="FFFFFF"/>
                </a:solidFill>
                <a:sym typeface="Arial" pitchFamily="34" charset="0"/>
              </a:rPr>
              <a:t>Inflammatory bowel disease</a:t>
            </a:r>
          </a:p>
          <a:p>
            <a:pPr marL="635000" lvl="1" indent="-177800" algn="just" eaLnBrk="0" hangingPunct="0">
              <a:spcAft>
                <a:spcPts val="300"/>
              </a:spcAft>
              <a:buClr>
                <a:srgbClr val="FFFFFF"/>
              </a:buClr>
              <a:buFont typeface="Arial" pitchFamily="34" charset="0"/>
              <a:buChar char="•"/>
            </a:pPr>
            <a:r>
              <a:rPr lang="en-GB" b="0">
                <a:solidFill>
                  <a:srgbClr val="FFFFFF"/>
                </a:solidFill>
                <a:sym typeface="Arial" pitchFamily="34" charset="0"/>
              </a:rPr>
              <a:t>Nephrotic syndrome</a:t>
            </a:r>
          </a:p>
          <a:p>
            <a:pPr marL="635000" lvl="1" indent="-177800" algn="just" eaLnBrk="0" hangingPunct="0">
              <a:spcAft>
                <a:spcPts val="300"/>
              </a:spcAft>
              <a:buClr>
                <a:srgbClr val="FFFFFF"/>
              </a:buClr>
              <a:buFont typeface="Arial" pitchFamily="34" charset="0"/>
              <a:buChar char="•"/>
            </a:pPr>
            <a:r>
              <a:rPr lang="en-GB" b="0">
                <a:solidFill>
                  <a:srgbClr val="FFFFFF"/>
                </a:solidFill>
                <a:sym typeface="Arial" pitchFamily="34" charset="0"/>
              </a:rPr>
              <a:t>Myeloproliferative diseases</a:t>
            </a:r>
          </a:p>
          <a:p>
            <a:pPr marL="635000" lvl="1" indent="-177800" algn="just" eaLnBrk="0" hangingPunct="0">
              <a:spcAft>
                <a:spcPts val="300"/>
              </a:spcAft>
              <a:buClr>
                <a:srgbClr val="FFFFFF"/>
              </a:buClr>
              <a:buFont typeface="Arial" pitchFamily="34" charset="0"/>
              <a:buChar char="•"/>
            </a:pPr>
            <a:r>
              <a:rPr lang="en-GB" b="0">
                <a:solidFill>
                  <a:srgbClr val="FFFFFF"/>
                </a:solidFill>
                <a:sym typeface="Arial" pitchFamily="34" charset="0"/>
              </a:rPr>
              <a:t>Cancer </a:t>
            </a:r>
          </a:p>
          <a:p>
            <a:pPr marL="635000" lvl="1" indent="-177800" algn="just" eaLnBrk="0" hangingPunct="0">
              <a:spcAft>
                <a:spcPts val="300"/>
              </a:spcAft>
              <a:buClr>
                <a:srgbClr val="FFFFFF"/>
              </a:buClr>
              <a:buFont typeface="Arial" pitchFamily="34" charset="0"/>
              <a:buChar char="•"/>
            </a:pPr>
            <a:r>
              <a:rPr lang="en-GB" b="0">
                <a:solidFill>
                  <a:srgbClr val="FFFFFF"/>
                </a:solidFill>
                <a:sym typeface="Arial" pitchFamily="34" charset="0"/>
              </a:rPr>
              <a:t>Cancer treatment </a:t>
            </a:r>
            <a:r>
              <a:rPr lang="en-GB" sz="1600" b="0">
                <a:solidFill>
                  <a:srgbClr val="FFFFFF"/>
                </a:solidFill>
                <a:sym typeface="Arial" pitchFamily="34" charset="0"/>
              </a:rPr>
              <a:t>(hormonal, chemotherapy, radiotherapy)</a:t>
            </a:r>
          </a:p>
          <a:p>
            <a:pPr marL="635000" lvl="1" indent="-177800" algn="just" eaLnBrk="0" hangingPunct="0">
              <a:spcAft>
                <a:spcPts val="300"/>
              </a:spcAft>
              <a:buClr>
                <a:srgbClr val="FFFFFF"/>
              </a:buClr>
              <a:buFont typeface="Arial" pitchFamily="34" charset="0"/>
              <a:buChar char="•"/>
            </a:pPr>
            <a:r>
              <a:rPr lang="en-GB" b="0">
                <a:solidFill>
                  <a:srgbClr val="FFFFFF"/>
                </a:solidFill>
                <a:sym typeface="Arial" pitchFamily="34" charset="0"/>
              </a:rPr>
              <a:t>Erythropoiesis-stimulating agents </a:t>
            </a:r>
            <a:r>
              <a:rPr lang="en-GB" sz="1600" b="0">
                <a:solidFill>
                  <a:srgbClr val="FFFFFF"/>
                </a:solidFill>
                <a:sym typeface="Arial" pitchFamily="34" charset="0"/>
              </a:rPr>
              <a:t>(erythropoietin)</a:t>
            </a:r>
          </a:p>
          <a:p>
            <a:pPr marL="635000" lvl="1" indent="-177800" algn="just" eaLnBrk="0" hangingPunct="0">
              <a:spcAft>
                <a:spcPts val="300"/>
              </a:spcAft>
              <a:buClr>
                <a:srgbClr val="FFFFFF"/>
              </a:buClr>
              <a:buFont typeface="Arial" pitchFamily="34" charset="0"/>
              <a:buChar char="•"/>
            </a:pPr>
            <a:r>
              <a:rPr lang="en-GB" b="0">
                <a:solidFill>
                  <a:srgbClr val="FFFFFF"/>
                </a:solidFill>
                <a:sym typeface="Arial" pitchFamily="34" charset="0"/>
              </a:rPr>
              <a:t>Central venous catheterization</a:t>
            </a:r>
          </a:p>
          <a:p>
            <a:pPr marL="635000" lvl="1" indent="-177800" algn="just" eaLnBrk="0" hangingPunct="0">
              <a:spcAft>
                <a:spcPts val="300"/>
              </a:spcAft>
              <a:buClr>
                <a:srgbClr val="FFFFFF"/>
              </a:buClr>
              <a:buFont typeface="Arial" pitchFamily="34" charset="0"/>
              <a:buChar char="•"/>
            </a:pPr>
            <a:r>
              <a:rPr lang="en-GB" b="0">
                <a:solidFill>
                  <a:srgbClr val="FFFFFF"/>
                </a:solidFill>
                <a:sym typeface="Arial" pitchFamily="34" charset="0"/>
              </a:rPr>
              <a:t>Hereditary coagulation disorders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ChangeArrowheads="1"/>
          </p:cNvSpPr>
          <p:nvPr/>
        </p:nvSpPr>
        <p:spPr bwMode="auto">
          <a:xfrm>
            <a:off x="609600" y="444500"/>
            <a:ext cx="807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8938" indent="-388938" algn="just" eaLnBrk="0" hangingPunct="0">
              <a:spcBef>
                <a:spcPct val="20000"/>
              </a:spcBef>
              <a:buSzPct val="100000"/>
              <a:tabLst>
                <a:tab pos="1516063" algn="l"/>
              </a:tabLst>
            </a:pPr>
            <a:r>
              <a:rPr lang="en-GB" sz="2800" dirty="0">
                <a:solidFill>
                  <a:srgbClr val="FFFFFF"/>
                </a:solidFill>
                <a:sym typeface="Arial" pitchFamily="34" charset="0"/>
              </a:rPr>
              <a:t>Risk factors for </a:t>
            </a:r>
            <a:r>
              <a:rPr lang="en-GB" sz="2800" dirty="0" smtClean="0">
                <a:solidFill>
                  <a:srgbClr val="FFFFFF"/>
                </a:solidFill>
                <a:sym typeface="Arial" pitchFamily="34" charset="0"/>
              </a:rPr>
              <a:t>VTE</a:t>
            </a:r>
            <a:r>
              <a:rPr lang="en-GB" sz="2800" baseline="30000" dirty="0" smtClean="0">
                <a:solidFill>
                  <a:srgbClr val="FFFFFF"/>
                </a:solidFill>
                <a:sym typeface="Arial" pitchFamily="34" charset="0"/>
              </a:rPr>
              <a:t>10</a:t>
            </a:r>
            <a:endParaRPr lang="en-GB" sz="2800" baseline="30000" dirty="0">
              <a:solidFill>
                <a:srgbClr val="FFFFFF"/>
              </a:solidFill>
              <a:sym typeface="Arial" pitchFamily="34" charset="0"/>
            </a:endParaRPr>
          </a:p>
        </p:txBody>
      </p:sp>
      <p:sp>
        <p:nvSpPr>
          <p:cNvPr id="18435" name="Rectangle 6"/>
          <p:cNvSpPr>
            <a:spLocks noChangeArrowheads="1"/>
          </p:cNvSpPr>
          <p:nvPr/>
        </p:nvSpPr>
        <p:spPr bwMode="auto">
          <a:xfrm>
            <a:off x="611188" y="1000125"/>
            <a:ext cx="8047037" cy="2159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12700" cap="sq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grpSp>
        <p:nvGrpSpPr>
          <p:cNvPr id="18436" name="Grupo 14"/>
          <p:cNvGrpSpPr>
            <a:grpSpLocks/>
          </p:cNvGrpSpPr>
          <p:nvPr/>
        </p:nvGrpSpPr>
        <p:grpSpPr bwMode="auto">
          <a:xfrm>
            <a:off x="2603500" y="2057400"/>
            <a:ext cx="3924300" cy="3851275"/>
            <a:chOff x="546100" y="1765300"/>
            <a:chExt cx="3924811" cy="3851275"/>
          </a:xfrm>
        </p:grpSpPr>
        <p:sp>
          <p:nvSpPr>
            <p:cNvPr id="18445" name="Oval 8"/>
            <p:cNvSpPr>
              <a:spLocks noChangeArrowheads="1"/>
            </p:cNvSpPr>
            <p:nvPr/>
          </p:nvSpPr>
          <p:spPr bwMode="auto">
            <a:xfrm>
              <a:off x="598447" y="1919850"/>
              <a:ext cx="2234737" cy="2213548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18446" name="Oval 9"/>
            <p:cNvSpPr>
              <a:spLocks noChangeArrowheads="1"/>
            </p:cNvSpPr>
            <p:nvPr/>
          </p:nvSpPr>
          <p:spPr bwMode="auto">
            <a:xfrm>
              <a:off x="2236174" y="1899908"/>
              <a:ext cx="2234737" cy="2213548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18447" name="Oval 10"/>
            <p:cNvSpPr>
              <a:spLocks noChangeArrowheads="1"/>
            </p:cNvSpPr>
            <p:nvPr/>
          </p:nvSpPr>
          <p:spPr bwMode="auto">
            <a:xfrm>
              <a:off x="1458441" y="3403027"/>
              <a:ext cx="2234737" cy="2213548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18448" name="Oval 11"/>
            <p:cNvSpPr>
              <a:spLocks noChangeArrowheads="1"/>
            </p:cNvSpPr>
            <p:nvPr/>
          </p:nvSpPr>
          <p:spPr bwMode="auto">
            <a:xfrm>
              <a:off x="546100" y="1785242"/>
              <a:ext cx="2237230" cy="2216041"/>
            </a:xfrm>
            <a:prstGeom prst="ellipse">
              <a:avLst/>
            </a:prstGeom>
            <a:solidFill>
              <a:srgbClr val="0000FF"/>
            </a:solidFill>
            <a:ln w="25400">
              <a:solidFill>
                <a:srgbClr val="33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PT" sz="1600"/>
            </a:p>
          </p:txBody>
        </p:sp>
        <p:sp>
          <p:nvSpPr>
            <p:cNvPr id="10" name="Rectangle 12"/>
            <p:cNvSpPr>
              <a:spLocks noChangeArrowheads="1"/>
            </p:cNvSpPr>
            <p:nvPr/>
          </p:nvSpPr>
          <p:spPr bwMode="auto">
            <a:xfrm>
              <a:off x="627074" y="2565400"/>
              <a:ext cx="1681381" cy="1193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pPr marL="228600" indent="-228600" algn="ctr" eaLnBrk="0" hangingPunct="0">
                <a:lnSpc>
                  <a:spcPct val="85000"/>
                </a:lnSpc>
                <a:buSzPct val="100000"/>
              </a:pPr>
              <a:r>
                <a:rPr lang="en-GB" sz="1600" b="0">
                  <a:solidFill>
                    <a:srgbClr val="FFFFCC"/>
                  </a:solidFill>
                  <a:sym typeface="Arial" pitchFamily="34" charset="0"/>
                </a:rPr>
                <a:t>Venous stasis</a:t>
              </a:r>
            </a:p>
          </p:txBody>
        </p:sp>
        <p:sp>
          <p:nvSpPr>
            <p:cNvPr id="18450" name="Oval 13"/>
            <p:cNvSpPr>
              <a:spLocks noChangeArrowheads="1"/>
            </p:cNvSpPr>
            <p:nvPr/>
          </p:nvSpPr>
          <p:spPr bwMode="auto">
            <a:xfrm>
              <a:off x="2183827" y="1765300"/>
              <a:ext cx="2237230" cy="2216041"/>
            </a:xfrm>
            <a:prstGeom prst="ellipse">
              <a:avLst/>
            </a:prstGeom>
            <a:solidFill>
              <a:srgbClr val="0000FF"/>
            </a:solidFill>
            <a:ln w="25400">
              <a:solidFill>
                <a:srgbClr val="33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12" name="Rectangle 14"/>
            <p:cNvSpPr>
              <a:spLocks noChangeArrowheads="1"/>
            </p:cNvSpPr>
            <p:nvPr/>
          </p:nvSpPr>
          <p:spPr bwMode="auto">
            <a:xfrm>
              <a:off x="2705381" y="2535238"/>
              <a:ext cx="1498795" cy="1122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pPr algn="ctr" eaLnBrk="0" hangingPunct="0">
                <a:buSzPct val="100000"/>
              </a:pPr>
              <a:r>
                <a:rPr lang="en-GB" sz="1600" b="0">
                  <a:solidFill>
                    <a:srgbClr val="FFFFCC"/>
                  </a:solidFill>
                  <a:sym typeface="Arial" pitchFamily="34" charset="0"/>
                </a:rPr>
                <a:t>Vascular lesion</a:t>
              </a:r>
            </a:p>
          </p:txBody>
        </p:sp>
        <p:sp>
          <p:nvSpPr>
            <p:cNvPr id="18452" name="Oval 15"/>
            <p:cNvSpPr>
              <a:spLocks noChangeArrowheads="1"/>
            </p:cNvSpPr>
            <p:nvPr/>
          </p:nvSpPr>
          <p:spPr bwMode="auto">
            <a:xfrm>
              <a:off x="1406094" y="3268419"/>
              <a:ext cx="2237230" cy="2216041"/>
            </a:xfrm>
            <a:prstGeom prst="ellipse">
              <a:avLst/>
            </a:prstGeom>
            <a:solidFill>
              <a:srgbClr val="0000FF"/>
            </a:solidFill>
            <a:ln w="25400">
              <a:solidFill>
                <a:srgbClr val="33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14" name="Rectangle 16"/>
            <p:cNvSpPr>
              <a:spLocks noChangeArrowheads="1"/>
            </p:cNvSpPr>
            <p:nvPr/>
          </p:nvSpPr>
          <p:spPr bwMode="auto">
            <a:xfrm>
              <a:off x="1424102" y="4321175"/>
              <a:ext cx="2246605" cy="454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pPr marL="228600" indent="-228600" algn="ctr" eaLnBrk="0" hangingPunct="0">
                <a:spcBef>
                  <a:spcPts val="1100"/>
                </a:spcBef>
                <a:buSzPct val="100000"/>
              </a:pPr>
              <a:r>
                <a:rPr lang="en-GB" sz="1600" b="0">
                  <a:solidFill>
                    <a:srgbClr val="FFFFCC"/>
                  </a:solidFill>
                  <a:sym typeface="Arial" pitchFamily="34" charset="0"/>
                </a:rPr>
                <a:t>Hypercoagulability</a:t>
              </a:r>
            </a:p>
            <a:p>
              <a:pPr marL="228600" indent="-228600" algn="ctr" eaLnBrk="0" hangingPunct="0">
                <a:spcBef>
                  <a:spcPts val="1100"/>
                </a:spcBef>
                <a:buSzPct val="100000"/>
              </a:pPr>
              <a:endParaRPr lang="en-GB" sz="1600" b="0">
                <a:solidFill>
                  <a:srgbClr val="FFFFCC"/>
                </a:solidFill>
                <a:sym typeface="Arial" pitchFamily="34" charset="0"/>
              </a:endParaRPr>
            </a:p>
          </p:txBody>
        </p:sp>
        <p:sp>
          <p:nvSpPr>
            <p:cNvPr id="15" name="Freeform 17"/>
            <p:cNvSpPr>
              <a:spLocks/>
            </p:cNvSpPr>
            <p:nvPr/>
          </p:nvSpPr>
          <p:spPr bwMode="auto">
            <a:xfrm>
              <a:off x="2195728" y="2143125"/>
              <a:ext cx="579512" cy="1168400"/>
            </a:xfrm>
            <a:custGeom>
              <a:avLst/>
              <a:gdLst>
                <a:gd name="T0" fmla="*/ 224 w 465"/>
                <a:gd name="T1" fmla="*/ 0 h 937"/>
                <a:gd name="T2" fmla="*/ 112 w 465"/>
                <a:gd name="T3" fmla="*/ 144 h 937"/>
                <a:gd name="T4" fmla="*/ 32 w 465"/>
                <a:gd name="T5" fmla="*/ 312 h 937"/>
                <a:gd name="T6" fmla="*/ 0 w 465"/>
                <a:gd name="T7" fmla="*/ 488 h 937"/>
                <a:gd name="T8" fmla="*/ 0 w 465"/>
                <a:gd name="T9" fmla="*/ 712 h 937"/>
                <a:gd name="T10" fmla="*/ 32 w 465"/>
                <a:gd name="T11" fmla="*/ 824 h 937"/>
                <a:gd name="T12" fmla="*/ 64 w 465"/>
                <a:gd name="T13" fmla="*/ 936 h 937"/>
                <a:gd name="T14" fmla="*/ 176 w 465"/>
                <a:gd name="T15" fmla="*/ 904 h 937"/>
                <a:gd name="T16" fmla="*/ 272 w 465"/>
                <a:gd name="T17" fmla="*/ 896 h 937"/>
                <a:gd name="T18" fmla="*/ 360 w 465"/>
                <a:gd name="T19" fmla="*/ 904 h 937"/>
                <a:gd name="T20" fmla="*/ 408 w 465"/>
                <a:gd name="T21" fmla="*/ 912 h 937"/>
                <a:gd name="T22" fmla="*/ 456 w 465"/>
                <a:gd name="T23" fmla="*/ 736 h 937"/>
                <a:gd name="T24" fmla="*/ 464 w 465"/>
                <a:gd name="T25" fmla="*/ 520 h 937"/>
                <a:gd name="T26" fmla="*/ 440 w 465"/>
                <a:gd name="T27" fmla="*/ 360 h 937"/>
                <a:gd name="T28" fmla="*/ 368 w 465"/>
                <a:gd name="T29" fmla="*/ 184 h 937"/>
                <a:gd name="T30" fmla="*/ 280 w 465"/>
                <a:gd name="T31" fmla="*/ 64 h 937"/>
                <a:gd name="T32" fmla="*/ 224 w 465"/>
                <a:gd name="T33" fmla="*/ 0 h 9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5"/>
                <a:gd name="T52" fmla="*/ 0 h 937"/>
                <a:gd name="T53" fmla="*/ 465 w 465"/>
                <a:gd name="T54" fmla="*/ 937 h 9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5" h="937">
                  <a:moveTo>
                    <a:pt x="224" y="0"/>
                  </a:moveTo>
                  <a:lnTo>
                    <a:pt x="112" y="144"/>
                  </a:lnTo>
                  <a:lnTo>
                    <a:pt x="32" y="312"/>
                  </a:lnTo>
                  <a:lnTo>
                    <a:pt x="0" y="488"/>
                  </a:lnTo>
                  <a:lnTo>
                    <a:pt x="0" y="712"/>
                  </a:lnTo>
                  <a:lnTo>
                    <a:pt x="32" y="824"/>
                  </a:lnTo>
                  <a:lnTo>
                    <a:pt x="64" y="936"/>
                  </a:lnTo>
                  <a:lnTo>
                    <a:pt x="176" y="904"/>
                  </a:lnTo>
                  <a:lnTo>
                    <a:pt x="272" y="896"/>
                  </a:lnTo>
                  <a:lnTo>
                    <a:pt x="360" y="904"/>
                  </a:lnTo>
                  <a:lnTo>
                    <a:pt x="408" y="912"/>
                  </a:lnTo>
                  <a:lnTo>
                    <a:pt x="456" y="736"/>
                  </a:lnTo>
                  <a:lnTo>
                    <a:pt x="464" y="520"/>
                  </a:lnTo>
                  <a:lnTo>
                    <a:pt x="440" y="360"/>
                  </a:lnTo>
                  <a:lnTo>
                    <a:pt x="368" y="184"/>
                  </a:lnTo>
                  <a:lnTo>
                    <a:pt x="280" y="64"/>
                  </a:lnTo>
                  <a:lnTo>
                    <a:pt x="224" y="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pt-PT" sz="1600"/>
            </a:p>
          </p:txBody>
        </p:sp>
        <p:sp>
          <p:nvSpPr>
            <p:cNvPr id="16" name="Freeform 18"/>
            <p:cNvSpPr>
              <a:spLocks/>
            </p:cNvSpPr>
            <p:nvPr/>
          </p:nvSpPr>
          <p:spPr bwMode="auto">
            <a:xfrm>
              <a:off x="1478084" y="3309938"/>
              <a:ext cx="998667" cy="688975"/>
            </a:xfrm>
            <a:custGeom>
              <a:avLst/>
              <a:gdLst>
                <a:gd name="T0" fmla="*/ 800 w 801"/>
                <a:gd name="T1" fmla="*/ 256 h 553"/>
                <a:gd name="T2" fmla="*/ 704 w 801"/>
                <a:gd name="T3" fmla="*/ 120 h 553"/>
                <a:gd name="T4" fmla="*/ 640 w 801"/>
                <a:gd name="T5" fmla="*/ 0 h 553"/>
                <a:gd name="T6" fmla="*/ 504 w 801"/>
                <a:gd name="T7" fmla="*/ 24 h 553"/>
                <a:gd name="T8" fmla="*/ 416 w 801"/>
                <a:gd name="T9" fmla="*/ 72 h 553"/>
                <a:gd name="T10" fmla="*/ 296 w 801"/>
                <a:gd name="T11" fmla="*/ 152 h 553"/>
                <a:gd name="T12" fmla="*/ 208 w 801"/>
                <a:gd name="T13" fmla="*/ 240 h 553"/>
                <a:gd name="T14" fmla="*/ 112 w 801"/>
                <a:gd name="T15" fmla="*/ 336 h 553"/>
                <a:gd name="T16" fmla="*/ 48 w 801"/>
                <a:gd name="T17" fmla="*/ 448 h 553"/>
                <a:gd name="T18" fmla="*/ 0 w 801"/>
                <a:gd name="T19" fmla="*/ 528 h 553"/>
                <a:gd name="T20" fmla="*/ 128 w 801"/>
                <a:gd name="T21" fmla="*/ 552 h 553"/>
                <a:gd name="T22" fmla="*/ 280 w 801"/>
                <a:gd name="T23" fmla="*/ 544 h 553"/>
                <a:gd name="T24" fmla="*/ 400 w 801"/>
                <a:gd name="T25" fmla="*/ 512 h 553"/>
                <a:gd name="T26" fmla="*/ 496 w 801"/>
                <a:gd name="T27" fmla="*/ 480 h 553"/>
                <a:gd name="T28" fmla="*/ 616 w 801"/>
                <a:gd name="T29" fmla="*/ 416 h 553"/>
                <a:gd name="T30" fmla="*/ 712 w 801"/>
                <a:gd name="T31" fmla="*/ 352 h 553"/>
                <a:gd name="T32" fmla="*/ 800 w 801"/>
                <a:gd name="T33" fmla="*/ 256 h 55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01"/>
                <a:gd name="T52" fmla="*/ 0 h 553"/>
                <a:gd name="T53" fmla="*/ 801 w 801"/>
                <a:gd name="T54" fmla="*/ 553 h 55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01" h="553">
                  <a:moveTo>
                    <a:pt x="800" y="256"/>
                  </a:moveTo>
                  <a:lnTo>
                    <a:pt x="704" y="120"/>
                  </a:lnTo>
                  <a:lnTo>
                    <a:pt x="640" y="0"/>
                  </a:lnTo>
                  <a:lnTo>
                    <a:pt x="504" y="24"/>
                  </a:lnTo>
                  <a:lnTo>
                    <a:pt x="416" y="72"/>
                  </a:lnTo>
                  <a:lnTo>
                    <a:pt x="296" y="152"/>
                  </a:lnTo>
                  <a:lnTo>
                    <a:pt x="208" y="240"/>
                  </a:lnTo>
                  <a:lnTo>
                    <a:pt x="112" y="336"/>
                  </a:lnTo>
                  <a:lnTo>
                    <a:pt x="48" y="448"/>
                  </a:lnTo>
                  <a:lnTo>
                    <a:pt x="0" y="528"/>
                  </a:lnTo>
                  <a:lnTo>
                    <a:pt x="128" y="552"/>
                  </a:lnTo>
                  <a:lnTo>
                    <a:pt x="280" y="544"/>
                  </a:lnTo>
                  <a:lnTo>
                    <a:pt x="400" y="512"/>
                  </a:lnTo>
                  <a:lnTo>
                    <a:pt x="496" y="480"/>
                  </a:lnTo>
                  <a:lnTo>
                    <a:pt x="616" y="416"/>
                  </a:lnTo>
                  <a:lnTo>
                    <a:pt x="712" y="352"/>
                  </a:lnTo>
                  <a:lnTo>
                    <a:pt x="800" y="256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pt-PT" sz="1600"/>
            </a:p>
          </p:txBody>
        </p:sp>
        <p:sp>
          <p:nvSpPr>
            <p:cNvPr id="17" name="Freeform 19"/>
            <p:cNvSpPr>
              <a:spLocks/>
            </p:cNvSpPr>
            <p:nvPr/>
          </p:nvSpPr>
          <p:spPr bwMode="auto">
            <a:xfrm>
              <a:off x="2484690" y="3289300"/>
              <a:ext cx="1059000" cy="688975"/>
            </a:xfrm>
            <a:custGeom>
              <a:avLst/>
              <a:gdLst>
                <a:gd name="T0" fmla="*/ 848 w 849"/>
                <a:gd name="T1" fmla="*/ 528 h 553"/>
                <a:gd name="T2" fmla="*/ 784 w 849"/>
                <a:gd name="T3" fmla="*/ 384 h 553"/>
                <a:gd name="T4" fmla="*/ 672 w 849"/>
                <a:gd name="T5" fmla="*/ 248 h 553"/>
                <a:gd name="T6" fmla="*/ 560 w 849"/>
                <a:gd name="T7" fmla="*/ 160 h 553"/>
                <a:gd name="T8" fmla="*/ 448 w 849"/>
                <a:gd name="T9" fmla="*/ 88 h 553"/>
                <a:gd name="T10" fmla="*/ 312 w 849"/>
                <a:gd name="T11" fmla="*/ 32 h 553"/>
                <a:gd name="T12" fmla="*/ 168 w 849"/>
                <a:gd name="T13" fmla="*/ 0 h 553"/>
                <a:gd name="T14" fmla="*/ 112 w 849"/>
                <a:gd name="T15" fmla="*/ 144 h 553"/>
                <a:gd name="T16" fmla="*/ 24 w 849"/>
                <a:gd name="T17" fmla="*/ 248 h 553"/>
                <a:gd name="T18" fmla="*/ 0 w 849"/>
                <a:gd name="T19" fmla="*/ 288 h 553"/>
                <a:gd name="T20" fmla="*/ 168 w 849"/>
                <a:gd name="T21" fmla="*/ 416 h 553"/>
                <a:gd name="T22" fmla="*/ 312 w 849"/>
                <a:gd name="T23" fmla="*/ 488 h 553"/>
                <a:gd name="T24" fmla="*/ 448 w 849"/>
                <a:gd name="T25" fmla="*/ 520 h 553"/>
                <a:gd name="T26" fmla="*/ 592 w 849"/>
                <a:gd name="T27" fmla="*/ 552 h 553"/>
                <a:gd name="T28" fmla="*/ 696 w 849"/>
                <a:gd name="T29" fmla="*/ 552 h 553"/>
                <a:gd name="T30" fmla="*/ 784 w 849"/>
                <a:gd name="T31" fmla="*/ 544 h 553"/>
                <a:gd name="T32" fmla="*/ 848 w 849"/>
                <a:gd name="T33" fmla="*/ 528 h 55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49"/>
                <a:gd name="T52" fmla="*/ 0 h 553"/>
                <a:gd name="T53" fmla="*/ 849 w 849"/>
                <a:gd name="T54" fmla="*/ 553 h 55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49" h="553">
                  <a:moveTo>
                    <a:pt x="848" y="528"/>
                  </a:moveTo>
                  <a:lnTo>
                    <a:pt x="784" y="384"/>
                  </a:lnTo>
                  <a:lnTo>
                    <a:pt x="672" y="248"/>
                  </a:lnTo>
                  <a:lnTo>
                    <a:pt x="560" y="160"/>
                  </a:lnTo>
                  <a:lnTo>
                    <a:pt x="448" y="88"/>
                  </a:lnTo>
                  <a:lnTo>
                    <a:pt x="312" y="32"/>
                  </a:lnTo>
                  <a:lnTo>
                    <a:pt x="168" y="0"/>
                  </a:lnTo>
                  <a:lnTo>
                    <a:pt x="112" y="144"/>
                  </a:lnTo>
                  <a:lnTo>
                    <a:pt x="24" y="248"/>
                  </a:lnTo>
                  <a:lnTo>
                    <a:pt x="0" y="288"/>
                  </a:lnTo>
                  <a:lnTo>
                    <a:pt x="168" y="416"/>
                  </a:lnTo>
                  <a:lnTo>
                    <a:pt x="312" y="488"/>
                  </a:lnTo>
                  <a:lnTo>
                    <a:pt x="448" y="520"/>
                  </a:lnTo>
                  <a:lnTo>
                    <a:pt x="592" y="552"/>
                  </a:lnTo>
                  <a:lnTo>
                    <a:pt x="696" y="552"/>
                  </a:lnTo>
                  <a:lnTo>
                    <a:pt x="784" y="544"/>
                  </a:lnTo>
                  <a:lnTo>
                    <a:pt x="848" y="528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pt-PT"/>
            </a:p>
          </p:txBody>
        </p:sp>
        <p:sp>
          <p:nvSpPr>
            <p:cNvPr id="18457" name="Freeform 20"/>
            <p:cNvSpPr>
              <a:spLocks/>
            </p:cNvSpPr>
            <p:nvPr/>
          </p:nvSpPr>
          <p:spPr bwMode="auto">
            <a:xfrm>
              <a:off x="2271073" y="3259694"/>
              <a:ext cx="434982" cy="367678"/>
            </a:xfrm>
            <a:custGeom>
              <a:avLst/>
              <a:gdLst>
                <a:gd name="T0" fmla="*/ 2147483647 w 349"/>
                <a:gd name="T1" fmla="*/ 2147483647 h 295"/>
                <a:gd name="T2" fmla="*/ 2147483647 w 349"/>
                <a:gd name="T3" fmla="*/ 2147483647 h 295"/>
                <a:gd name="T4" fmla="*/ 2147483647 w 349"/>
                <a:gd name="T5" fmla="*/ 2147483647 h 295"/>
                <a:gd name="T6" fmla="*/ 2147483647 w 349"/>
                <a:gd name="T7" fmla="*/ 2147483647 h 295"/>
                <a:gd name="T8" fmla="*/ 2147483647 w 349"/>
                <a:gd name="T9" fmla="*/ 0 h 295"/>
                <a:gd name="T10" fmla="*/ 2147483647 w 349"/>
                <a:gd name="T11" fmla="*/ 0 h 295"/>
                <a:gd name="T12" fmla="*/ 2147483647 w 349"/>
                <a:gd name="T13" fmla="*/ 0 h 295"/>
                <a:gd name="T14" fmla="*/ 2147483647 w 349"/>
                <a:gd name="T15" fmla="*/ 2147483647 h 295"/>
                <a:gd name="T16" fmla="*/ 0 w 349"/>
                <a:gd name="T17" fmla="*/ 2147483647 h 295"/>
                <a:gd name="T18" fmla="*/ 2147483647 w 349"/>
                <a:gd name="T19" fmla="*/ 2147483647 h 295"/>
                <a:gd name="T20" fmla="*/ 2147483647 w 349"/>
                <a:gd name="T21" fmla="*/ 2147483647 h 295"/>
                <a:gd name="T22" fmla="*/ 2147483647 w 349"/>
                <a:gd name="T23" fmla="*/ 2147483647 h 295"/>
                <a:gd name="T24" fmla="*/ 2147483647 w 349"/>
                <a:gd name="T25" fmla="*/ 2147483647 h 2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49"/>
                <a:gd name="T40" fmla="*/ 0 h 295"/>
                <a:gd name="T41" fmla="*/ 349 w 349"/>
                <a:gd name="T42" fmla="*/ 295 h 2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49" h="295">
                  <a:moveTo>
                    <a:pt x="174" y="294"/>
                  </a:moveTo>
                  <a:lnTo>
                    <a:pt x="276" y="168"/>
                  </a:lnTo>
                  <a:lnTo>
                    <a:pt x="324" y="84"/>
                  </a:lnTo>
                  <a:lnTo>
                    <a:pt x="348" y="12"/>
                  </a:lnTo>
                  <a:lnTo>
                    <a:pt x="246" y="0"/>
                  </a:lnTo>
                  <a:lnTo>
                    <a:pt x="162" y="0"/>
                  </a:lnTo>
                  <a:lnTo>
                    <a:pt x="102" y="0"/>
                  </a:lnTo>
                  <a:lnTo>
                    <a:pt x="54" y="24"/>
                  </a:lnTo>
                  <a:lnTo>
                    <a:pt x="0" y="48"/>
                  </a:lnTo>
                  <a:lnTo>
                    <a:pt x="60" y="144"/>
                  </a:lnTo>
                  <a:lnTo>
                    <a:pt x="108" y="210"/>
                  </a:lnTo>
                  <a:lnTo>
                    <a:pt x="144" y="270"/>
                  </a:lnTo>
                  <a:lnTo>
                    <a:pt x="174" y="294"/>
                  </a:lnTo>
                </a:path>
              </a:pathLst>
            </a:custGeom>
            <a:solidFill>
              <a:srgbClr val="00206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PT" sz="1600"/>
            </a:p>
          </p:txBody>
        </p:sp>
      </p:grpSp>
      <p:sp>
        <p:nvSpPr>
          <p:cNvPr id="18437" name="CaixaDeTexto 32"/>
          <p:cNvSpPr txBox="1">
            <a:spLocks noChangeArrowheads="1"/>
          </p:cNvSpPr>
          <p:nvPr/>
        </p:nvSpPr>
        <p:spPr bwMode="auto">
          <a:xfrm>
            <a:off x="3200400" y="1524000"/>
            <a:ext cx="23733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SzPct val="100000"/>
            </a:pPr>
            <a:r>
              <a:rPr lang="en-GB">
                <a:solidFill>
                  <a:srgbClr val="FFFF00"/>
                </a:solidFill>
                <a:sym typeface="Arial" pitchFamily="34" charset="0"/>
              </a:rPr>
              <a:t>Virchow's triad</a:t>
            </a:r>
          </a:p>
        </p:txBody>
      </p:sp>
      <p:sp>
        <p:nvSpPr>
          <p:cNvPr id="18438" name="CaixaDeTexto 19"/>
          <p:cNvSpPr txBox="1">
            <a:spLocks noChangeArrowheads="1"/>
          </p:cNvSpPr>
          <p:nvPr/>
        </p:nvSpPr>
        <p:spPr bwMode="auto">
          <a:xfrm>
            <a:off x="6578600" y="2057400"/>
            <a:ext cx="169545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SzPct val="100000"/>
            </a:pPr>
            <a:r>
              <a:rPr lang="en-GB" sz="1400">
                <a:solidFill>
                  <a:srgbClr val="FFFFFF"/>
                </a:solidFill>
                <a:sym typeface="Arial" pitchFamily="34" charset="0"/>
              </a:rPr>
              <a:t>Surgery</a:t>
            </a:r>
          </a:p>
          <a:p>
            <a:pPr eaLnBrk="0" hangingPunct="0">
              <a:buSzPct val="100000"/>
            </a:pPr>
            <a:r>
              <a:rPr lang="en-GB" sz="1400">
                <a:solidFill>
                  <a:srgbClr val="FFFFFF"/>
                </a:solidFill>
                <a:sym typeface="Arial" pitchFamily="34" charset="0"/>
              </a:rPr>
              <a:t>Previous VTE</a:t>
            </a:r>
          </a:p>
          <a:p>
            <a:pPr eaLnBrk="0" hangingPunct="0">
              <a:buSzPct val="100000"/>
            </a:pPr>
            <a:r>
              <a:rPr lang="en-GB" sz="1400">
                <a:solidFill>
                  <a:srgbClr val="FFFFFF"/>
                </a:solidFill>
                <a:sym typeface="Arial" pitchFamily="34" charset="0"/>
              </a:rPr>
              <a:t>Venous accesses</a:t>
            </a:r>
          </a:p>
          <a:p>
            <a:pPr eaLnBrk="0" hangingPunct="0">
              <a:buSzPct val="100000"/>
            </a:pPr>
            <a:r>
              <a:rPr lang="en-GB" sz="1400">
                <a:solidFill>
                  <a:srgbClr val="FFFFFF"/>
                </a:solidFill>
                <a:sym typeface="Arial" pitchFamily="34" charset="0"/>
              </a:rPr>
              <a:t>Trauma</a:t>
            </a:r>
          </a:p>
          <a:p>
            <a:pPr eaLnBrk="0" hangingPunct="0">
              <a:buSzPct val="100000"/>
            </a:pPr>
            <a:r>
              <a:rPr lang="en-GB" sz="1400">
                <a:solidFill>
                  <a:srgbClr val="FFFFFF"/>
                </a:solidFill>
                <a:sym typeface="Arial" pitchFamily="34" charset="0"/>
              </a:rPr>
              <a:t>Vasculitis</a:t>
            </a:r>
          </a:p>
        </p:txBody>
      </p:sp>
      <p:sp>
        <p:nvSpPr>
          <p:cNvPr id="18439" name="CaixaDeTexto 20"/>
          <p:cNvSpPr txBox="1">
            <a:spLocks noChangeArrowheads="1"/>
          </p:cNvSpPr>
          <p:nvPr/>
        </p:nvSpPr>
        <p:spPr bwMode="auto">
          <a:xfrm>
            <a:off x="962025" y="2159000"/>
            <a:ext cx="1476375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buSzPct val="100000"/>
            </a:pPr>
            <a:r>
              <a:rPr lang="en-GB" sz="1400">
                <a:solidFill>
                  <a:srgbClr val="FFFFFF"/>
                </a:solidFill>
                <a:sym typeface="Arial" pitchFamily="34" charset="0"/>
              </a:rPr>
              <a:t>Age</a:t>
            </a:r>
          </a:p>
          <a:p>
            <a:pPr algn="r" eaLnBrk="0" hangingPunct="0">
              <a:buSzPct val="100000"/>
            </a:pPr>
            <a:r>
              <a:rPr lang="en-GB" sz="1400">
                <a:solidFill>
                  <a:srgbClr val="FFFFFF"/>
                </a:solidFill>
                <a:sym typeface="Arial" pitchFamily="34" charset="0"/>
              </a:rPr>
              <a:t>Immobilization</a:t>
            </a:r>
          </a:p>
          <a:p>
            <a:pPr algn="r" eaLnBrk="0" hangingPunct="0">
              <a:buSzPct val="100000"/>
            </a:pPr>
            <a:r>
              <a:rPr lang="en-GB" sz="1400">
                <a:solidFill>
                  <a:srgbClr val="FFFFFF"/>
                </a:solidFill>
                <a:sym typeface="Arial" pitchFamily="34" charset="0"/>
              </a:rPr>
              <a:t>CVA</a:t>
            </a:r>
          </a:p>
          <a:p>
            <a:pPr algn="r" eaLnBrk="0" hangingPunct="0">
              <a:buSzPct val="100000"/>
            </a:pPr>
            <a:r>
              <a:rPr lang="en-GB" sz="1400">
                <a:solidFill>
                  <a:srgbClr val="FFFFFF"/>
                </a:solidFill>
                <a:sym typeface="Arial" pitchFamily="34" charset="0"/>
              </a:rPr>
              <a:t>Anaesthesia</a:t>
            </a:r>
          </a:p>
          <a:p>
            <a:pPr algn="r" eaLnBrk="0" hangingPunct="0">
              <a:buSzPct val="100000"/>
            </a:pPr>
            <a:r>
              <a:rPr lang="en-GB" sz="1400">
                <a:solidFill>
                  <a:srgbClr val="FFFFFF"/>
                </a:solidFill>
                <a:sym typeface="Arial" pitchFamily="34" charset="0"/>
              </a:rPr>
              <a:t>CHF</a:t>
            </a:r>
          </a:p>
        </p:txBody>
      </p:sp>
      <p:sp>
        <p:nvSpPr>
          <p:cNvPr id="18440" name="CaixaDeTexto 21"/>
          <p:cNvSpPr txBox="1">
            <a:spLocks noChangeArrowheads="1"/>
          </p:cNvSpPr>
          <p:nvPr/>
        </p:nvSpPr>
        <p:spPr bwMode="auto">
          <a:xfrm>
            <a:off x="5715000" y="5156200"/>
            <a:ext cx="27225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SzPct val="100000"/>
            </a:pPr>
            <a:r>
              <a:rPr lang="en-GB" sz="1400">
                <a:solidFill>
                  <a:srgbClr val="FFFFFF"/>
                </a:solidFill>
                <a:sym typeface="Arial" pitchFamily="34" charset="0"/>
              </a:rPr>
              <a:t>Def. of protein C or S or ATIII</a:t>
            </a:r>
          </a:p>
          <a:p>
            <a:pPr eaLnBrk="0" hangingPunct="0">
              <a:buSzPct val="100000"/>
            </a:pPr>
            <a:r>
              <a:rPr lang="en-GB" sz="1400">
                <a:solidFill>
                  <a:srgbClr val="FFFFFF"/>
                </a:solidFill>
                <a:sym typeface="Arial" pitchFamily="34" charset="0"/>
              </a:rPr>
              <a:t>Carcinomas</a:t>
            </a:r>
          </a:p>
          <a:p>
            <a:pPr eaLnBrk="0" hangingPunct="0">
              <a:buSzPct val="100000"/>
            </a:pPr>
            <a:r>
              <a:rPr lang="en-GB" sz="1400">
                <a:solidFill>
                  <a:srgbClr val="FFFFFF"/>
                </a:solidFill>
                <a:sym typeface="Arial" pitchFamily="34" charset="0"/>
              </a:rPr>
              <a:t>Oestrogens</a:t>
            </a:r>
          </a:p>
          <a:p>
            <a:pPr eaLnBrk="0" hangingPunct="0">
              <a:buSzPct val="100000"/>
            </a:pPr>
            <a:r>
              <a:rPr lang="en-GB" sz="1400">
                <a:solidFill>
                  <a:srgbClr val="FFFFFF"/>
                </a:solidFill>
                <a:sym typeface="Arial" pitchFamily="34" charset="0"/>
              </a:rPr>
              <a:t>AAS, hyperhomocysteinaemia…</a:t>
            </a:r>
          </a:p>
        </p:txBody>
      </p:sp>
      <p:sp>
        <p:nvSpPr>
          <p:cNvPr id="18441" name="Rectângulo 12"/>
          <p:cNvSpPr>
            <a:spLocks noChangeArrowheads="1"/>
          </p:cNvSpPr>
          <p:nvPr/>
        </p:nvSpPr>
        <p:spPr bwMode="auto">
          <a:xfrm>
            <a:off x="190500" y="5026025"/>
            <a:ext cx="42164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Aft>
                <a:spcPts val="1200"/>
              </a:spcAft>
              <a:buSzPct val="100000"/>
            </a:pPr>
            <a:r>
              <a:rPr lang="en-GB" sz="1800" u="sng">
                <a:solidFill>
                  <a:srgbClr val="FFFFFF"/>
                </a:solidFill>
                <a:sym typeface="Arial" pitchFamily="34" charset="0"/>
              </a:rPr>
              <a:t>Risk of DVT</a:t>
            </a:r>
          </a:p>
          <a:p>
            <a:pPr eaLnBrk="0" hangingPunct="0">
              <a:spcAft>
                <a:spcPts val="1200"/>
              </a:spcAft>
              <a:buSzPct val="100000"/>
            </a:pPr>
            <a:r>
              <a:rPr lang="en-GB" sz="1800" b="0">
                <a:solidFill>
                  <a:srgbClr val="FFFFFF"/>
                </a:solidFill>
                <a:sym typeface="Arial" pitchFamily="34" charset="0"/>
              </a:rPr>
              <a:t>	Low-medium risk</a:t>
            </a:r>
          </a:p>
          <a:p>
            <a:pPr marL="1092200" lvl="2" indent="-177800" eaLnBrk="0" hangingPunct="0">
              <a:spcAft>
                <a:spcPts val="1200"/>
              </a:spcAft>
              <a:buSzPct val="100000"/>
            </a:pPr>
            <a:r>
              <a:rPr lang="en-GB" sz="1800" b="0">
                <a:solidFill>
                  <a:srgbClr val="FFFFFF"/>
                </a:solidFill>
                <a:sym typeface="Arial" pitchFamily="34" charset="0"/>
              </a:rPr>
              <a:t>Medium-high risk</a:t>
            </a:r>
          </a:p>
          <a:p>
            <a:pPr marL="1092200" lvl="2" indent="-177800" eaLnBrk="0" hangingPunct="0">
              <a:spcAft>
                <a:spcPts val="1200"/>
              </a:spcAft>
              <a:buSzPct val="100000"/>
            </a:pPr>
            <a:r>
              <a:rPr lang="en-GB" sz="1800" b="0">
                <a:solidFill>
                  <a:srgbClr val="FFFFFF"/>
                </a:solidFill>
                <a:sym typeface="Arial" pitchFamily="34" charset="0"/>
              </a:rPr>
              <a:t>Very high risk</a:t>
            </a:r>
          </a:p>
        </p:txBody>
      </p:sp>
      <p:sp>
        <p:nvSpPr>
          <p:cNvPr id="18442" name="Rectângulo 21"/>
          <p:cNvSpPr>
            <a:spLocks noChangeArrowheads="1"/>
          </p:cNvSpPr>
          <p:nvPr/>
        </p:nvSpPr>
        <p:spPr bwMode="auto">
          <a:xfrm>
            <a:off x="431800" y="5499100"/>
            <a:ext cx="546100" cy="266700"/>
          </a:xfrm>
          <a:prstGeom prst="rect">
            <a:avLst/>
          </a:prstGeom>
          <a:solidFill>
            <a:srgbClr val="0000FF"/>
          </a:solidFill>
          <a:ln w="38100" cap="sq" algn="ctr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pt-PT"/>
          </a:p>
        </p:txBody>
      </p:sp>
      <p:sp>
        <p:nvSpPr>
          <p:cNvPr id="26" name="Rectângulo 25"/>
          <p:cNvSpPr/>
          <p:nvPr/>
        </p:nvSpPr>
        <p:spPr bwMode="auto">
          <a:xfrm>
            <a:off x="431800" y="5930900"/>
            <a:ext cx="546100" cy="266700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/>
          <a:lstStyle/>
          <a:p>
            <a:pPr>
              <a:defRPr/>
            </a:pPr>
            <a:endParaRPr lang="pt-PT"/>
          </a:p>
        </p:txBody>
      </p:sp>
      <p:sp>
        <p:nvSpPr>
          <p:cNvPr id="18444" name="Rectângulo 24"/>
          <p:cNvSpPr>
            <a:spLocks noChangeArrowheads="1"/>
          </p:cNvSpPr>
          <p:nvPr/>
        </p:nvSpPr>
        <p:spPr bwMode="auto">
          <a:xfrm>
            <a:off x="444500" y="6350000"/>
            <a:ext cx="546100" cy="266700"/>
          </a:xfrm>
          <a:prstGeom prst="rect">
            <a:avLst/>
          </a:prstGeom>
          <a:solidFill>
            <a:srgbClr val="002060"/>
          </a:solidFill>
          <a:ln w="38100" cap="sq" algn="ctr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pt-P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ChangeArrowheads="1"/>
          </p:cNvSpPr>
          <p:nvPr/>
        </p:nvSpPr>
        <p:spPr bwMode="auto">
          <a:xfrm>
            <a:off x="609600" y="444500"/>
            <a:ext cx="807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8938" indent="-388938" algn="just" eaLnBrk="0" hangingPunct="0">
              <a:spcBef>
                <a:spcPct val="20000"/>
              </a:spcBef>
              <a:buSzPct val="100000"/>
              <a:tabLst>
                <a:tab pos="1516063" algn="l"/>
              </a:tabLst>
            </a:pPr>
            <a:r>
              <a:rPr lang="en-GB" sz="2800" dirty="0">
                <a:solidFill>
                  <a:srgbClr val="FFFFFF"/>
                </a:solidFill>
                <a:sym typeface="Arial" pitchFamily="34" charset="0"/>
              </a:rPr>
              <a:t>Stratification of risk of </a:t>
            </a:r>
            <a:r>
              <a:rPr lang="en-GB" sz="2800" dirty="0" smtClean="0">
                <a:solidFill>
                  <a:srgbClr val="FFFFFF"/>
                </a:solidFill>
                <a:sym typeface="Arial" pitchFamily="34" charset="0"/>
              </a:rPr>
              <a:t>VTE</a:t>
            </a:r>
            <a:r>
              <a:rPr lang="en-GB" sz="2800" baseline="30000" dirty="0" smtClean="0">
                <a:solidFill>
                  <a:srgbClr val="FFFFFF"/>
                </a:solidFill>
                <a:sym typeface="Arial" pitchFamily="34" charset="0"/>
              </a:rPr>
              <a:t>11</a:t>
            </a:r>
            <a:endParaRPr lang="en-GB" sz="2800" baseline="30000" dirty="0">
              <a:solidFill>
                <a:srgbClr val="FFFFFF"/>
              </a:solidFill>
              <a:sym typeface="Arial" pitchFamily="34" charset="0"/>
            </a:endParaRPr>
          </a:p>
        </p:txBody>
      </p:sp>
      <p:sp>
        <p:nvSpPr>
          <p:cNvPr id="19459" name="Rectangle 6"/>
          <p:cNvSpPr>
            <a:spLocks noChangeArrowheads="1"/>
          </p:cNvSpPr>
          <p:nvPr/>
        </p:nvSpPr>
        <p:spPr bwMode="auto">
          <a:xfrm>
            <a:off x="611188" y="1000125"/>
            <a:ext cx="8047037" cy="2159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12700" cap="sq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graphicFrame>
        <p:nvGraphicFramePr>
          <p:cNvPr id="19476" name="Group 20"/>
          <p:cNvGraphicFramePr>
            <a:graphicFrameLocks noGrp="1"/>
          </p:cNvGraphicFramePr>
          <p:nvPr/>
        </p:nvGraphicFramePr>
        <p:xfrm>
          <a:off x="622300" y="1981200"/>
          <a:ext cx="7937500" cy="4547235"/>
        </p:xfrm>
        <a:graphic>
          <a:graphicData uri="http://schemas.openxmlformats.org/drawingml/2006/table">
            <a:tbl>
              <a:tblPr/>
              <a:tblGrid>
                <a:gridCol w="2362200"/>
                <a:gridCol w="55753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Level of risk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Risk factor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High risk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DVT 40-80%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Fatal PE 1-10%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7800" marR="0" lvl="0" indent="-1778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Major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 surgery or orthopaedic surgery (pelvis, hip, leg)</a:t>
                      </a:r>
                    </a:p>
                    <a:p>
                      <a:pPr marL="177800" marR="0" lvl="0" indent="-1778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Major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 pelvic/abdominal surgery for cancer</a:t>
                      </a:r>
                    </a:p>
                    <a:p>
                      <a:pPr marL="177800" marR="0" lvl="0" indent="-1778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Major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 surgery, injury (e.g. of spinal cord), or medical disease in patients with a history of DVT, PE, or thrombophilia</a:t>
                      </a:r>
                    </a:p>
                    <a:p>
                      <a:pPr marL="177800" marR="0" lvl="0" indent="-1778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Paralysis of the lower limbs</a:t>
                      </a:r>
                    </a:p>
                    <a:p>
                      <a:pPr marL="177800" marR="0" lvl="0" indent="-1778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Severe ischaemia/amputation of lower limbs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Moderate risk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DVT 10-40%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Fatal PE 0.1-1%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7800" marR="0" lvl="0" indent="-1778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General, gynaecological, urological, cardiothoracic, vascular, or neurological surgery in patients &gt;40 years with one or more of the other risk factors</a:t>
                      </a:r>
                    </a:p>
                    <a:p>
                      <a:pPr marL="177800" marR="0" lvl="0" indent="-1778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Major</a:t>
                      </a: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 acute medical disease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 (AMI, CHF, inflammatory bowel disease, cancer)</a:t>
                      </a:r>
                    </a:p>
                    <a:p>
                      <a:pPr marL="177800" marR="0" lvl="0" indent="-1778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Minor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 medical disease, injury, or surgery, in patients with a history of DVT, PE, or thrombophilia</a:t>
                      </a:r>
                    </a:p>
                    <a:p>
                      <a:pPr marL="177800" marR="0" lvl="0" indent="-1778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Immobilization of lower limb in plaster in a patient with a </a:t>
                      </a:r>
                      <a:r>
                        <a:rPr kumimoji="0" lang="en-GB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minor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 injury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Low risk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DVT &lt; 10%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Fatal PE 0.01%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7800" marR="0" lvl="0" indent="-1778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Major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 surgery (&lt;30 min), &lt;40 years, with no other risk factors</a:t>
                      </a:r>
                    </a:p>
                    <a:p>
                      <a:pPr marL="177800" marR="0" lvl="0" indent="-1778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Minor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 surgery, with no other risk factors</a:t>
                      </a:r>
                    </a:p>
                    <a:p>
                      <a:pPr marL="177800" marR="0" lvl="0" indent="-1778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Minor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 medical disease or injury, with no other risk factors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474" name="Rectângulo 12"/>
          <p:cNvSpPr>
            <a:spLocks noChangeArrowheads="1"/>
          </p:cNvSpPr>
          <p:nvPr/>
        </p:nvSpPr>
        <p:spPr bwMode="auto">
          <a:xfrm>
            <a:off x="619125" y="1384300"/>
            <a:ext cx="7985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 algn="ctr" eaLnBrk="0" hangingPunct="0">
              <a:lnSpc>
                <a:spcPct val="90000"/>
              </a:lnSpc>
              <a:buSzPct val="100000"/>
            </a:pPr>
            <a:r>
              <a:rPr lang="en-GB" sz="2200" i="1" dirty="0" err="1">
                <a:solidFill>
                  <a:srgbClr val="FFFF00"/>
                </a:solidFill>
                <a:sym typeface="Arial" pitchFamily="34" charset="0"/>
              </a:rPr>
              <a:t>Thromboembolic</a:t>
            </a:r>
            <a:r>
              <a:rPr lang="en-GB" sz="2200" i="1" dirty="0">
                <a:solidFill>
                  <a:srgbClr val="FFFF00"/>
                </a:solidFill>
                <a:sym typeface="Arial" pitchFamily="34" charset="0"/>
              </a:rPr>
              <a:t> Risk Factors Consensus Group</a:t>
            </a:r>
            <a:r>
              <a:rPr lang="en-GB" sz="2200" dirty="0">
                <a:solidFill>
                  <a:srgbClr val="FFFF00"/>
                </a:solidFill>
                <a:sym typeface="Arial" pitchFamily="34" charset="0"/>
              </a:rPr>
              <a:t> (1992)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ChangeArrowheads="1"/>
          </p:cNvSpPr>
          <p:nvPr/>
        </p:nvSpPr>
        <p:spPr bwMode="auto">
          <a:xfrm>
            <a:off x="609600" y="444500"/>
            <a:ext cx="807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8938" indent="-388938" algn="just" eaLnBrk="0" hangingPunct="0">
              <a:spcBef>
                <a:spcPct val="20000"/>
              </a:spcBef>
              <a:buSzPct val="100000"/>
              <a:tabLst>
                <a:tab pos="1516063" algn="l"/>
              </a:tabLst>
            </a:pPr>
            <a:r>
              <a:rPr lang="en-GB" sz="2800" dirty="0">
                <a:solidFill>
                  <a:srgbClr val="FFFFFF"/>
                </a:solidFill>
                <a:sym typeface="Arial" pitchFamily="34" charset="0"/>
              </a:rPr>
              <a:t>Stratification of risk of </a:t>
            </a:r>
            <a:r>
              <a:rPr lang="en-GB" sz="2800" dirty="0" smtClean="0">
                <a:solidFill>
                  <a:srgbClr val="FFFFFF"/>
                </a:solidFill>
                <a:sym typeface="Arial" pitchFamily="34" charset="0"/>
              </a:rPr>
              <a:t>VTE</a:t>
            </a:r>
            <a:r>
              <a:rPr lang="en-GB" sz="2800" baseline="30000" dirty="0" smtClean="0">
                <a:solidFill>
                  <a:srgbClr val="FFFFFF"/>
                </a:solidFill>
                <a:sym typeface="Arial" pitchFamily="34" charset="0"/>
              </a:rPr>
              <a:t>12</a:t>
            </a:r>
            <a:endParaRPr lang="en-GB" sz="2800" baseline="30000" dirty="0">
              <a:solidFill>
                <a:srgbClr val="FFFFFF"/>
              </a:solidFill>
              <a:sym typeface="Arial" pitchFamily="34" charset="0"/>
            </a:endParaRPr>
          </a:p>
        </p:txBody>
      </p:sp>
      <p:sp>
        <p:nvSpPr>
          <p:cNvPr id="20483" name="Rectangle 6"/>
          <p:cNvSpPr>
            <a:spLocks noChangeArrowheads="1"/>
          </p:cNvSpPr>
          <p:nvPr/>
        </p:nvSpPr>
        <p:spPr bwMode="auto">
          <a:xfrm>
            <a:off x="611188" y="1000125"/>
            <a:ext cx="8047037" cy="2159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12700" cap="sq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graphicFrame>
        <p:nvGraphicFramePr>
          <p:cNvPr id="20504" name="Group 24"/>
          <p:cNvGraphicFramePr>
            <a:graphicFrameLocks noGrp="1"/>
          </p:cNvGraphicFramePr>
          <p:nvPr/>
        </p:nvGraphicFramePr>
        <p:xfrm>
          <a:off x="622300" y="1981200"/>
          <a:ext cx="8216900" cy="4602480"/>
        </p:xfrm>
        <a:graphic>
          <a:graphicData uri="http://schemas.openxmlformats.org/drawingml/2006/table">
            <a:tbl>
              <a:tblPr/>
              <a:tblGrid>
                <a:gridCol w="3622675"/>
                <a:gridCol w="1644650"/>
                <a:gridCol w="294957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Level of risk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Risk of VTE </a:t>
                      </a: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(without prophylaxis)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Recommended prophylaxis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Low risk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Minor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 surgery in mobile patients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Medical patients who are mobilized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&lt;10%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No prophylactic treatment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Early, “aggressive” ambulation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Moderate risk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Majority of gynaecological or urological surgical interventions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Medical patients confined to bed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Moderate risk of VTE and high risk of haemorrhage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10-40%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LMWH, LMW heparinoids, fondaparinux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Mechanical prophylaxis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High risk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Arthroplasty of hip/knee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Major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 trauma, spinal-cord injury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High risk of VTE and high risk of haemorrhage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40-80%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LMWH, fondaparinux, vit. K antagonists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Mechanical prophylaxis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02" name="Rectângulo 12"/>
          <p:cNvSpPr>
            <a:spLocks noChangeArrowheads="1"/>
          </p:cNvSpPr>
          <p:nvPr/>
        </p:nvSpPr>
        <p:spPr bwMode="auto">
          <a:xfrm>
            <a:off x="644525" y="1397000"/>
            <a:ext cx="81692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 algn="ctr" eaLnBrk="0" hangingPunct="0">
              <a:lnSpc>
                <a:spcPct val="90000"/>
              </a:lnSpc>
              <a:buSzPct val="100000"/>
            </a:pPr>
            <a:r>
              <a:rPr lang="en-GB" sz="2200" i="1" dirty="0">
                <a:solidFill>
                  <a:srgbClr val="FFFF00"/>
                </a:solidFill>
                <a:sym typeface="Arial" pitchFamily="34" charset="0"/>
              </a:rPr>
              <a:t>American College of Chest Physicians</a:t>
            </a:r>
            <a:r>
              <a:rPr lang="en-GB" sz="2200" dirty="0">
                <a:solidFill>
                  <a:srgbClr val="FFFF00"/>
                </a:solidFill>
                <a:sym typeface="Arial" pitchFamily="34" charset="0"/>
              </a:rPr>
              <a:t> </a:t>
            </a:r>
            <a:r>
              <a:rPr lang="en-GB" sz="2200" i="1" dirty="0">
                <a:solidFill>
                  <a:srgbClr val="FFFF00"/>
                </a:solidFill>
                <a:sym typeface="Arial" pitchFamily="34" charset="0"/>
              </a:rPr>
              <a:t>Guidelines</a:t>
            </a:r>
            <a:r>
              <a:rPr lang="en-GB" sz="2200" dirty="0">
                <a:solidFill>
                  <a:srgbClr val="FFFF00"/>
                </a:solidFill>
                <a:sym typeface="Arial" pitchFamily="34" charset="0"/>
              </a:rPr>
              <a:t> (2008)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ChangeArrowheads="1"/>
          </p:cNvSpPr>
          <p:nvPr/>
        </p:nvSpPr>
        <p:spPr bwMode="auto">
          <a:xfrm>
            <a:off x="609600" y="444500"/>
            <a:ext cx="807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8938" indent="-388938" algn="just" eaLnBrk="0" hangingPunct="0">
              <a:spcBef>
                <a:spcPct val="20000"/>
              </a:spcBef>
              <a:buSzPct val="100000"/>
              <a:tabLst>
                <a:tab pos="1516063" algn="l"/>
              </a:tabLst>
            </a:pPr>
            <a:r>
              <a:rPr lang="en-GB" sz="2800">
                <a:solidFill>
                  <a:srgbClr val="FFFFFF"/>
                </a:solidFill>
                <a:sym typeface="Arial" pitchFamily="34" charset="0"/>
              </a:rPr>
              <a:t>Stratification of risk of VTE</a:t>
            </a:r>
          </a:p>
        </p:txBody>
      </p:sp>
      <p:sp>
        <p:nvSpPr>
          <p:cNvPr id="21507" name="Rectangle 6"/>
          <p:cNvSpPr>
            <a:spLocks noChangeArrowheads="1"/>
          </p:cNvSpPr>
          <p:nvPr/>
        </p:nvSpPr>
        <p:spPr bwMode="auto">
          <a:xfrm>
            <a:off x="611188" y="1000125"/>
            <a:ext cx="8047037" cy="2159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12700" cap="sq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graphicFrame>
        <p:nvGraphicFramePr>
          <p:cNvPr id="18" name="Tabela 17"/>
          <p:cNvGraphicFramePr>
            <a:graphicFrameLocks noGrp="1"/>
          </p:cNvGraphicFramePr>
          <p:nvPr/>
        </p:nvGraphicFramePr>
        <p:xfrm>
          <a:off x="546100" y="2374900"/>
          <a:ext cx="8216900" cy="3124200"/>
        </p:xfrm>
        <a:graphic>
          <a:graphicData uri="http://schemas.openxmlformats.org/drawingml/2006/table">
            <a:tbl>
              <a:tblPr/>
              <a:tblGrid>
                <a:gridCol w="1981200"/>
                <a:gridCol w="1558925"/>
                <a:gridCol w="1558925"/>
                <a:gridCol w="1558925"/>
                <a:gridCol w="1558925"/>
              </a:tblGrid>
              <a:tr h="520700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Events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Level of risk (%)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0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Low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Moderate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High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Very high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  Distal DVT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dec"/>
                        </a:tabLst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	2.0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10 – 20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20 – 40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40 – 80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  Proximal DVT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dec"/>
                        </a:tabLst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	0.4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2 – 4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4 – 8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10 – 20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  PE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dec"/>
                        </a:tabLst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	0.2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1 – 2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2 – 4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4 – 10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  Fatal PE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dec"/>
                        </a:tabLst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	0.002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0.1 – 0.4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0.4 – 1.0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1 – 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43" name="Rectângulo 12"/>
          <p:cNvSpPr>
            <a:spLocks noChangeArrowheads="1"/>
          </p:cNvSpPr>
          <p:nvPr/>
        </p:nvSpPr>
        <p:spPr bwMode="auto">
          <a:xfrm>
            <a:off x="682625" y="1562100"/>
            <a:ext cx="7985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 algn="ctr" eaLnBrk="0" hangingPunct="0">
              <a:lnSpc>
                <a:spcPct val="90000"/>
              </a:lnSpc>
              <a:buSzPct val="100000"/>
            </a:pPr>
            <a:r>
              <a:rPr lang="en-GB" sz="2200" dirty="0">
                <a:solidFill>
                  <a:srgbClr val="FFFF00"/>
                </a:solidFill>
                <a:sym typeface="Arial" pitchFamily="34" charset="0"/>
              </a:rPr>
              <a:t>Incidence of events according to level of </a:t>
            </a:r>
            <a:r>
              <a:rPr lang="en-GB" sz="2200" dirty="0" smtClean="0">
                <a:solidFill>
                  <a:srgbClr val="FFFF00"/>
                </a:solidFill>
                <a:sym typeface="Arial" pitchFamily="34" charset="0"/>
              </a:rPr>
              <a:t>risk</a:t>
            </a:r>
            <a:r>
              <a:rPr lang="en-GB" sz="2200" baseline="30000" dirty="0" smtClean="0">
                <a:solidFill>
                  <a:srgbClr val="FFFF00"/>
                </a:solidFill>
                <a:sym typeface="Arial" pitchFamily="34" charset="0"/>
              </a:rPr>
              <a:t>2</a:t>
            </a:r>
            <a:endParaRPr lang="en-GB" sz="2200" baseline="30000" dirty="0">
              <a:solidFill>
                <a:srgbClr val="FFFF00"/>
              </a:solidFill>
              <a:sym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611188" y="1463675"/>
            <a:ext cx="8047037" cy="2159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12700" cap="sq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823913" y="2384425"/>
            <a:ext cx="7934325" cy="3708400"/>
          </a:xfrm>
          <a:prstGeom prst="rect">
            <a:avLst/>
          </a:prstGeom>
          <a:noFill/>
          <a:ln w="31750" cap="sq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446088" indent="-446088" algn="just" eaLnBrk="0" hangingPunct="0">
              <a:lnSpc>
                <a:spcPct val="150000"/>
              </a:lnSpc>
              <a:buClr>
                <a:srgbClr val="FFFF00"/>
              </a:buClr>
              <a:buFont typeface="Wingdings 3" pitchFamily="18" charset="2"/>
              <a:buChar char="Æ"/>
              <a:tabLst>
                <a:tab pos="1519238" algn="l"/>
              </a:tabLst>
            </a:pPr>
            <a:r>
              <a:rPr lang="en-GB" sz="2200" b="0">
                <a:solidFill>
                  <a:srgbClr val="FFFFFF"/>
                </a:solidFill>
                <a:sym typeface="Arial" pitchFamily="34" charset="0"/>
              </a:rPr>
              <a:t>Introduction</a:t>
            </a:r>
          </a:p>
          <a:p>
            <a:pPr marL="446088" indent="-446088" algn="just" eaLnBrk="0" hangingPunct="0">
              <a:lnSpc>
                <a:spcPct val="150000"/>
              </a:lnSpc>
              <a:buClr>
                <a:srgbClr val="FFFF00"/>
              </a:buClr>
              <a:buFont typeface="Wingdings 3" pitchFamily="18" charset="2"/>
              <a:buChar char="Æ"/>
              <a:tabLst>
                <a:tab pos="1519238" algn="l"/>
              </a:tabLst>
            </a:pPr>
            <a:r>
              <a:rPr lang="en-GB" sz="2200" b="0">
                <a:solidFill>
                  <a:srgbClr val="FFFFFF"/>
                </a:solidFill>
                <a:sym typeface="Arial" pitchFamily="34" charset="0"/>
              </a:rPr>
              <a:t>Risk factors for venous thromboembolism</a:t>
            </a:r>
          </a:p>
          <a:p>
            <a:pPr marL="446088" indent="-446088" algn="just" eaLnBrk="0" hangingPunct="0">
              <a:lnSpc>
                <a:spcPct val="150000"/>
              </a:lnSpc>
              <a:buClr>
                <a:srgbClr val="FFFF00"/>
              </a:buClr>
              <a:buFont typeface="Wingdings 3" pitchFamily="18" charset="2"/>
              <a:buChar char="Æ"/>
              <a:tabLst>
                <a:tab pos="1519238" algn="l"/>
              </a:tabLst>
            </a:pPr>
            <a:r>
              <a:rPr lang="en-GB" sz="2200" b="0">
                <a:solidFill>
                  <a:srgbClr val="FFFFFF"/>
                </a:solidFill>
                <a:sym typeface="Arial" pitchFamily="34" charset="0"/>
              </a:rPr>
              <a:t>LMWH for the prevention of VTE</a:t>
            </a:r>
          </a:p>
          <a:p>
            <a:pPr marL="992188" lvl="1" indent="-180975" algn="just" eaLnBrk="0" hangingPunct="0">
              <a:lnSpc>
                <a:spcPct val="150000"/>
              </a:lnSpc>
              <a:buClr>
                <a:srgbClr val="FFFF00"/>
              </a:buClr>
              <a:buFont typeface="Arial" pitchFamily="34" charset="0"/>
              <a:buChar char="•"/>
              <a:tabLst>
                <a:tab pos="1519238" algn="l"/>
              </a:tabLst>
            </a:pPr>
            <a:r>
              <a:rPr lang="en-GB" sz="1800" b="0">
                <a:solidFill>
                  <a:srgbClr val="FFFFFF"/>
                </a:solidFill>
                <a:sym typeface="Arial" pitchFamily="34" charset="0"/>
              </a:rPr>
              <a:t>PREVENT study</a:t>
            </a:r>
          </a:p>
          <a:p>
            <a:pPr marL="992188" lvl="1" indent="-180975" algn="just" eaLnBrk="0" hangingPunct="0">
              <a:buClr>
                <a:srgbClr val="FFFF00"/>
              </a:buClr>
              <a:buFont typeface="Arial" pitchFamily="34" charset="0"/>
              <a:buChar char="•"/>
              <a:tabLst>
                <a:tab pos="1519238" algn="l"/>
              </a:tabLst>
            </a:pPr>
            <a:r>
              <a:rPr lang="en-GB" sz="1800" b="0">
                <a:solidFill>
                  <a:srgbClr val="FFFFFF"/>
                </a:solidFill>
                <a:sym typeface="Arial" pitchFamily="34" charset="0"/>
              </a:rPr>
              <a:t>DIRECT study</a:t>
            </a:r>
          </a:p>
          <a:p>
            <a:pPr marL="446088" indent="-446088" algn="just" eaLnBrk="0" hangingPunct="0">
              <a:lnSpc>
                <a:spcPct val="150000"/>
              </a:lnSpc>
              <a:buClr>
                <a:srgbClr val="FFFF00"/>
              </a:buClr>
              <a:buFont typeface="Wingdings 3" pitchFamily="18" charset="2"/>
              <a:buChar char="Æ"/>
              <a:tabLst>
                <a:tab pos="1519238" algn="l"/>
              </a:tabLst>
            </a:pPr>
            <a:r>
              <a:rPr lang="en-GB" sz="2200" b="0">
                <a:solidFill>
                  <a:srgbClr val="FFFFFF"/>
                </a:solidFill>
                <a:sym typeface="Arial" pitchFamily="34" charset="0"/>
              </a:rPr>
              <a:t>Cancer and risk of VTE</a:t>
            </a:r>
          </a:p>
          <a:p>
            <a:pPr marL="992188" lvl="1" indent="-180975" algn="just" eaLnBrk="0" hangingPunct="0">
              <a:lnSpc>
                <a:spcPct val="150000"/>
              </a:lnSpc>
              <a:buClr>
                <a:srgbClr val="FFFF00"/>
              </a:buClr>
              <a:buFont typeface="Arial" pitchFamily="34" charset="0"/>
              <a:buChar char="•"/>
              <a:tabLst>
                <a:tab pos="1519238" algn="l"/>
              </a:tabLst>
            </a:pPr>
            <a:r>
              <a:rPr lang="en-GB" sz="1800" b="0">
                <a:solidFill>
                  <a:srgbClr val="FFFFFF"/>
                </a:solidFill>
                <a:sym typeface="Arial" pitchFamily="34" charset="0"/>
              </a:rPr>
              <a:t>CLOT study</a:t>
            </a:r>
          </a:p>
          <a:p>
            <a:pPr marL="446088" indent="-446088" algn="just" eaLnBrk="0" hangingPunct="0">
              <a:lnSpc>
                <a:spcPct val="150000"/>
              </a:lnSpc>
              <a:buClr>
                <a:srgbClr val="FFFF00"/>
              </a:buClr>
              <a:buFont typeface="Wingdings 3" pitchFamily="18" charset="2"/>
              <a:buChar char="Æ"/>
              <a:tabLst>
                <a:tab pos="1519238" algn="l"/>
              </a:tabLst>
            </a:pPr>
            <a:r>
              <a:rPr lang="en-GB" sz="2200" b="0">
                <a:solidFill>
                  <a:srgbClr val="FFFFFF"/>
                </a:solidFill>
                <a:sym typeface="Arial" pitchFamily="34" charset="0"/>
              </a:rPr>
              <a:t>Recommendations, dosage, and method of administration</a:t>
            </a:r>
          </a:p>
        </p:txBody>
      </p:sp>
      <p:sp useBgFill="1">
        <p:nvSpPr>
          <p:cNvPr id="4100" name="Rectângulo 9"/>
          <p:cNvSpPr>
            <a:spLocks noChangeArrowheads="1"/>
          </p:cNvSpPr>
          <p:nvPr/>
        </p:nvSpPr>
        <p:spPr bwMode="auto">
          <a:xfrm>
            <a:off x="6237288" y="190500"/>
            <a:ext cx="2592387" cy="1843088"/>
          </a:xfrm>
          <a:prstGeom prst="rect">
            <a:avLst/>
          </a:prstGeom>
          <a:ln w="38100" cap="sq" algn="ctr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endParaRPr lang="pt-PT"/>
          </a:p>
        </p:txBody>
      </p:sp>
      <p:grpSp>
        <p:nvGrpSpPr>
          <p:cNvPr id="4101" name="Group 2"/>
          <p:cNvGrpSpPr>
            <a:grpSpLocks/>
          </p:cNvGrpSpPr>
          <p:nvPr/>
        </p:nvGrpSpPr>
        <p:grpSpPr bwMode="auto">
          <a:xfrm>
            <a:off x="6469063" y="198438"/>
            <a:ext cx="2401887" cy="2339975"/>
            <a:chOff x="1292" y="482"/>
            <a:chExt cx="3538" cy="3447"/>
          </a:xfrm>
        </p:grpSpPr>
        <p:sp>
          <p:nvSpPr>
            <p:cNvPr id="6" name="Oval 3"/>
            <p:cNvSpPr>
              <a:spLocks noChangeArrowheads="1"/>
            </p:cNvSpPr>
            <p:nvPr/>
          </p:nvSpPr>
          <p:spPr bwMode="auto">
            <a:xfrm>
              <a:off x="1292" y="482"/>
              <a:ext cx="3538" cy="3447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  <a:effectLst>
              <a:outerShdw dist="107763" dir="18900000" algn="ctr" rotWithShape="0">
                <a:srgbClr val="0033C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pt-PT" dirty="0"/>
            </a:p>
          </p:txBody>
        </p:sp>
        <p:pic>
          <p:nvPicPr>
            <p:cNvPr id="4104" name="Picture 4" descr="Fragmin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37" y="1117"/>
              <a:ext cx="2314" cy="2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5" name="Picture 5" descr="Blue-1201"/>
            <p:cNvPicPr>
              <a:picLocks noChangeAspect="1" noChangeArrowheads="1"/>
            </p:cNvPicPr>
            <p:nvPr/>
          </p:nvPicPr>
          <p:blipFill>
            <a:blip r:embed="rId4" cstate="print">
              <a:lum bright="18000"/>
            </a:blip>
            <a:srcRect/>
            <a:stretch>
              <a:fillRect/>
            </a:stretch>
          </p:blipFill>
          <p:spPr bwMode="auto">
            <a:xfrm>
              <a:off x="1973" y="1253"/>
              <a:ext cx="681" cy="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09600" y="509588"/>
            <a:ext cx="5740400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 eaLnBrk="0" hangingPunct="0">
              <a:spcBef>
                <a:spcPct val="20000"/>
              </a:spcBef>
              <a:buSzPct val="100000"/>
              <a:tabLst>
                <a:tab pos="1516063" algn="l"/>
              </a:tabLst>
            </a:pPr>
            <a:r>
              <a:rPr lang="en-GB" sz="2700" dirty="0" smtClean="0">
                <a:solidFill>
                  <a:srgbClr val="FFFFFF"/>
                </a:solidFill>
                <a:sym typeface="Arial" pitchFamily="34" charset="0"/>
              </a:rPr>
              <a:t>CONTENT</a:t>
            </a:r>
            <a:endParaRPr lang="en-GB" dirty="0">
              <a:solidFill>
                <a:srgbClr val="FFFFFF"/>
              </a:solidFill>
              <a:sym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ChangeArrowheads="1"/>
          </p:cNvSpPr>
          <p:nvPr/>
        </p:nvSpPr>
        <p:spPr bwMode="auto">
          <a:xfrm>
            <a:off x="611188" y="1463675"/>
            <a:ext cx="8047037" cy="2159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12700" cap="sq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823913" y="2384425"/>
            <a:ext cx="7934325" cy="3708400"/>
          </a:xfrm>
          <a:prstGeom prst="rect">
            <a:avLst/>
          </a:prstGeom>
          <a:noFill/>
          <a:ln w="31750" cap="sq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446088" indent="-446088" algn="just" eaLnBrk="0" hangingPunct="0">
              <a:lnSpc>
                <a:spcPct val="150000"/>
              </a:lnSpc>
              <a:buClr>
                <a:srgbClr val="0000FF"/>
              </a:buClr>
              <a:buFont typeface="Wingdings 3" pitchFamily="18" charset="2"/>
              <a:buChar char="Æ"/>
              <a:tabLst>
                <a:tab pos="1519238" algn="l"/>
              </a:tabLst>
            </a:pPr>
            <a:r>
              <a:rPr lang="en-GB" sz="2200" b="0">
                <a:solidFill>
                  <a:srgbClr val="0000FF"/>
                </a:solidFill>
                <a:sym typeface="Arial" pitchFamily="34" charset="0"/>
              </a:rPr>
              <a:t>Introduction</a:t>
            </a:r>
          </a:p>
          <a:p>
            <a:pPr marL="446088" indent="-446088" algn="just" eaLnBrk="0" hangingPunct="0">
              <a:lnSpc>
                <a:spcPct val="150000"/>
              </a:lnSpc>
              <a:buClr>
                <a:srgbClr val="0000FF"/>
              </a:buClr>
              <a:buFont typeface="Wingdings 3" pitchFamily="18" charset="2"/>
              <a:buChar char="Æ"/>
              <a:tabLst>
                <a:tab pos="1519238" algn="l"/>
              </a:tabLst>
            </a:pPr>
            <a:r>
              <a:rPr lang="en-GB" sz="2200" b="0">
                <a:solidFill>
                  <a:srgbClr val="0000FF"/>
                </a:solidFill>
                <a:sym typeface="Arial" pitchFamily="34" charset="0"/>
              </a:rPr>
              <a:t>Risk factors for venous thromboembolism</a:t>
            </a:r>
          </a:p>
          <a:p>
            <a:pPr marL="446088" indent="-446088" algn="just" eaLnBrk="0" hangingPunct="0">
              <a:lnSpc>
                <a:spcPct val="150000"/>
              </a:lnSpc>
              <a:buClr>
                <a:srgbClr val="FFFF00"/>
              </a:buClr>
              <a:buFont typeface="Wingdings 3" pitchFamily="18" charset="2"/>
              <a:buChar char="Æ"/>
              <a:tabLst>
                <a:tab pos="1519238" algn="l"/>
              </a:tabLst>
            </a:pPr>
            <a:r>
              <a:rPr lang="en-GB" sz="2200">
                <a:solidFill>
                  <a:srgbClr val="FFFFFF"/>
                </a:solidFill>
                <a:sym typeface="Arial" pitchFamily="34" charset="0"/>
              </a:rPr>
              <a:t>LMWH for the prevention of VTE</a:t>
            </a:r>
          </a:p>
          <a:p>
            <a:pPr marL="992188" lvl="1" indent="-180975" algn="just" eaLnBrk="0" hangingPunct="0">
              <a:lnSpc>
                <a:spcPct val="150000"/>
              </a:lnSpc>
              <a:buClr>
                <a:srgbClr val="FFFF00"/>
              </a:buClr>
              <a:buFont typeface="Arial" pitchFamily="34" charset="0"/>
              <a:buChar char="•"/>
              <a:tabLst>
                <a:tab pos="1519238" algn="l"/>
              </a:tabLst>
            </a:pPr>
            <a:r>
              <a:rPr lang="en-GB" sz="1800">
                <a:solidFill>
                  <a:srgbClr val="FFFFFF"/>
                </a:solidFill>
                <a:sym typeface="Arial" pitchFamily="34" charset="0"/>
              </a:rPr>
              <a:t>PREVENT study</a:t>
            </a:r>
          </a:p>
          <a:p>
            <a:pPr marL="992188" lvl="1" indent="-180975" algn="just" eaLnBrk="0" hangingPunct="0">
              <a:buClr>
                <a:srgbClr val="FFFF00"/>
              </a:buClr>
              <a:buFont typeface="Arial" pitchFamily="34" charset="0"/>
              <a:buChar char="•"/>
              <a:tabLst>
                <a:tab pos="1519238" algn="l"/>
              </a:tabLst>
            </a:pPr>
            <a:r>
              <a:rPr lang="en-GB" sz="1800">
                <a:solidFill>
                  <a:srgbClr val="FFFFFF"/>
                </a:solidFill>
                <a:sym typeface="Arial" pitchFamily="34" charset="0"/>
              </a:rPr>
              <a:t>DIRECT study</a:t>
            </a:r>
          </a:p>
          <a:p>
            <a:pPr marL="446088" indent="-446088" algn="just" eaLnBrk="0" hangingPunct="0">
              <a:lnSpc>
                <a:spcPct val="150000"/>
              </a:lnSpc>
              <a:buClr>
                <a:srgbClr val="0000FF"/>
              </a:buClr>
              <a:buFont typeface="Wingdings 3" pitchFamily="18" charset="2"/>
              <a:buChar char="Æ"/>
              <a:tabLst>
                <a:tab pos="1519238" algn="l"/>
              </a:tabLst>
            </a:pPr>
            <a:r>
              <a:rPr lang="en-GB" sz="2200" b="0">
                <a:solidFill>
                  <a:srgbClr val="0000FF"/>
                </a:solidFill>
                <a:sym typeface="Arial" pitchFamily="34" charset="0"/>
              </a:rPr>
              <a:t>Cancer and risk of VTE</a:t>
            </a:r>
          </a:p>
          <a:p>
            <a:pPr marL="992188" lvl="1" indent="-180975" algn="just" eaLnBrk="0" hangingPunct="0">
              <a:lnSpc>
                <a:spcPct val="150000"/>
              </a:lnSpc>
              <a:buClr>
                <a:srgbClr val="0000FF"/>
              </a:buClr>
              <a:buFont typeface="Arial" pitchFamily="34" charset="0"/>
              <a:buChar char="•"/>
              <a:tabLst>
                <a:tab pos="1519238" algn="l"/>
              </a:tabLst>
            </a:pPr>
            <a:r>
              <a:rPr lang="en-GB" sz="1800" b="0">
                <a:solidFill>
                  <a:srgbClr val="0000FF"/>
                </a:solidFill>
                <a:sym typeface="Arial" pitchFamily="34" charset="0"/>
              </a:rPr>
              <a:t>CLOT study</a:t>
            </a:r>
          </a:p>
          <a:p>
            <a:pPr marL="446088" indent="-446088" algn="just" eaLnBrk="0" hangingPunct="0">
              <a:lnSpc>
                <a:spcPct val="150000"/>
              </a:lnSpc>
              <a:buClr>
                <a:srgbClr val="0000FF"/>
              </a:buClr>
              <a:buFont typeface="Wingdings 3" pitchFamily="18" charset="2"/>
              <a:buChar char="Æ"/>
              <a:tabLst>
                <a:tab pos="1519238" algn="l"/>
              </a:tabLst>
            </a:pPr>
            <a:r>
              <a:rPr lang="en-GB" sz="2200" b="0">
                <a:solidFill>
                  <a:srgbClr val="0000FF"/>
                </a:solidFill>
                <a:sym typeface="Arial" pitchFamily="34" charset="0"/>
              </a:rPr>
              <a:t>Recommendations, dosage, and method of administration</a:t>
            </a:r>
          </a:p>
        </p:txBody>
      </p:sp>
      <p:sp useBgFill="1">
        <p:nvSpPr>
          <p:cNvPr id="22532" name="Rectângulo 9"/>
          <p:cNvSpPr>
            <a:spLocks noChangeArrowheads="1"/>
          </p:cNvSpPr>
          <p:nvPr/>
        </p:nvSpPr>
        <p:spPr bwMode="auto">
          <a:xfrm>
            <a:off x="6237288" y="190500"/>
            <a:ext cx="2592387" cy="1843088"/>
          </a:xfrm>
          <a:prstGeom prst="rect">
            <a:avLst/>
          </a:prstGeom>
          <a:ln w="38100" cap="sq" algn="ctr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endParaRPr lang="pt-PT"/>
          </a:p>
        </p:txBody>
      </p:sp>
      <p:grpSp>
        <p:nvGrpSpPr>
          <p:cNvPr id="22533" name="Group 2"/>
          <p:cNvGrpSpPr>
            <a:grpSpLocks/>
          </p:cNvGrpSpPr>
          <p:nvPr/>
        </p:nvGrpSpPr>
        <p:grpSpPr bwMode="auto">
          <a:xfrm>
            <a:off x="6469063" y="198438"/>
            <a:ext cx="2401887" cy="2339975"/>
            <a:chOff x="1292" y="482"/>
            <a:chExt cx="3538" cy="3447"/>
          </a:xfrm>
        </p:grpSpPr>
        <p:sp>
          <p:nvSpPr>
            <p:cNvPr id="6" name="Oval 3"/>
            <p:cNvSpPr>
              <a:spLocks noChangeArrowheads="1"/>
            </p:cNvSpPr>
            <p:nvPr/>
          </p:nvSpPr>
          <p:spPr bwMode="auto">
            <a:xfrm>
              <a:off x="1292" y="482"/>
              <a:ext cx="3538" cy="3447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  <a:effectLst>
              <a:outerShdw dist="107763" dir="18900000" algn="ctr" rotWithShape="0">
                <a:srgbClr val="0033C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pt-PT" dirty="0"/>
            </a:p>
          </p:txBody>
        </p:sp>
        <p:pic>
          <p:nvPicPr>
            <p:cNvPr id="22536" name="Picture 4" descr="Fragmin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37" y="1117"/>
              <a:ext cx="2314" cy="2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7" name="Picture 5" descr="Blue-1201"/>
            <p:cNvPicPr>
              <a:picLocks noChangeAspect="1" noChangeArrowheads="1"/>
            </p:cNvPicPr>
            <p:nvPr/>
          </p:nvPicPr>
          <p:blipFill>
            <a:blip r:embed="rId4" cstate="print">
              <a:lum bright="18000"/>
            </a:blip>
            <a:srcRect/>
            <a:stretch>
              <a:fillRect/>
            </a:stretch>
          </p:blipFill>
          <p:spPr bwMode="auto">
            <a:xfrm>
              <a:off x="1973" y="1253"/>
              <a:ext cx="681" cy="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09600" y="509588"/>
            <a:ext cx="5740400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 eaLnBrk="0" hangingPunct="0">
              <a:spcBef>
                <a:spcPct val="20000"/>
              </a:spcBef>
              <a:buSzPct val="100000"/>
              <a:tabLst>
                <a:tab pos="1516063" algn="l"/>
              </a:tabLst>
            </a:pPr>
            <a:r>
              <a:rPr lang="en-GB" sz="2700">
                <a:solidFill>
                  <a:srgbClr val="FFFFFF"/>
                </a:solidFill>
                <a:sym typeface="Arial" pitchFamily="34" charset="0"/>
              </a:rPr>
              <a:t>Dalteparin for prevention of VTE</a:t>
            </a:r>
          </a:p>
          <a:p>
            <a:pPr algn="just" eaLnBrk="0" hangingPunct="0">
              <a:spcBef>
                <a:spcPct val="20000"/>
              </a:spcBef>
              <a:buSzPct val="100000"/>
              <a:tabLst>
                <a:tab pos="1516063" algn="l"/>
              </a:tabLst>
            </a:pPr>
            <a:r>
              <a:rPr lang="en-GB">
                <a:solidFill>
                  <a:srgbClr val="FFFFFF"/>
                </a:solidFill>
                <a:sym typeface="Arial" pitchFamily="34" charset="0"/>
              </a:rPr>
              <a:t>Internal Medicine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9"/>
          <p:cNvSpPr>
            <a:spLocks noGrp="1" noChangeArrowheads="1"/>
          </p:cNvSpPr>
          <p:nvPr>
            <p:ph sz="quarter" idx="1"/>
          </p:nvPr>
        </p:nvSpPr>
        <p:spPr bwMode="auto">
          <a:xfrm>
            <a:off x="571500" y="1511300"/>
            <a:ext cx="7940675" cy="471488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marL="285750" lvl="1" algn="ctr">
              <a:buFontTx/>
              <a:buNone/>
            </a:pPr>
            <a:r>
              <a:rPr lang="en-GB" sz="2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TRIALS ON PREVENTION OF VTE IN ACUTE MEDICAL DISEASES</a:t>
            </a:r>
            <a:r>
              <a:rPr lang="en-GB" sz="2000" baseline="30000" dirty="0" smtClean="0">
                <a:solidFill>
                  <a:srgbClr val="FFFFFF"/>
                </a:solidFill>
                <a:sym typeface="Arial" pitchFamily="34" charset="0"/>
              </a:rPr>
              <a:t>10</a:t>
            </a:r>
            <a:endParaRPr lang="en-GB" sz="22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23555" name="Rectangle 5"/>
          <p:cNvSpPr>
            <a:spLocks noChangeArrowheads="1"/>
          </p:cNvSpPr>
          <p:nvPr/>
        </p:nvSpPr>
        <p:spPr bwMode="auto">
          <a:xfrm>
            <a:off x="506413" y="444500"/>
            <a:ext cx="807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8938" indent="-388938" algn="just" eaLnBrk="0" hangingPunct="0">
              <a:spcBef>
                <a:spcPct val="20000"/>
              </a:spcBef>
              <a:buSzPct val="100000"/>
              <a:tabLst>
                <a:tab pos="1516063" algn="l"/>
              </a:tabLst>
            </a:pPr>
            <a:r>
              <a:rPr lang="en-GB" sz="2400" dirty="0">
                <a:solidFill>
                  <a:srgbClr val="FFFFFF"/>
                </a:solidFill>
                <a:sym typeface="Arial" pitchFamily="34" charset="0"/>
              </a:rPr>
              <a:t>Prevention of VTE –</a:t>
            </a:r>
            <a:r>
              <a:rPr lang="en-GB" sz="2800" dirty="0">
                <a:solidFill>
                  <a:srgbClr val="FFFFFF"/>
                </a:solidFill>
                <a:sym typeface="Arial" pitchFamily="34" charset="0"/>
              </a:rPr>
              <a:t> </a:t>
            </a:r>
            <a:r>
              <a:rPr lang="en-GB" sz="2400" dirty="0">
                <a:solidFill>
                  <a:srgbClr val="FFFFFF"/>
                </a:solidFill>
                <a:sym typeface="Arial" pitchFamily="34" charset="0"/>
              </a:rPr>
              <a:t>acute medical </a:t>
            </a:r>
            <a:r>
              <a:rPr lang="en-GB" sz="2400" dirty="0" smtClean="0">
                <a:solidFill>
                  <a:srgbClr val="FFFFFF"/>
                </a:solidFill>
                <a:sym typeface="Arial" pitchFamily="34" charset="0"/>
              </a:rPr>
              <a:t>diseases</a:t>
            </a:r>
            <a:endParaRPr lang="en-GB" sz="2400" baseline="30000" dirty="0">
              <a:solidFill>
                <a:srgbClr val="FFFFFF"/>
              </a:solidFill>
              <a:sym typeface="Arial" pitchFamily="34" charset="0"/>
            </a:endParaRPr>
          </a:p>
        </p:txBody>
      </p:sp>
      <p:sp>
        <p:nvSpPr>
          <p:cNvPr id="23556" name="Rectangle 6"/>
          <p:cNvSpPr>
            <a:spLocks noChangeArrowheads="1"/>
          </p:cNvSpPr>
          <p:nvPr/>
        </p:nvSpPr>
        <p:spPr bwMode="auto">
          <a:xfrm>
            <a:off x="611188" y="1000125"/>
            <a:ext cx="8047037" cy="2159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12700" cap="sq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800" y="2490788"/>
            <a:ext cx="8102600" cy="3552825"/>
          </a:xfrm>
          <a:prstGeom prst="rect">
            <a:avLst/>
          </a:prstGeom>
          <a:noFill/>
          <a:ln w="38100" cap="sq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9"/>
          <p:cNvSpPr>
            <a:spLocks noGrp="1" noChangeArrowheads="1"/>
          </p:cNvSpPr>
          <p:nvPr>
            <p:ph sz="quarter" idx="1"/>
          </p:nvPr>
        </p:nvSpPr>
        <p:spPr bwMode="auto">
          <a:xfrm>
            <a:off x="571500" y="1511300"/>
            <a:ext cx="7940675" cy="471488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marL="285750" lvl="1" algn="ctr">
              <a:buFontTx/>
              <a:buNone/>
            </a:pPr>
            <a:r>
              <a:rPr lang="en-GB" sz="2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TRIALS ON PREVENTION OF VTE IN ACUTE MEDICAL DISEASES</a:t>
            </a:r>
            <a:r>
              <a:rPr lang="en-GB" sz="2200" b="1" baseline="30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10</a:t>
            </a:r>
          </a:p>
        </p:txBody>
      </p:sp>
      <p:sp>
        <p:nvSpPr>
          <p:cNvPr id="24579" name="Rectangle 5"/>
          <p:cNvSpPr>
            <a:spLocks noChangeArrowheads="1"/>
          </p:cNvSpPr>
          <p:nvPr/>
        </p:nvSpPr>
        <p:spPr bwMode="auto">
          <a:xfrm>
            <a:off x="506413" y="444500"/>
            <a:ext cx="807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8938" indent="-388938" algn="just" eaLnBrk="0" hangingPunct="0">
              <a:spcBef>
                <a:spcPct val="20000"/>
              </a:spcBef>
              <a:buSzPct val="100000"/>
              <a:tabLst>
                <a:tab pos="1516063" algn="l"/>
              </a:tabLst>
            </a:pPr>
            <a:r>
              <a:rPr lang="en-GB" sz="2400">
                <a:solidFill>
                  <a:srgbClr val="FFFFFF"/>
                </a:solidFill>
                <a:sym typeface="Arial" pitchFamily="34" charset="0"/>
              </a:rPr>
              <a:t>Prevention of VTE – acute medical diseases</a:t>
            </a:r>
          </a:p>
        </p:txBody>
      </p:sp>
      <p:sp>
        <p:nvSpPr>
          <p:cNvPr id="24580" name="Rectangle 6"/>
          <p:cNvSpPr>
            <a:spLocks noChangeArrowheads="1"/>
          </p:cNvSpPr>
          <p:nvPr/>
        </p:nvSpPr>
        <p:spPr bwMode="auto">
          <a:xfrm>
            <a:off x="611188" y="1000125"/>
            <a:ext cx="8047037" cy="2159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12700" cap="sq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800" y="2490788"/>
            <a:ext cx="8102600" cy="3552825"/>
          </a:xfrm>
          <a:prstGeom prst="rect">
            <a:avLst/>
          </a:prstGeom>
          <a:noFill/>
          <a:ln w="38100" cap="sq" algn="ctr">
            <a:noFill/>
            <a:miter lim="800000"/>
            <a:headEnd/>
            <a:tailEnd/>
          </a:ln>
        </p:spPr>
      </p:pic>
      <p:sp>
        <p:nvSpPr>
          <p:cNvPr id="24582" name="Rectângulo 5"/>
          <p:cNvSpPr>
            <a:spLocks noChangeArrowheads="1"/>
          </p:cNvSpPr>
          <p:nvPr/>
        </p:nvSpPr>
        <p:spPr bwMode="auto">
          <a:xfrm>
            <a:off x="547688" y="2486025"/>
            <a:ext cx="8145462" cy="1763713"/>
          </a:xfrm>
          <a:prstGeom prst="rect">
            <a:avLst/>
          </a:prstGeom>
          <a:solidFill>
            <a:schemeClr val="bg1">
              <a:alpha val="81175"/>
            </a:schemeClr>
          </a:solidFill>
          <a:ln w="38100" cap="sq" algn="ctr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endParaRPr lang="pt-PT"/>
          </a:p>
        </p:txBody>
      </p:sp>
      <p:sp>
        <p:nvSpPr>
          <p:cNvPr id="24583" name="Rectângulo 9"/>
          <p:cNvSpPr>
            <a:spLocks noChangeArrowheads="1"/>
          </p:cNvSpPr>
          <p:nvPr/>
        </p:nvSpPr>
        <p:spPr bwMode="auto">
          <a:xfrm>
            <a:off x="538163" y="5499100"/>
            <a:ext cx="8193087" cy="579438"/>
          </a:xfrm>
          <a:prstGeom prst="rect">
            <a:avLst/>
          </a:prstGeom>
          <a:solidFill>
            <a:schemeClr val="bg1">
              <a:alpha val="81175"/>
            </a:schemeClr>
          </a:solidFill>
          <a:ln w="38100" cap="sq" algn="ctr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endParaRPr lang="pt-PT"/>
          </a:p>
        </p:txBody>
      </p:sp>
      <p:sp>
        <p:nvSpPr>
          <p:cNvPr id="24584" name="Rectângulo 8"/>
          <p:cNvSpPr>
            <a:spLocks noChangeArrowheads="1"/>
          </p:cNvSpPr>
          <p:nvPr/>
        </p:nvSpPr>
        <p:spPr bwMode="auto">
          <a:xfrm>
            <a:off x="533400" y="4249738"/>
            <a:ext cx="8124825" cy="1223962"/>
          </a:xfrm>
          <a:prstGeom prst="rect">
            <a:avLst/>
          </a:prstGeom>
          <a:noFill/>
          <a:ln w="38100" cap="sq" algn="ctr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pt-P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ChangeArrowheads="1"/>
          </p:cNvSpPr>
          <p:nvPr/>
        </p:nvSpPr>
        <p:spPr bwMode="auto">
          <a:xfrm>
            <a:off x="609600" y="444500"/>
            <a:ext cx="807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8938" indent="-388938" algn="just" eaLnBrk="0" hangingPunct="0">
              <a:spcBef>
                <a:spcPct val="20000"/>
              </a:spcBef>
              <a:buSzPct val="100000"/>
              <a:tabLst>
                <a:tab pos="1516063" algn="l"/>
              </a:tabLst>
            </a:pPr>
            <a:r>
              <a:rPr lang="en-GB" sz="2400">
                <a:solidFill>
                  <a:srgbClr val="FFFFFF"/>
                </a:solidFill>
                <a:sym typeface="Arial" pitchFamily="34" charset="0"/>
              </a:rPr>
              <a:t>Why LMWH in the prevention of VTE?</a:t>
            </a:r>
          </a:p>
        </p:txBody>
      </p:sp>
      <p:sp>
        <p:nvSpPr>
          <p:cNvPr id="25603" name="Rectangle 6"/>
          <p:cNvSpPr>
            <a:spLocks noChangeArrowheads="1"/>
          </p:cNvSpPr>
          <p:nvPr/>
        </p:nvSpPr>
        <p:spPr bwMode="auto">
          <a:xfrm>
            <a:off x="611188" y="1000125"/>
            <a:ext cx="8047037" cy="2159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12700" cap="sq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25604" name="Rectangle 9"/>
          <p:cNvSpPr txBox="1">
            <a:spLocks noChangeArrowheads="1"/>
          </p:cNvSpPr>
          <p:nvPr/>
        </p:nvSpPr>
        <p:spPr bwMode="auto">
          <a:xfrm>
            <a:off x="571500" y="1511300"/>
            <a:ext cx="4805363" cy="434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4338" indent="-342900" eaLnBrk="0" hangingPunct="0">
              <a:spcBef>
                <a:spcPct val="20000"/>
              </a:spcBef>
              <a:buClr>
                <a:srgbClr val="FFFF00"/>
              </a:buClr>
              <a:buFontTx/>
              <a:buChar char="•"/>
            </a:pPr>
            <a:r>
              <a:rPr lang="en-GB" b="0" dirty="0">
                <a:solidFill>
                  <a:srgbClr val="FFFF00"/>
                </a:solidFill>
                <a:sym typeface="Arial" pitchFamily="34" charset="0"/>
              </a:rPr>
              <a:t>Easy to use </a:t>
            </a:r>
            <a:r>
              <a:rPr lang="en-GB" b="0" baseline="30000" dirty="0" smtClean="0">
                <a:solidFill>
                  <a:srgbClr val="FFFFFF"/>
                </a:solidFill>
                <a:sym typeface="Arial" pitchFamily="34" charset="0"/>
              </a:rPr>
              <a:t>13-16</a:t>
            </a:r>
            <a:endParaRPr lang="en-GB" b="0" baseline="30000" dirty="0">
              <a:solidFill>
                <a:srgbClr val="FFFFFF"/>
              </a:solidFill>
              <a:sym typeface="Arial" pitchFamily="34" charset="0"/>
            </a:endParaRPr>
          </a:p>
          <a:p>
            <a:pPr marL="414338" indent="-342900" eaLnBrk="0" hangingPunct="0">
              <a:spcBef>
                <a:spcPct val="20000"/>
              </a:spcBef>
              <a:buClr>
                <a:srgbClr val="FFFF00"/>
              </a:buClr>
              <a:buFontTx/>
              <a:buChar char="•"/>
            </a:pPr>
            <a:endParaRPr lang="en-GB" b="0" baseline="30000" dirty="0">
              <a:solidFill>
                <a:srgbClr val="FFFFFF"/>
              </a:solidFill>
              <a:sym typeface="Arial" pitchFamily="34" charset="0"/>
            </a:endParaRPr>
          </a:p>
          <a:p>
            <a:pPr marL="814388" lvl="1" indent="-285750" eaLnBrk="0" hangingPunct="0">
              <a:spcBef>
                <a:spcPct val="20000"/>
              </a:spcBef>
              <a:buClr>
                <a:srgbClr val="FFFF00"/>
              </a:buClr>
              <a:buFontTx/>
              <a:buChar char="–"/>
            </a:pPr>
            <a:r>
              <a:rPr lang="en-GB" sz="1800" b="0" dirty="0">
                <a:solidFill>
                  <a:srgbClr val="FFFFFF"/>
                </a:solidFill>
                <a:sym typeface="Arial" pitchFamily="34" charset="0"/>
              </a:rPr>
              <a:t>Anticoagulant response predictable</a:t>
            </a:r>
          </a:p>
          <a:p>
            <a:pPr marL="814388" lvl="1" indent="-285750" eaLnBrk="0" hangingPunct="0">
              <a:spcBef>
                <a:spcPct val="20000"/>
              </a:spcBef>
              <a:buClr>
                <a:srgbClr val="FFFF00"/>
              </a:buClr>
              <a:buFontTx/>
              <a:buChar char="–"/>
            </a:pPr>
            <a:r>
              <a:rPr lang="en-GB" sz="1800" b="0" dirty="0">
                <a:solidFill>
                  <a:srgbClr val="FFFFFF"/>
                </a:solidFill>
                <a:sym typeface="Arial" pitchFamily="34" charset="0"/>
              </a:rPr>
              <a:t>No need for monitoring of the anticoagulation</a:t>
            </a:r>
          </a:p>
          <a:p>
            <a:pPr marL="814388" lvl="1" indent="-285750" eaLnBrk="0" hangingPunct="0">
              <a:spcBef>
                <a:spcPct val="20000"/>
              </a:spcBef>
              <a:buClr>
                <a:srgbClr val="FFFF00"/>
              </a:buClr>
              <a:buFontTx/>
              <a:buChar char="–"/>
            </a:pPr>
            <a:r>
              <a:rPr lang="en-GB" sz="1800" b="0" dirty="0">
                <a:solidFill>
                  <a:srgbClr val="FFFFFF"/>
                </a:solidFill>
                <a:sym typeface="Arial" pitchFamily="34" charset="0"/>
              </a:rPr>
              <a:t>No need for dose-adjustment</a:t>
            </a:r>
          </a:p>
          <a:p>
            <a:pPr marL="814388" lvl="1" indent="-285750" eaLnBrk="0" hangingPunct="0">
              <a:spcBef>
                <a:spcPct val="20000"/>
              </a:spcBef>
              <a:buClr>
                <a:srgbClr val="FFFF00"/>
              </a:buClr>
              <a:buFontTx/>
              <a:buChar char="–"/>
            </a:pPr>
            <a:r>
              <a:rPr lang="en-GB" sz="1800" b="0" dirty="0">
                <a:solidFill>
                  <a:srgbClr val="FFFFFF"/>
                </a:solidFill>
                <a:sym typeface="Arial" pitchFamily="34" charset="0"/>
              </a:rPr>
              <a:t>Self-administration possible</a:t>
            </a:r>
          </a:p>
          <a:p>
            <a:pPr marL="814388" lvl="1" indent="-285750" eaLnBrk="0" hangingPunct="0">
              <a:spcBef>
                <a:spcPct val="20000"/>
              </a:spcBef>
              <a:buClr>
                <a:srgbClr val="FFFF00"/>
              </a:buClr>
              <a:buFontTx/>
              <a:buChar char="–"/>
            </a:pPr>
            <a:r>
              <a:rPr lang="en-GB" sz="1800" b="0" dirty="0">
                <a:solidFill>
                  <a:srgbClr val="FFFFFF"/>
                </a:solidFill>
                <a:sym typeface="Arial" pitchFamily="34" charset="0"/>
              </a:rPr>
              <a:t>Outpatient use possible</a:t>
            </a:r>
          </a:p>
        </p:txBody>
      </p:sp>
      <p:pic>
        <p:nvPicPr>
          <p:cNvPr id="2560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1025" y="1760538"/>
            <a:ext cx="2857500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Rectângulo 12"/>
          <p:cNvSpPr>
            <a:spLocks noChangeArrowheads="1"/>
          </p:cNvSpPr>
          <p:nvPr/>
        </p:nvSpPr>
        <p:spPr bwMode="auto">
          <a:xfrm>
            <a:off x="579438" y="4289425"/>
            <a:ext cx="8223250" cy="131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14338" indent="-342900" eaLnBrk="0" hangingPunct="0">
              <a:spcBef>
                <a:spcPct val="20000"/>
              </a:spcBef>
              <a:buClr>
                <a:srgbClr val="FFFF00"/>
              </a:buClr>
              <a:buFontTx/>
              <a:buChar char="•"/>
            </a:pPr>
            <a:r>
              <a:rPr lang="en-GB" b="0" dirty="0">
                <a:solidFill>
                  <a:srgbClr val="FFFF00"/>
                </a:solidFill>
                <a:sym typeface="Arial" pitchFamily="34" charset="0"/>
              </a:rPr>
              <a:t>Lower risk of thrombocytopenia than with heparin </a:t>
            </a:r>
            <a:r>
              <a:rPr lang="en-GB" b="0" baseline="30000" dirty="0" smtClean="0">
                <a:solidFill>
                  <a:srgbClr val="FFFFFF"/>
                </a:solidFill>
                <a:sym typeface="Arial" pitchFamily="34" charset="0"/>
              </a:rPr>
              <a:t>17</a:t>
            </a:r>
            <a:endParaRPr lang="en-GB" b="0" baseline="30000" dirty="0">
              <a:solidFill>
                <a:srgbClr val="FFFFFF"/>
              </a:solidFill>
              <a:sym typeface="Arial" pitchFamily="34" charset="0"/>
            </a:endParaRPr>
          </a:p>
          <a:p>
            <a:pPr marL="414338" indent="-342900" eaLnBrk="0" hangingPunct="0">
              <a:spcBef>
                <a:spcPct val="20000"/>
              </a:spcBef>
              <a:buClr>
                <a:srgbClr val="FFFF00"/>
              </a:buClr>
              <a:buFontTx/>
              <a:buChar char="•"/>
            </a:pPr>
            <a:endParaRPr lang="en-GB" b="0" baseline="30000" dirty="0">
              <a:solidFill>
                <a:srgbClr val="FFFFFF"/>
              </a:solidFill>
              <a:sym typeface="Arial" pitchFamily="34" charset="0"/>
            </a:endParaRPr>
          </a:p>
          <a:p>
            <a:pPr marL="814388" lvl="1" indent="-285750" eaLnBrk="0" hangingPunct="0">
              <a:spcBef>
                <a:spcPct val="20000"/>
              </a:spcBef>
              <a:buClr>
                <a:srgbClr val="FFFF00"/>
              </a:buClr>
              <a:buFontTx/>
              <a:buChar char="–"/>
            </a:pPr>
            <a:r>
              <a:rPr lang="en-GB" sz="1800" b="0" dirty="0">
                <a:solidFill>
                  <a:srgbClr val="FFFFFF"/>
                </a:solidFill>
                <a:sym typeface="Arial" pitchFamily="34" charset="0"/>
              </a:rPr>
              <a:t>&lt;1% with dalteparin </a:t>
            </a:r>
            <a:r>
              <a:rPr lang="en-GB" sz="1800" b="0" baseline="30000" dirty="0" smtClean="0">
                <a:solidFill>
                  <a:srgbClr val="FFFFFF"/>
                </a:solidFill>
                <a:sym typeface="Arial" pitchFamily="34" charset="0"/>
              </a:rPr>
              <a:t>18</a:t>
            </a:r>
            <a:endParaRPr lang="en-GB" sz="1800" b="0" baseline="30000" dirty="0">
              <a:solidFill>
                <a:srgbClr val="FFFFFF"/>
              </a:solidFill>
              <a:sym typeface="Arial" pitchFamily="34" charset="0"/>
            </a:endParaRPr>
          </a:p>
          <a:p>
            <a:pPr marL="814388" lvl="1" indent="-285750" eaLnBrk="0" hangingPunct="0">
              <a:spcBef>
                <a:spcPct val="20000"/>
              </a:spcBef>
              <a:buClr>
                <a:srgbClr val="FFFF00"/>
              </a:buClr>
              <a:buFontTx/>
              <a:buChar char="–"/>
            </a:pPr>
            <a:r>
              <a:rPr lang="en-GB" sz="1800" b="0" dirty="0">
                <a:solidFill>
                  <a:srgbClr val="FFFFFF"/>
                </a:solidFill>
                <a:sym typeface="Arial" pitchFamily="34" charset="0"/>
              </a:rPr>
              <a:t>1.3% with </a:t>
            </a:r>
            <a:r>
              <a:rPr lang="en-GB" sz="1800" b="0" dirty="0" err="1">
                <a:solidFill>
                  <a:srgbClr val="FFFFFF"/>
                </a:solidFill>
                <a:sym typeface="Arial" pitchFamily="34" charset="0"/>
              </a:rPr>
              <a:t>enoxaparin</a:t>
            </a:r>
            <a:r>
              <a:rPr lang="en-GB" sz="1800" b="0" dirty="0">
                <a:solidFill>
                  <a:srgbClr val="FFFFFF"/>
                </a:solidFill>
                <a:sym typeface="Arial" pitchFamily="34" charset="0"/>
              </a:rPr>
              <a:t> </a:t>
            </a:r>
            <a:r>
              <a:rPr lang="en-GB" sz="1800" b="0" baseline="30000" dirty="0" smtClean="0">
                <a:solidFill>
                  <a:srgbClr val="FFFFFF"/>
                </a:solidFill>
                <a:sym typeface="Arial" pitchFamily="34" charset="0"/>
              </a:rPr>
              <a:t>19</a:t>
            </a:r>
            <a:endParaRPr lang="en-GB" sz="1800" b="0" baseline="30000" dirty="0">
              <a:solidFill>
                <a:srgbClr val="FFFFFF"/>
              </a:solidFill>
              <a:sym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9"/>
          <p:cNvSpPr>
            <a:spLocks noGrp="1" noChangeArrowheads="1"/>
          </p:cNvSpPr>
          <p:nvPr>
            <p:ph sz="quarter" idx="1"/>
          </p:nvPr>
        </p:nvSpPr>
        <p:spPr bwMode="auto">
          <a:xfrm>
            <a:off x="571500" y="1565275"/>
            <a:ext cx="8159750" cy="47847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1" indent="0">
              <a:buFontTx/>
              <a:buNone/>
            </a:pPr>
            <a:r>
              <a:rPr lang="en-GB" sz="2200" b="1" i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PREVENT – Medical  Thromboprophylaxis Study Group</a:t>
            </a:r>
          </a:p>
          <a:p>
            <a:pPr marL="0" lvl="1" indent="0">
              <a:buFontTx/>
              <a:buNone/>
            </a:pPr>
            <a:r>
              <a:rPr lang="en-GB" sz="1600" i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Controlled, randomized trial of dalteparin for prevention of venous thromboembolism in acute medical patients</a:t>
            </a:r>
          </a:p>
          <a:p>
            <a:pPr marL="0" lvl="1" indent="0">
              <a:buFontTx/>
              <a:buNone/>
            </a:pPr>
            <a:endParaRPr lang="en-GB" sz="1600" i="1" smtClean="0">
              <a:solidFill>
                <a:srgbClr val="FFFFFF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0" lvl="1" indent="0">
              <a:buFontTx/>
              <a:buNone/>
            </a:pPr>
            <a:endParaRPr lang="en-GB" sz="1600" i="1" smtClean="0">
              <a:solidFill>
                <a:srgbClr val="FFFFFF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0" lvl="1" indent="0">
              <a:buFontTx/>
              <a:buNone/>
            </a:pPr>
            <a:r>
              <a:rPr lang="en-GB" sz="20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Objective:</a:t>
            </a:r>
            <a:r>
              <a:rPr lang="en-GB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	</a:t>
            </a:r>
            <a:r>
              <a:rPr lang="en-GB" sz="16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Efficacy and safety of dalteparin in comparison with placebo 			in the prevention of VTE in hospitalized medical patients</a:t>
            </a:r>
          </a:p>
          <a:p>
            <a:pPr marL="0" lvl="1" indent="0">
              <a:buFontTx/>
              <a:buNone/>
            </a:pPr>
            <a:endParaRPr lang="en-GB" sz="1600" smtClean="0">
              <a:solidFill>
                <a:srgbClr val="FFFFFF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0" lvl="1" indent="0">
              <a:buFontTx/>
              <a:buNone/>
            </a:pPr>
            <a:r>
              <a:rPr lang="en-GB" sz="20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Design:</a:t>
            </a:r>
            <a:r>
              <a:rPr lang="en-GB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	</a:t>
            </a:r>
            <a:r>
              <a:rPr lang="en-GB" sz="16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Randomized, double-blind, placebo-controlled, 				multicentre</a:t>
            </a:r>
          </a:p>
          <a:p>
            <a:pPr marL="0" lvl="1" indent="0">
              <a:buFontTx/>
              <a:buNone/>
            </a:pPr>
            <a:endParaRPr lang="en-GB" sz="1600" smtClean="0">
              <a:solidFill>
                <a:srgbClr val="FFFFFF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0" lvl="1" indent="0">
              <a:buFontTx/>
              <a:buNone/>
            </a:pPr>
            <a:r>
              <a:rPr lang="en-GB" sz="20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Population:</a:t>
            </a:r>
            <a:r>
              <a:rPr lang="en-GB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	</a:t>
            </a:r>
            <a:r>
              <a:rPr lang="en-GB" sz="16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3706 patients with an acute medical disease</a:t>
            </a:r>
          </a:p>
          <a:p>
            <a:pPr marL="0" lvl="1" indent="0">
              <a:buFontTx/>
              <a:buNone/>
            </a:pPr>
            <a:r>
              <a:rPr lang="en-GB" sz="16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		Hospitalization ≥4 days</a:t>
            </a:r>
          </a:p>
          <a:p>
            <a:pPr marL="0" lvl="1" indent="0">
              <a:buFontTx/>
              <a:buNone/>
            </a:pPr>
            <a:r>
              <a:rPr lang="en-GB" sz="1600" b="1" i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	</a:t>
            </a:r>
          </a:p>
        </p:txBody>
      </p:sp>
      <p:sp>
        <p:nvSpPr>
          <p:cNvPr id="26627" name="Rectangle 6"/>
          <p:cNvSpPr>
            <a:spLocks noChangeArrowheads="1"/>
          </p:cNvSpPr>
          <p:nvPr/>
        </p:nvSpPr>
        <p:spPr bwMode="auto">
          <a:xfrm>
            <a:off x="611188" y="1000125"/>
            <a:ext cx="8047037" cy="2159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12700" cap="sq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44513" y="444500"/>
            <a:ext cx="30289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88938" indent="-388938" algn="just" eaLnBrk="0" hangingPunct="0">
              <a:spcBef>
                <a:spcPct val="20000"/>
              </a:spcBef>
              <a:buSzPct val="100000"/>
              <a:tabLst>
                <a:tab pos="1516063" algn="l"/>
              </a:tabLst>
            </a:pPr>
            <a:r>
              <a:rPr lang="en-GB" sz="2800" dirty="0">
                <a:solidFill>
                  <a:srgbClr val="FFFFFF"/>
                </a:solidFill>
                <a:sym typeface="Arial" pitchFamily="34" charset="0"/>
              </a:rPr>
              <a:t>		 </a:t>
            </a:r>
            <a:r>
              <a:rPr lang="en-GB" sz="2800" dirty="0" smtClean="0">
                <a:solidFill>
                  <a:srgbClr val="FFFFFF"/>
                </a:solidFill>
                <a:sym typeface="Arial" pitchFamily="34" charset="0"/>
              </a:rPr>
              <a:t>study</a:t>
            </a:r>
            <a:r>
              <a:rPr lang="en-GB" sz="2800" baseline="30000" dirty="0" smtClean="0">
                <a:solidFill>
                  <a:srgbClr val="FFFFFF"/>
                </a:solidFill>
                <a:sym typeface="Arial" pitchFamily="34" charset="0"/>
              </a:rPr>
              <a:t>20</a:t>
            </a:r>
            <a:r>
              <a:rPr lang="en-GB" sz="2800" dirty="0" smtClean="0">
                <a:solidFill>
                  <a:srgbClr val="FFFFFF"/>
                </a:solidFill>
                <a:sym typeface="Arial" pitchFamily="34" charset="0"/>
              </a:rPr>
              <a:t> </a:t>
            </a:r>
            <a:endParaRPr lang="en-GB" sz="2800" dirty="0">
              <a:solidFill>
                <a:srgbClr val="FFFFFF"/>
              </a:solidFill>
              <a:sym typeface="Arial" pitchFamily="34" charset="0"/>
            </a:endParaRPr>
          </a:p>
        </p:txBody>
      </p:sp>
      <p:sp>
        <p:nvSpPr>
          <p:cNvPr id="26633" name="WordArt 6" descr="White marble"/>
          <p:cNvSpPr>
            <a:spLocks noChangeArrowheads="1" noChangeShapeType="1" noTextEdit="1"/>
          </p:cNvSpPr>
          <p:nvPr/>
        </p:nvSpPr>
        <p:spPr bwMode="auto">
          <a:xfrm>
            <a:off x="612775" y="463550"/>
            <a:ext cx="1577975" cy="390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latin typeface="Arial Black"/>
              </a:rPr>
              <a:t>PREVENT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9"/>
          <p:cNvSpPr>
            <a:spLocks noGrp="1" noChangeArrowheads="1"/>
          </p:cNvSpPr>
          <p:nvPr>
            <p:ph sz="quarter" idx="1"/>
          </p:nvPr>
        </p:nvSpPr>
        <p:spPr bwMode="auto">
          <a:xfrm>
            <a:off x="571500" y="1584325"/>
            <a:ext cx="8159750" cy="609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430338" lvl="1" indent="-1430338">
              <a:buFontTx/>
              <a:buNone/>
            </a:pPr>
            <a:r>
              <a:rPr lang="en-GB" sz="22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Protocol</a:t>
            </a:r>
          </a:p>
        </p:txBody>
      </p:sp>
      <p:sp>
        <p:nvSpPr>
          <p:cNvPr id="9" name="Line 26"/>
          <p:cNvSpPr>
            <a:spLocks noChangeShapeType="1"/>
          </p:cNvSpPr>
          <p:nvPr/>
        </p:nvSpPr>
        <p:spPr bwMode="grayWhite">
          <a:xfrm>
            <a:off x="846138" y="4078288"/>
            <a:ext cx="10493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27653" name="Text Box 2"/>
          <p:cNvSpPr txBox="1">
            <a:spLocks noChangeArrowheads="1"/>
          </p:cNvSpPr>
          <p:nvPr/>
        </p:nvSpPr>
        <p:spPr bwMode="grayWhite">
          <a:xfrm>
            <a:off x="446088" y="3768725"/>
            <a:ext cx="1778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SzPct val="100000"/>
            </a:pPr>
            <a:r>
              <a:rPr lang="en-GB" sz="1400">
                <a:solidFill>
                  <a:srgbClr val="FFFFFF"/>
                </a:solidFill>
                <a:ea typeface="ＭＳ Ｐゴシック" pitchFamily="34" charset="-128"/>
                <a:sym typeface="Arial" pitchFamily="34" charset="0"/>
              </a:rPr>
              <a:t>Randomization</a:t>
            </a:r>
          </a:p>
        </p:txBody>
      </p:sp>
      <p:sp>
        <p:nvSpPr>
          <p:cNvPr id="27654" name="Text Box 3"/>
          <p:cNvSpPr txBox="1">
            <a:spLocks noChangeArrowheads="1"/>
          </p:cNvSpPr>
          <p:nvPr/>
        </p:nvSpPr>
        <p:spPr bwMode="auto">
          <a:xfrm>
            <a:off x="5694363" y="2424113"/>
            <a:ext cx="2471737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buSzPct val="100000"/>
            </a:pPr>
            <a:r>
              <a:rPr lang="en-GB" sz="1800" i="1">
                <a:solidFill>
                  <a:srgbClr val="FFFFFF"/>
                </a:solidFill>
                <a:ea typeface="ＭＳ Ｐゴシック" pitchFamily="34" charset="-128"/>
                <a:sym typeface="Symbol" pitchFamily="18" charset="2"/>
              </a:rPr>
              <a:t>Follow-up period</a:t>
            </a:r>
          </a:p>
        </p:txBody>
      </p:sp>
      <p:sp>
        <p:nvSpPr>
          <p:cNvPr id="27655" name="Text Box 4"/>
          <p:cNvSpPr txBox="1">
            <a:spLocks noChangeArrowheads="1"/>
          </p:cNvSpPr>
          <p:nvPr/>
        </p:nvSpPr>
        <p:spPr bwMode="auto">
          <a:xfrm>
            <a:off x="2805113" y="2424113"/>
            <a:ext cx="2625725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buSzPct val="100000"/>
            </a:pPr>
            <a:r>
              <a:rPr lang="en-GB" sz="1800" i="1">
                <a:solidFill>
                  <a:srgbClr val="FFFFFF"/>
                </a:solidFill>
                <a:ea typeface="ＭＳ Ｐゴシック" pitchFamily="34" charset="-128"/>
                <a:sym typeface="Symbol" pitchFamily="18" charset="2"/>
              </a:rPr>
              <a:t>Treatment period</a:t>
            </a:r>
          </a:p>
        </p:txBody>
      </p:sp>
      <p:sp>
        <p:nvSpPr>
          <p:cNvPr id="27656" name="Text Box 5"/>
          <p:cNvSpPr txBox="1">
            <a:spLocks noChangeArrowheads="1"/>
          </p:cNvSpPr>
          <p:nvPr/>
        </p:nvSpPr>
        <p:spPr bwMode="grayWhite">
          <a:xfrm>
            <a:off x="4432300" y="4760913"/>
            <a:ext cx="11001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buSzPct val="100000"/>
            </a:pPr>
            <a:r>
              <a:rPr lang="en-GB" sz="1600">
                <a:solidFill>
                  <a:srgbClr val="FFFFFF"/>
                </a:solidFill>
                <a:ea typeface="ＭＳ Ｐゴシック" pitchFamily="34" charset="-128"/>
                <a:sym typeface="Symbol" pitchFamily="18" charset="2"/>
              </a:rPr>
              <a:t>Day 14</a:t>
            </a:r>
            <a:r>
              <a:rPr lang="en-GB" sz="1600">
                <a:solidFill>
                  <a:srgbClr val="FFFFFF"/>
                </a:solidFill>
                <a:ea typeface="ＭＳ Ｐゴシック" pitchFamily="34" charset="-128"/>
                <a:sym typeface="Arial" pitchFamily="34" charset="0"/>
              </a:rPr>
              <a:t> </a:t>
            </a:r>
          </a:p>
        </p:txBody>
      </p:sp>
      <p:sp>
        <p:nvSpPr>
          <p:cNvPr id="27657" name="Text Box 6"/>
          <p:cNvSpPr txBox="1">
            <a:spLocks noChangeArrowheads="1"/>
          </p:cNvSpPr>
          <p:nvPr/>
        </p:nvSpPr>
        <p:spPr bwMode="grayWhite">
          <a:xfrm>
            <a:off x="7851775" y="4760913"/>
            <a:ext cx="11303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buSzPct val="100000"/>
            </a:pPr>
            <a:r>
              <a:rPr lang="en-GB" sz="1600">
                <a:solidFill>
                  <a:srgbClr val="FFFFFF"/>
                </a:solidFill>
                <a:ea typeface="ＭＳ Ｐゴシック" pitchFamily="34" charset="-128"/>
                <a:sym typeface="Symbol" pitchFamily="18" charset="2"/>
              </a:rPr>
              <a:t>Day 90</a:t>
            </a:r>
          </a:p>
          <a:p>
            <a:pPr algn="ctr" eaLnBrk="0" hangingPunct="0">
              <a:buSzPct val="100000"/>
            </a:pPr>
            <a:r>
              <a:rPr lang="en-GB" sz="1600" b="0">
                <a:solidFill>
                  <a:srgbClr val="FFFFFF"/>
                </a:solidFill>
                <a:ea typeface="ＭＳ Ｐゴシック" pitchFamily="34" charset="-128"/>
                <a:sym typeface="Symbol" pitchFamily="18" charset="2"/>
              </a:rPr>
              <a:t>(evaluation)</a:t>
            </a:r>
            <a:r>
              <a:rPr lang="en-GB" sz="1600" b="0">
                <a:solidFill>
                  <a:srgbClr val="FFFFFF"/>
                </a:solidFill>
                <a:ea typeface="ＭＳ Ｐゴシック" pitchFamily="34" charset="-128"/>
                <a:sym typeface="Arial" pitchFamily="34" charset="0"/>
              </a:rPr>
              <a:t> </a:t>
            </a:r>
          </a:p>
        </p:txBody>
      </p:sp>
      <p:sp>
        <p:nvSpPr>
          <p:cNvPr id="27658" name="Text Box 7"/>
          <p:cNvSpPr txBox="1">
            <a:spLocks noChangeArrowheads="1"/>
          </p:cNvSpPr>
          <p:nvPr/>
        </p:nvSpPr>
        <p:spPr bwMode="grayWhite">
          <a:xfrm>
            <a:off x="4768850" y="5170488"/>
            <a:ext cx="151765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90000"/>
              </a:lnSpc>
              <a:buSzPct val="100000"/>
            </a:pPr>
            <a:r>
              <a:rPr lang="en-GB" sz="1600">
                <a:solidFill>
                  <a:srgbClr val="FFFFFF"/>
                </a:solidFill>
                <a:ea typeface="ＭＳ Ｐゴシック" pitchFamily="34" charset="-128"/>
                <a:sym typeface="Symbol" pitchFamily="18" charset="2"/>
              </a:rPr>
              <a:t>Day 21 </a:t>
            </a:r>
            <a:r>
              <a:rPr lang="en-GB" sz="1600" b="0">
                <a:solidFill>
                  <a:srgbClr val="FFFFFF"/>
                </a:solidFill>
                <a:ea typeface="ＭＳ Ｐゴシック" pitchFamily="34" charset="-128"/>
                <a:sym typeface="Symbol" pitchFamily="18" charset="2"/>
              </a:rPr>
              <a:t>(evaluation)</a:t>
            </a:r>
          </a:p>
        </p:txBody>
      </p:sp>
      <p:sp>
        <p:nvSpPr>
          <p:cNvPr id="27659" name="Text Box 8"/>
          <p:cNvSpPr txBox="1">
            <a:spLocks noChangeArrowheads="1"/>
          </p:cNvSpPr>
          <p:nvPr/>
        </p:nvSpPr>
        <p:spPr bwMode="auto">
          <a:xfrm>
            <a:off x="2805113" y="3201988"/>
            <a:ext cx="3454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30000"/>
              </a:spcBef>
              <a:buSzPct val="100000"/>
            </a:pPr>
            <a:r>
              <a:rPr lang="en-GB" sz="1400">
                <a:solidFill>
                  <a:srgbClr val="FFFF00"/>
                </a:solidFill>
                <a:ea typeface="ＭＳ Ｐゴシック" pitchFamily="34" charset="-128"/>
                <a:sym typeface="Symbol" pitchFamily="18" charset="2"/>
              </a:rPr>
              <a:t>Dalteparin</a:t>
            </a:r>
            <a:br>
              <a:rPr lang="en-GB" sz="1400">
                <a:solidFill>
                  <a:srgbClr val="FFFF00"/>
                </a:solidFill>
                <a:ea typeface="ＭＳ Ｐゴシック" pitchFamily="34" charset="-128"/>
                <a:sym typeface="Symbol" pitchFamily="18" charset="2"/>
              </a:rPr>
            </a:br>
            <a:r>
              <a:rPr lang="en-GB" sz="1400">
                <a:solidFill>
                  <a:srgbClr val="FFFF00"/>
                </a:solidFill>
                <a:ea typeface="ＭＳ Ｐゴシック" pitchFamily="34" charset="-128"/>
                <a:sym typeface="Symbol" pitchFamily="18" charset="2"/>
              </a:rPr>
              <a:t>(n=1848)</a:t>
            </a:r>
          </a:p>
          <a:p>
            <a:pPr eaLnBrk="0" hangingPunct="0">
              <a:spcBef>
                <a:spcPct val="30000"/>
              </a:spcBef>
              <a:buSzPct val="100000"/>
            </a:pPr>
            <a:r>
              <a:rPr lang="en-GB" sz="1400">
                <a:solidFill>
                  <a:srgbClr val="FFFF00"/>
                </a:solidFill>
                <a:ea typeface="ＭＳ Ｐゴシック" pitchFamily="34" charset="-128"/>
                <a:sym typeface="Symbol" pitchFamily="18" charset="2"/>
              </a:rPr>
              <a:t>(5000 IU/day s.c.</a:t>
            </a:r>
            <a:r>
              <a:rPr lang="en-GB" sz="1400">
                <a:solidFill>
                  <a:srgbClr val="FFFF00"/>
                </a:solidFill>
                <a:ea typeface="ＭＳ Ｐゴシック" pitchFamily="34" charset="-128"/>
                <a:sym typeface="Arial" pitchFamily="34" charset="0"/>
              </a:rPr>
              <a:t>)</a:t>
            </a:r>
          </a:p>
        </p:txBody>
      </p:sp>
      <p:sp>
        <p:nvSpPr>
          <p:cNvPr id="27660" name="Text Box 9"/>
          <p:cNvSpPr txBox="1">
            <a:spLocks noChangeArrowheads="1"/>
          </p:cNvSpPr>
          <p:nvPr/>
        </p:nvSpPr>
        <p:spPr bwMode="grayWhite">
          <a:xfrm>
            <a:off x="2805113" y="4279900"/>
            <a:ext cx="1825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20000"/>
              </a:spcBef>
              <a:buSzPct val="100000"/>
            </a:pPr>
            <a:r>
              <a:rPr lang="en-GB" sz="1400">
                <a:solidFill>
                  <a:srgbClr val="FFFFFF"/>
                </a:solidFill>
                <a:ea typeface="ＭＳ Ｐゴシック" pitchFamily="34" charset="-128"/>
                <a:sym typeface="Symbol" pitchFamily="18" charset="2"/>
              </a:rPr>
              <a:t>Placebo (n=1833)</a:t>
            </a:r>
          </a:p>
          <a:p>
            <a:pPr eaLnBrk="0" hangingPunct="0">
              <a:spcBef>
                <a:spcPct val="20000"/>
              </a:spcBef>
              <a:buSzPct val="100000"/>
            </a:pPr>
            <a:r>
              <a:rPr lang="en-GB" sz="1400">
                <a:solidFill>
                  <a:srgbClr val="FFFFFF"/>
                </a:solidFill>
                <a:ea typeface="ＭＳ Ｐゴシック" pitchFamily="34" charset="-128"/>
                <a:sym typeface="Arial" pitchFamily="34" charset="0"/>
              </a:rPr>
              <a:t>(1x/day s.c.)</a:t>
            </a:r>
          </a:p>
        </p:txBody>
      </p:sp>
      <p:sp>
        <p:nvSpPr>
          <p:cNvPr id="27661" name="Text Box 10"/>
          <p:cNvSpPr txBox="1">
            <a:spLocks noChangeArrowheads="1"/>
          </p:cNvSpPr>
          <p:nvPr/>
        </p:nvSpPr>
        <p:spPr bwMode="auto">
          <a:xfrm>
            <a:off x="5694363" y="3424238"/>
            <a:ext cx="21336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buSzPct val="100000"/>
            </a:pPr>
            <a:r>
              <a:rPr lang="en-GB" sz="1400">
                <a:solidFill>
                  <a:srgbClr val="FFFF00"/>
                </a:solidFill>
                <a:ea typeface="ＭＳ Ｐゴシック" pitchFamily="34" charset="-128"/>
                <a:sym typeface="Symbol" pitchFamily="18" charset="2"/>
              </a:rPr>
              <a:t>Without treatment</a:t>
            </a:r>
          </a:p>
        </p:txBody>
      </p:sp>
      <p:sp>
        <p:nvSpPr>
          <p:cNvPr id="27662" name="Text Box 11"/>
          <p:cNvSpPr txBox="1">
            <a:spLocks noChangeArrowheads="1"/>
          </p:cNvSpPr>
          <p:nvPr/>
        </p:nvSpPr>
        <p:spPr bwMode="grayWhite">
          <a:xfrm>
            <a:off x="5694363" y="4279900"/>
            <a:ext cx="21336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buSzPct val="100000"/>
            </a:pPr>
            <a:r>
              <a:rPr lang="en-GB" sz="1400">
                <a:solidFill>
                  <a:srgbClr val="FFFFFF"/>
                </a:solidFill>
                <a:ea typeface="ＭＳ Ｐゴシック" pitchFamily="34" charset="-128"/>
                <a:sym typeface="Symbol" pitchFamily="18" charset="2"/>
              </a:rPr>
              <a:t>Without treatment</a:t>
            </a: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grayWhite">
          <a:xfrm>
            <a:off x="5527675" y="4535488"/>
            <a:ext cx="0" cy="5953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lg" len="sm"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>
            <a:off x="5527675" y="3697288"/>
            <a:ext cx="0" cy="595312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arrow" w="lg" len="sm"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22" name="Freeform 18"/>
          <p:cNvSpPr>
            <a:spLocks/>
          </p:cNvSpPr>
          <p:nvPr/>
        </p:nvSpPr>
        <p:spPr bwMode="auto">
          <a:xfrm flipV="1">
            <a:off x="4994275" y="3478213"/>
            <a:ext cx="365125" cy="371475"/>
          </a:xfrm>
          <a:custGeom>
            <a:avLst/>
            <a:gdLst>
              <a:gd name="T0" fmla="*/ 0 w 416"/>
              <a:gd name="T1" fmla="*/ 474 h 148"/>
              <a:gd name="T2" fmla="*/ 46 w 416"/>
              <a:gd name="T3" fmla="*/ 862 h 148"/>
              <a:gd name="T4" fmla="*/ 83 w 416"/>
              <a:gd name="T5" fmla="*/ 862 h 148"/>
              <a:gd name="T6" fmla="*/ 116 w 416"/>
              <a:gd name="T7" fmla="*/ 732 h 148"/>
              <a:gd name="T8" fmla="*/ 139 w 416"/>
              <a:gd name="T9" fmla="*/ 474 h 148"/>
              <a:gd name="T10" fmla="*/ 157 w 416"/>
              <a:gd name="T11" fmla="*/ 212 h 148"/>
              <a:gd name="T12" fmla="*/ 199 w 416"/>
              <a:gd name="T13" fmla="*/ 35 h 148"/>
              <a:gd name="T14" fmla="*/ 277 w 416"/>
              <a:gd name="T15" fmla="*/ 430 h 14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16"/>
              <a:gd name="T25" fmla="*/ 0 h 148"/>
              <a:gd name="T26" fmla="*/ 416 w 416"/>
              <a:gd name="T27" fmla="*/ 148 h 14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16" h="148">
                <a:moveTo>
                  <a:pt x="0" y="76"/>
                </a:moveTo>
                <a:cubicBezTo>
                  <a:pt x="24" y="102"/>
                  <a:pt x="48" y="128"/>
                  <a:pt x="69" y="138"/>
                </a:cubicBezTo>
                <a:cubicBezTo>
                  <a:pt x="90" y="148"/>
                  <a:pt x="108" y="141"/>
                  <a:pt x="125" y="138"/>
                </a:cubicBezTo>
                <a:cubicBezTo>
                  <a:pt x="142" y="135"/>
                  <a:pt x="160" y="127"/>
                  <a:pt x="174" y="117"/>
                </a:cubicBezTo>
                <a:cubicBezTo>
                  <a:pt x="188" y="107"/>
                  <a:pt x="198" y="90"/>
                  <a:pt x="208" y="76"/>
                </a:cubicBezTo>
                <a:cubicBezTo>
                  <a:pt x="218" y="62"/>
                  <a:pt x="221" y="46"/>
                  <a:pt x="236" y="34"/>
                </a:cubicBezTo>
                <a:cubicBezTo>
                  <a:pt x="251" y="22"/>
                  <a:pt x="268" y="0"/>
                  <a:pt x="298" y="6"/>
                </a:cubicBezTo>
                <a:cubicBezTo>
                  <a:pt x="328" y="12"/>
                  <a:pt x="372" y="40"/>
                  <a:pt x="416" y="69"/>
                </a:cubicBezTo>
              </a:path>
            </a:pathLst>
          </a:custGeom>
          <a:noFill/>
          <a:ln w="38100">
            <a:solidFill>
              <a:srgbClr val="FFFF0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rot="10800000"/>
          <a:lstStyle/>
          <a:p>
            <a:pPr>
              <a:defRPr/>
            </a:pPr>
            <a:endParaRPr lang="pt-PT" sz="1400">
              <a:ea typeface="ＭＳ Ｐゴシック" pitchFamily="34" charset="-128"/>
            </a:endParaRPr>
          </a:p>
        </p:txBody>
      </p:sp>
      <p:sp>
        <p:nvSpPr>
          <p:cNvPr id="23" name="Freeform 19"/>
          <p:cNvSpPr>
            <a:spLocks/>
          </p:cNvSpPr>
          <p:nvPr/>
        </p:nvSpPr>
        <p:spPr bwMode="grayWhite">
          <a:xfrm flipV="1">
            <a:off x="5000625" y="4300538"/>
            <a:ext cx="349250" cy="414337"/>
          </a:xfrm>
          <a:custGeom>
            <a:avLst/>
            <a:gdLst>
              <a:gd name="T0" fmla="*/ 0 w 416"/>
              <a:gd name="T1" fmla="*/ 734 h 148"/>
              <a:gd name="T2" fmla="*/ 39 w 416"/>
              <a:gd name="T3" fmla="*/ 1335 h 148"/>
              <a:gd name="T4" fmla="*/ 69 w 416"/>
              <a:gd name="T5" fmla="*/ 1335 h 148"/>
              <a:gd name="T6" fmla="*/ 98 w 416"/>
              <a:gd name="T7" fmla="*/ 1129 h 148"/>
              <a:gd name="T8" fmla="*/ 117 w 416"/>
              <a:gd name="T9" fmla="*/ 734 h 148"/>
              <a:gd name="T10" fmla="*/ 132 w 416"/>
              <a:gd name="T11" fmla="*/ 330 h 148"/>
              <a:gd name="T12" fmla="*/ 167 w 416"/>
              <a:gd name="T13" fmla="*/ 60 h 148"/>
              <a:gd name="T14" fmla="*/ 234 w 416"/>
              <a:gd name="T15" fmla="*/ 668 h 14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16"/>
              <a:gd name="T25" fmla="*/ 0 h 148"/>
              <a:gd name="T26" fmla="*/ 416 w 416"/>
              <a:gd name="T27" fmla="*/ 148 h 14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16" h="148">
                <a:moveTo>
                  <a:pt x="0" y="76"/>
                </a:moveTo>
                <a:cubicBezTo>
                  <a:pt x="24" y="102"/>
                  <a:pt x="48" y="128"/>
                  <a:pt x="69" y="138"/>
                </a:cubicBezTo>
                <a:cubicBezTo>
                  <a:pt x="90" y="148"/>
                  <a:pt x="108" y="141"/>
                  <a:pt x="125" y="138"/>
                </a:cubicBezTo>
                <a:cubicBezTo>
                  <a:pt x="142" y="135"/>
                  <a:pt x="160" y="127"/>
                  <a:pt x="174" y="117"/>
                </a:cubicBezTo>
                <a:cubicBezTo>
                  <a:pt x="188" y="107"/>
                  <a:pt x="198" y="90"/>
                  <a:pt x="208" y="76"/>
                </a:cubicBezTo>
                <a:cubicBezTo>
                  <a:pt x="218" y="62"/>
                  <a:pt x="221" y="46"/>
                  <a:pt x="236" y="34"/>
                </a:cubicBezTo>
                <a:cubicBezTo>
                  <a:pt x="251" y="22"/>
                  <a:pt x="268" y="0"/>
                  <a:pt x="298" y="6"/>
                </a:cubicBezTo>
                <a:cubicBezTo>
                  <a:pt x="328" y="12"/>
                  <a:pt x="372" y="40"/>
                  <a:pt x="416" y="69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rot="10800000"/>
          <a:lstStyle/>
          <a:p>
            <a:pPr>
              <a:defRPr/>
            </a:pPr>
            <a:endParaRPr lang="pt-PT" sz="1400">
              <a:ea typeface="ＭＳ Ｐゴシック" pitchFamily="34" charset="-128"/>
            </a:endParaRPr>
          </a:p>
        </p:txBody>
      </p:sp>
      <p:sp>
        <p:nvSpPr>
          <p:cNvPr id="24" name="Freeform 20"/>
          <p:cNvSpPr>
            <a:spLocks/>
          </p:cNvSpPr>
          <p:nvPr/>
        </p:nvSpPr>
        <p:spPr bwMode="grayWhite">
          <a:xfrm>
            <a:off x="1876425" y="4113213"/>
            <a:ext cx="3127375" cy="411162"/>
          </a:xfrm>
          <a:custGeom>
            <a:avLst/>
            <a:gdLst>
              <a:gd name="T0" fmla="*/ 2075 w 1541"/>
              <a:gd name="T1" fmla="*/ 501 h 208"/>
              <a:gd name="T2" fmla="*/ 616 w 1541"/>
              <a:gd name="T3" fmla="*/ 501 h 208"/>
              <a:gd name="T4" fmla="*/ 0 w 1541"/>
              <a:gd name="T5" fmla="*/ 0 h 208"/>
              <a:gd name="T6" fmla="*/ 0 60000 65536"/>
              <a:gd name="T7" fmla="*/ 0 60000 65536"/>
              <a:gd name="T8" fmla="*/ 0 60000 65536"/>
              <a:gd name="T9" fmla="*/ 0 w 1541"/>
              <a:gd name="T10" fmla="*/ 0 h 208"/>
              <a:gd name="T11" fmla="*/ 1541 w 1541"/>
              <a:gd name="T12" fmla="*/ 208 h 2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41" h="208">
                <a:moveTo>
                  <a:pt x="1541" y="208"/>
                </a:moveTo>
                <a:lnTo>
                  <a:pt x="458" y="208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pt-PT" sz="1400">
              <a:ea typeface="ＭＳ Ｐゴシック" pitchFamily="34" charset="-128"/>
            </a:endParaRPr>
          </a:p>
        </p:txBody>
      </p:sp>
      <p:sp>
        <p:nvSpPr>
          <p:cNvPr id="25" name="Freeform 21"/>
          <p:cNvSpPr>
            <a:spLocks/>
          </p:cNvSpPr>
          <p:nvPr/>
        </p:nvSpPr>
        <p:spPr bwMode="auto">
          <a:xfrm flipV="1">
            <a:off x="1893888" y="3652838"/>
            <a:ext cx="3109912" cy="436562"/>
          </a:xfrm>
          <a:custGeom>
            <a:avLst/>
            <a:gdLst>
              <a:gd name="T0" fmla="*/ 2030 w 1541"/>
              <a:gd name="T1" fmla="*/ 636 h 208"/>
              <a:gd name="T2" fmla="*/ 604 w 1541"/>
              <a:gd name="T3" fmla="*/ 636 h 208"/>
              <a:gd name="T4" fmla="*/ 0 w 1541"/>
              <a:gd name="T5" fmla="*/ 0 h 208"/>
              <a:gd name="T6" fmla="*/ 0 60000 65536"/>
              <a:gd name="T7" fmla="*/ 0 60000 65536"/>
              <a:gd name="T8" fmla="*/ 0 60000 65536"/>
              <a:gd name="T9" fmla="*/ 0 w 1541"/>
              <a:gd name="T10" fmla="*/ 0 h 208"/>
              <a:gd name="T11" fmla="*/ 1541 w 1541"/>
              <a:gd name="T12" fmla="*/ 208 h 2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41" h="208">
                <a:moveTo>
                  <a:pt x="1541" y="208"/>
                </a:moveTo>
                <a:lnTo>
                  <a:pt x="458" y="208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FFFF0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rot="10800000"/>
          <a:lstStyle/>
          <a:p>
            <a:pPr>
              <a:defRPr/>
            </a:pPr>
            <a:endParaRPr lang="pt-PT" sz="1400">
              <a:ea typeface="ＭＳ Ｐゴシック" pitchFamily="34" charset="-128"/>
            </a:endParaRPr>
          </a:p>
        </p:txBody>
      </p:sp>
      <p:sp>
        <p:nvSpPr>
          <p:cNvPr id="26" name="Line 22"/>
          <p:cNvSpPr>
            <a:spLocks noChangeShapeType="1"/>
          </p:cNvSpPr>
          <p:nvPr/>
        </p:nvSpPr>
        <p:spPr bwMode="auto">
          <a:xfrm>
            <a:off x="5346700" y="3676650"/>
            <a:ext cx="3186113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27" name="Line 23"/>
          <p:cNvSpPr>
            <a:spLocks noChangeShapeType="1"/>
          </p:cNvSpPr>
          <p:nvPr/>
        </p:nvSpPr>
        <p:spPr bwMode="grayWhite">
          <a:xfrm>
            <a:off x="5334000" y="4511675"/>
            <a:ext cx="31988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28" name="Line 24"/>
          <p:cNvSpPr>
            <a:spLocks noChangeShapeType="1"/>
          </p:cNvSpPr>
          <p:nvPr/>
        </p:nvSpPr>
        <p:spPr bwMode="grayWhite">
          <a:xfrm>
            <a:off x="8531225" y="4276725"/>
            <a:ext cx="0" cy="401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29" name="Line 25"/>
          <p:cNvSpPr>
            <a:spLocks noChangeShapeType="1"/>
          </p:cNvSpPr>
          <p:nvPr/>
        </p:nvSpPr>
        <p:spPr bwMode="auto">
          <a:xfrm>
            <a:off x="8531225" y="3460750"/>
            <a:ext cx="0" cy="401638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27673" name="Line 15"/>
          <p:cNvSpPr>
            <a:spLocks noChangeShapeType="1"/>
          </p:cNvSpPr>
          <p:nvPr/>
        </p:nvSpPr>
        <p:spPr bwMode="grayWhite">
          <a:xfrm>
            <a:off x="5005388" y="4276725"/>
            <a:ext cx="0" cy="4302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74" name="Line 14"/>
          <p:cNvSpPr>
            <a:spLocks noChangeShapeType="1"/>
          </p:cNvSpPr>
          <p:nvPr/>
        </p:nvSpPr>
        <p:spPr bwMode="auto">
          <a:xfrm>
            <a:off x="5005388" y="3416300"/>
            <a:ext cx="0" cy="430213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75" name="Rectangle 6"/>
          <p:cNvSpPr>
            <a:spLocks noChangeArrowheads="1"/>
          </p:cNvSpPr>
          <p:nvPr/>
        </p:nvSpPr>
        <p:spPr bwMode="auto">
          <a:xfrm>
            <a:off x="611188" y="1000125"/>
            <a:ext cx="8047037" cy="2159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12700" cap="sq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44513" y="444500"/>
            <a:ext cx="4171866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88938" indent="-388938" algn="just" eaLnBrk="0" hangingPunct="0">
              <a:spcBef>
                <a:spcPct val="20000"/>
              </a:spcBef>
              <a:buSzPct val="100000"/>
              <a:tabLst>
                <a:tab pos="1516063" algn="l"/>
              </a:tabLst>
            </a:pPr>
            <a:r>
              <a:rPr lang="en-GB" sz="2800" dirty="0">
                <a:solidFill>
                  <a:srgbClr val="FFFFFF"/>
                </a:solidFill>
                <a:sym typeface="Arial" pitchFamily="34" charset="0"/>
              </a:rPr>
              <a:t>		 </a:t>
            </a:r>
            <a:r>
              <a:rPr lang="en-GB" sz="2800" dirty="0" smtClean="0">
                <a:solidFill>
                  <a:srgbClr val="FFFFFF"/>
                </a:solidFill>
                <a:sym typeface="Arial" pitchFamily="34" charset="0"/>
              </a:rPr>
              <a:t>study</a:t>
            </a:r>
            <a:r>
              <a:rPr lang="en-GB" sz="2800" baseline="30000" dirty="0" smtClean="0">
                <a:solidFill>
                  <a:srgbClr val="FFFFFF"/>
                </a:solidFill>
                <a:sym typeface="Arial" pitchFamily="34" charset="0"/>
              </a:rPr>
              <a:t>20</a:t>
            </a:r>
            <a:r>
              <a:rPr lang="en-GB" sz="2800" dirty="0" smtClean="0">
                <a:solidFill>
                  <a:srgbClr val="FFFFFF"/>
                </a:solidFill>
                <a:sym typeface="Arial" pitchFamily="34" charset="0"/>
              </a:rPr>
              <a:t> </a:t>
            </a:r>
            <a:endParaRPr lang="en-GB" sz="2800" dirty="0">
              <a:solidFill>
                <a:srgbClr val="FFFFFF"/>
              </a:solidFill>
              <a:sym typeface="Arial" pitchFamily="34" charset="0"/>
            </a:endParaRPr>
          </a:p>
        </p:txBody>
      </p:sp>
      <p:sp>
        <p:nvSpPr>
          <p:cNvPr id="27679" name="WordArt 6" descr="White marble"/>
          <p:cNvSpPr>
            <a:spLocks noChangeArrowheads="1" noChangeShapeType="1" noTextEdit="1"/>
          </p:cNvSpPr>
          <p:nvPr/>
        </p:nvSpPr>
        <p:spPr bwMode="auto">
          <a:xfrm>
            <a:off x="623888" y="452438"/>
            <a:ext cx="1577975" cy="390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latin typeface="Arial Black"/>
              </a:rPr>
              <a:t>PREVENT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oup 96"/>
          <p:cNvGraphicFramePr>
            <a:graphicFrameLocks noGrp="1"/>
          </p:cNvGraphicFramePr>
          <p:nvPr/>
        </p:nvGraphicFramePr>
        <p:xfrm>
          <a:off x="604838" y="2255838"/>
          <a:ext cx="8047037" cy="3962404"/>
        </p:xfrm>
        <a:graphic>
          <a:graphicData uri="http://schemas.openxmlformats.org/drawingml/2006/table">
            <a:tbl>
              <a:tblPr/>
              <a:tblGrid>
                <a:gridCol w="5451475"/>
                <a:gridCol w="1346200"/>
                <a:gridCol w="1249362"/>
              </a:tblGrid>
              <a:tr h="673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90000"/>
                        <a:buFont typeface="Wingdings 2" pitchFamily="18" charset="2"/>
                        <a:buNone/>
                        <a:tabLst/>
                      </a:pPr>
                      <a:endParaRPr kumimoji="0" lang="pt-PT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B="9144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Dalteparin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(n=1848)</a:t>
                      </a:r>
                    </a:p>
                  </a:txBody>
                  <a:tcPr marB="9144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Placebo (n=1833)</a:t>
                      </a:r>
                    </a:p>
                  </a:txBody>
                  <a:tcPr marB="9144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Mean age (years)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68.5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68.5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Principal diagnosis (%)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   CHF (NYHA class III-IV)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52.2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51.3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   Acute respiratory failure (without artificial respiration)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30.4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30.6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   Other acute conditions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40.5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42.6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   Infectious diseases (without septic shock)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36.4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37.5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   Rheumatological diseases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10.8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10.8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   Inflammatory bowel diseases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0.5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0.4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Rectangle 9"/>
          <p:cNvSpPr txBox="1">
            <a:spLocks noChangeArrowheads="1"/>
          </p:cNvSpPr>
          <p:nvPr/>
        </p:nvSpPr>
        <p:spPr bwMode="auto">
          <a:xfrm>
            <a:off x="571500" y="1646238"/>
            <a:ext cx="8056563" cy="466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1517650" lvl="1" indent="-1517650" algn="ctr" eaLnBrk="0" hangingPunct="0">
              <a:spcBef>
                <a:spcPct val="20000"/>
              </a:spcBef>
              <a:buSzPct val="100000"/>
              <a:tabLst>
                <a:tab pos="2519363" algn="l"/>
              </a:tabLst>
            </a:pPr>
            <a:r>
              <a:rPr lang="en-GB" sz="2200">
                <a:solidFill>
                  <a:srgbClr val="FFFF00"/>
                </a:solidFill>
                <a:sym typeface="Arial" pitchFamily="34" charset="0"/>
              </a:rPr>
              <a:t>Initial characteristics</a:t>
            </a:r>
          </a:p>
        </p:txBody>
      </p:sp>
      <p:sp>
        <p:nvSpPr>
          <p:cNvPr id="28710" name="Rectangle 6"/>
          <p:cNvSpPr>
            <a:spLocks noChangeArrowheads="1"/>
          </p:cNvSpPr>
          <p:nvPr/>
        </p:nvSpPr>
        <p:spPr bwMode="auto">
          <a:xfrm>
            <a:off x="611188" y="1000125"/>
            <a:ext cx="8047037" cy="2159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12700" cap="sq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44513" y="444500"/>
            <a:ext cx="30416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88938" indent="-388938" algn="just" eaLnBrk="0" hangingPunct="0">
              <a:spcBef>
                <a:spcPct val="20000"/>
              </a:spcBef>
              <a:buSzPct val="100000"/>
              <a:tabLst>
                <a:tab pos="1516063" algn="l"/>
              </a:tabLst>
            </a:pPr>
            <a:r>
              <a:rPr lang="en-GB" sz="2800" dirty="0">
                <a:solidFill>
                  <a:srgbClr val="FFFFFF"/>
                </a:solidFill>
                <a:sym typeface="Arial" pitchFamily="34" charset="0"/>
              </a:rPr>
              <a:t>		 </a:t>
            </a:r>
            <a:r>
              <a:rPr lang="en-GB" sz="2800" dirty="0" smtClean="0">
                <a:solidFill>
                  <a:srgbClr val="FFFFFF"/>
                </a:solidFill>
                <a:sym typeface="Arial" pitchFamily="34" charset="0"/>
              </a:rPr>
              <a:t>study</a:t>
            </a:r>
            <a:r>
              <a:rPr lang="en-GB" sz="2800" baseline="30000" dirty="0" smtClean="0">
                <a:solidFill>
                  <a:srgbClr val="FFFFFF"/>
                </a:solidFill>
                <a:sym typeface="Arial" pitchFamily="34" charset="0"/>
              </a:rPr>
              <a:t>20</a:t>
            </a:r>
            <a:r>
              <a:rPr lang="en-GB" sz="2800" dirty="0" smtClean="0">
                <a:solidFill>
                  <a:srgbClr val="FFFFFF"/>
                </a:solidFill>
                <a:sym typeface="Arial" pitchFamily="34" charset="0"/>
              </a:rPr>
              <a:t> </a:t>
            </a:r>
            <a:endParaRPr lang="en-GB" sz="2800" dirty="0">
              <a:solidFill>
                <a:srgbClr val="FFFFFF"/>
              </a:solidFill>
              <a:sym typeface="Arial" pitchFamily="34" charset="0"/>
            </a:endParaRPr>
          </a:p>
        </p:txBody>
      </p:sp>
      <p:sp>
        <p:nvSpPr>
          <p:cNvPr id="28714" name="WordArt 6" descr="White marble"/>
          <p:cNvSpPr>
            <a:spLocks noChangeArrowheads="1" noChangeShapeType="1" noTextEdit="1"/>
          </p:cNvSpPr>
          <p:nvPr/>
        </p:nvSpPr>
        <p:spPr bwMode="auto">
          <a:xfrm>
            <a:off x="600075" y="484188"/>
            <a:ext cx="1577975" cy="390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latin typeface="Arial Black"/>
              </a:rPr>
              <a:t>PREVENT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oup 96"/>
          <p:cNvGraphicFramePr>
            <a:graphicFrameLocks noGrp="1"/>
          </p:cNvGraphicFramePr>
          <p:nvPr/>
        </p:nvGraphicFramePr>
        <p:xfrm>
          <a:off x="766763" y="2378075"/>
          <a:ext cx="7604125" cy="3956055"/>
        </p:xfrm>
        <a:graphic>
          <a:graphicData uri="http://schemas.openxmlformats.org/drawingml/2006/table">
            <a:tbl>
              <a:tblPr/>
              <a:tblGrid>
                <a:gridCol w="4670425"/>
                <a:gridCol w="1573212"/>
                <a:gridCol w="1360488"/>
              </a:tblGrid>
              <a:tr h="7334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90000"/>
                        <a:buFont typeface="Wingdings 2" pitchFamily="18" charset="2"/>
                        <a:buNone/>
                        <a:tabLst/>
                      </a:pPr>
                      <a:endParaRPr kumimoji="0" lang="pt-PT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B="9144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Dalteparin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(n=1848)</a:t>
                      </a:r>
                    </a:p>
                  </a:txBody>
                  <a:tcPr marB="9144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Placebo (n=1833)</a:t>
                      </a:r>
                    </a:p>
                  </a:txBody>
                  <a:tcPr marB="9144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Risk factors (%)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   Age 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pitchFamily="18" charset="2"/>
                          <a:cs typeface="Arial" pitchFamily="34" charset="0"/>
                          <a:sym typeface="Arial" pitchFamily="34" charset="0"/>
                        </a:rPr>
                        <a:t>³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75 years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33.1 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33.6 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   Cancer 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4.6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5.7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   Previous VTE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3.4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4.4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   Obesity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30.2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30.6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   Varicose veins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26.4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28.9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   Hormone therapy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1.8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1.6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   Chronic CHF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50.1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51.6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   Chronic respiratory failure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9.5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10.0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   Myeloproliferative syndrome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0.3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0.5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38" name="Rectangle 6"/>
          <p:cNvSpPr>
            <a:spLocks noChangeArrowheads="1"/>
          </p:cNvSpPr>
          <p:nvPr/>
        </p:nvSpPr>
        <p:spPr bwMode="auto">
          <a:xfrm>
            <a:off x="611188" y="1000125"/>
            <a:ext cx="8047037" cy="2159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12700" cap="sq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14" name="Rectangle 9"/>
          <p:cNvSpPr txBox="1">
            <a:spLocks noChangeArrowheads="1"/>
          </p:cNvSpPr>
          <p:nvPr/>
        </p:nvSpPr>
        <p:spPr bwMode="auto">
          <a:xfrm>
            <a:off x="571500" y="1646238"/>
            <a:ext cx="8056563" cy="466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1517650" lvl="1" indent="-1517650" algn="ctr" eaLnBrk="0" hangingPunct="0">
              <a:spcBef>
                <a:spcPct val="20000"/>
              </a:spcBef>
              <a:buSzPct val="100000"/>
              <a:tabLst>
                <a:tab pos="2519363" algn="l"/>
              </a:tabLst>
            </a:pPr>
            <a:r>
              <a:rPr lang="en-GB" sz="2200">
                <a:solidFill>
                  <a:srgbClr val="FFFF00"/>
                </a:solidFill>
                <a:sym typeface="Arial" pitchFamily="34" charset="0"/>
              </a:rPr>
              <a:t>Initial characteristics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44513" y="444500"/>
            <a:ext cx="31369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88938" indent="-388938" algn="just" eaLnBrk="0" hangingPunct="0">
              <a:spcBef>
                <a:spcPct val="20000"/>
              </a:spcBef>
              <a:buSzPct val="100000"/>
              <a:tabLst>
                <a:tab pos="1516063" algn="l"/>
              </a:tabLst>
            </a:pPr>
            <a:r>
              <a:rPr lang="en-GB" sz="2800" dirty="0">
                <a:solidFill>
                  <a:srgbClr val="FFFFFF"/>
                </a:solidFill>
                <a:sym typeface="Arial" pitchFamily="34" charset="0"/>
              </a:rPr>
              <a:t>		 </a:t>
            </a:r>
            <a:r>
              <a:rPr lang="en-GB" sz="2800" dirty="0" smtClean="0">
                <a:solidFill>
                  <a:srgbClr val="FFFFFF"/>
                </a:solidFill>
                <a:sym typeface="Arial" pitchFamily="34" charset="0"/>
              </a:rPr>
              <a:t>study</a:t>
            </a:r>
            <a:r>
              <a:rPr lang="en-GB" sz="2800" baseline="30000" dirty="0" smtClean="0">
                <a:solidFill>
                  <a:srgbClr val="FFFFFF"/>
                </a:solidFill>
                <a:sym typeface="Arial" pitchFamily="34" charset="0"/>
              </a:rPr>
              <a:t>20</a:t>
            </a:r>
            <a:r>
              <a:rPr lang="en-GB" sz="2800" dirty="0" smtClean="0">
                <a:solidFill>
                  <a:srgbClr val="FFFFFF"/>
                </a:solidFill>
                <a:sym typeface="Arial" pitchFamily="34" charset="0"/>
              </a:rPr>
              <a:t> </a:t>
            </a:r>
            <a:endParaRPr lang="en-GB" sz="2800" dirty="0">
              <a:solidFill>
                <a:srgbClr val="FFFFFF"/>
              </a:solidFill>
              <a:sym typeface="Arial" pitchFamily="34" charset="0"/>
            </a:endParaRPr>
          </a:p>
        </p:txBody>
      </p:sp>
      <p:sp>
        <p:nvSpPr>
          <p:cNvPr id="29743" name="WordArt 6" descr="White marble"/>
          <p:cNvSpPr>
            <a:spLocks noChangeArrowheads="1" noChangeShapeType="1" noTextEdit="1"/>
          </p:cNvSpPr>
          <p:nvPr/>
        </p:nvSpPr>
        <p:spPr bwMode="auto">
          <a:xfrm>
            <a:off x="622300" y="463550"/>
            <a:ext cx="1577975" cy="390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latin typeface="Arial Black"/>
              </a:rPr>
              <a:t>PREVENT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 txBox="1">
            <a:spLocks noChangeArrowheads="1"/>
          </p:cNvSpPr>
          <p:nvPr/>
        </p:nvSpPr>
        <p:spPr bwMode="auto">
          <a:xfrm>
            <a:off x="617538" y="1584325"/>
            <a:ext cx="8010525" cy="5699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1517650" lvl="1" indent="-1517650" algn="ctr" eaLnBrk="0" hangingPunct="0">
              <a:spcBef>
                <a:spcPct val="20000"/>
              </a:spcBef>
              <a:buSzPct val="100000"/>
              <a:tabLst>
                <a:tab pos="2519363" algn="l"/>
              </a:tabLst>
            </a:pPr>
            <a:r>
              <a:rPr lang="en-GB" sz="2200">
                <a:solidFill>
                  <a:srgbClr val="FFFF00"/>
                </a:solidFill>
                <a:sym typeface="Arial" pitchFamily="34" charset="0"/>
              </a:rPr>
              <a:t>Results - Efficacy</a:t>
            </a:r>
          </a:p>
        </p:txBody>
      </p:sp>
      <p:sp>
        <p:nvSpPr>
          <p:cNvPr id="148" name="Rectangle 3"/>
          <p:cNvSpPr>
            <a:spLocks noChangeArrowheads="1"/>
          </p:cNvSpPr>
          <p:nvPr/>
        </p:nvSpPr>
        <p:spPr bwMode="gray">
          <a:xfrm>
            <a:off x="2173288" y="3236913"/>
            <a:ext cx="576262" cy="2474912"/>
          </a:xfrm>
          <a:prstGeom prst="rect">
            <a:avLst/>
          </a:prstGeom>
          <a:solidFill>
            <a:srgbClr val="FFFF00"/>
          </a:solidFill>
          <a:ln w="8001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endParaRPr lang="pt-PT" sz="1600">
              <a:ea typeface="ＭＳ Ｐゴシック" pitchFamily="34" charset="-128"/>
            </a:endParaRPr>
          </a:p>
        </p:txBody>
      </p:sp>
      <p:sp>
        <p:nvSpPr>
          <p:cNvPr id="149" name="Rectangle 4"/>
          <p:cNvSpPr>
            <a:spLocks noChangeArrowheads="1"/>
          </p:cNvSpPr>
          <p:nvPr/>
        </p:nvSpPr>
        <p:spPr bwMode="gray">
          <a:xfrm>
            <a:off x="2759075" y="4319588"/>
            <a:ext cx="576263" cy="1392237"/>
          </a:xfrm>
          <a:prstGeom prst="rect">
            <a:avLst/>
          </a:prstGeom>
          <a:solidFill>
            <a:srgbClr val="FF0000"/>
          </a:solidFill>
          <a:ln w="8001" algn="ctr">
            <a:noFill/>
            <a:miter lim="800000"/>
            <a:headEnd/>
            <a:tailEnd/>
          </a:ln>
          <a:effectLst>
            <a:outerShdw dist="12700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endParaRPr lang="pt-PT" sz="1600">
              <a:ea typeface="ＭＳ Ｐゴシック" pitchFamily="34" charset="-128"/>
            </a:endParaRPr>
          </a:p>
        </p:txBody>
      </p:sp>
      <p:sp>
        <p:nvSpPr>
          <p:cNvPr id="150" name="Rectangle 5"/>
          <p:cNvSpPr>
            <a:spLocks noChangeArrowheads="1"/>
          </p:cNvSpPr>
          <p:nvPr/>
        </p:nvSpPr>
        <p:spPr bwMode="gray">
          <a:xfrm>
            <a:off x="4179888" y="3889375"/>
            <a:ext cx="576262" cy="1822450"/>
          </a:xfrm>
          <a:prstGeom prst="rect">
            <a:avLst/>
          </a:prstGeom>
          <a:solidFill>
            <a:srgbClr val="FFFF00"/>
          </a:solidFill>
          <a:ln w="8001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endParaRPr lang="pt-PT" sz="1600">
              <a:ea typeface="ＭＳ Ｐゴシック" pitchFamily="34" charset="-128"/>
            </a:endParaRPr>
          </a:p>
        </p:txBody>
      </p:sp>
      <p:sp>
        <p:nvSpPr>
          <p:cNvPr id="151" name="Rectangle 6"/>
          <p:cNvSpPr>
            <a:spLocks noChangeArrowheads="1"/>
          </p:cNvSpPr>
          <p:nvPr/>
        </p:nvSpPr>
        <p:spPr bwMode="gray">
          <a:xfrm>
            <a:off x="4765675" y="4819650"/>
            <a:ext cx="576263" cy="892175"/>
          </a:xfrm>
          <a:prstGeom prst="rect">
            <a:avLst/>
          </a:prstGeom>
          <a:solidFill>
            <a:srgbClr val="FF0000"/>
          </a:solidFill>
          <a:ln w="8001" algn="ctr">
            <a:noFill/>
            <a:miter lim="800000"/>
            <a:headEnd/>
            <a:tailEnd/>
          </a:ln>
          <a:effectLst>
            <a:outerShdw dist="12700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endParaRPr lang="pt-PT" sz="1600">
              <a:ea typeface="ＭＳ Ｐゴシック" pitchFamily="34" charset="-128"/>
            </a:endParaRPr>
          </a:p>
        </p:txBody>
      </p:sp>
      <p:sp>
        <p:nvSpPr>
          <p:cNvPr id="152" name="Rectangle 7"/>
          <p:cNvSpPr>
            <a:spLocks noChangeArrowheads="1"/>
          </p:cNvSpPr>
          <p:nvPr/>
        </p:nvSpPr>
        <p:spPr bwMode="gray">
          <a:xfrm>
            <a:off x="6159500" y="5062538"/>
            <a:ext cx="576263" cy="649287"/>
          </a:xfrm>
          <a:prstGeom prst="rect">
            <a:avLst/>
          </a:prstGeom>
          <a:solidFill>
            <a:srgbClr val="FFFF00"/>
          </a:solidFill>
          <a:ln w="8001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endParaRPr lang="pt-PT" sz="1600">
              <a:ea typeface="ＭＳ Ｐゴシック" pitchFamily="34" charset="-128"/>
            </a:endParaRPr>
          </a:p>
        </p:txBody>
      </p:sp>
      <p:sp>
        <p:nvSpPr>
          <p:cNvPr id="153" name="Rectangle 8"/>
          <p:cNvSpPr>
            <a:spLocks noChangeArrowheads="1"/>
          </p:cNvSpPr>
          <p:nvPr/>
        </p:nvSpPr>
        <p:spPr bwMode="gray">
          <a:xfrm>
            <a:off x="6743700" y="5265738"/>
            <a:ext cx="577850" cy="446087"/>
          </a:xfrm>
          <a:prstGeom prst="rect">
            <a:avLst/>
          </a:prstGeom>
          <a:solidFill>
            <a:srgbClr val="FF0000"/>
          </a:solidFill>
          <a:ln w="8001" algn="ctr">
            <a:noFill/>
            <a:miter lim="800000"/>
            <a:headEnd/>
            <a:tailEnd/>
          </a:ln>
          <a:effectLst>
            <a:outerShdw dist="12700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endParaRPr lang="pt-PT" sz="1600">
              <a:ea typeface="ＭＳ Ｐゴシック" pitchFamily="34" charset="-128"/>
            </a:endParaRPr>
          </a:p>
        </p:txBody>
      </p:sp>
      <p:sp>
        <p:nvSpPr>
          <p:cNvPr id="30729" name="Rectangle 27"/>
          <p:cNvSpPr>
            <a:spLocks noChangeArrowheads="1"/>
          </p:cNvSpPr>
          <p:nvPr/>
        </p:nvSpPr>
        <p:spPr bwMode="auto">
          <a:xfrm rot="-5400000">
            <a:off x="515144" y="4121944"/>
            <a:ext cx="12033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buSzPct val="100000"/>
            </a:pPr>
            <a:r>
              <a:rPr lang="en-GB" sz="1400">
                <a:solidFill>
                  <a:srgbClr val="FFFFFF"/>
                </a:solidFill>
                <a:ea typeface="ＭＳ Ｐゴシック" pitchFamily="34" charset="-128"/>
                <a:sym typeface="Arial" pitchFamily="34" charset="0"/>
              </a:rPr>
              <a:t>Incidence (%)</a:t>
            </a:r>
          </a:p>
        </p:txBody>
      </p:sp>
      <p:sp>
        <p:nvSpPr>
          <p:cNvPr id="30730" name="Rectangle 30"/>
          <p:cNvSpPr>
            <a:spLocks noChangeArrowheads="1"/>
          </p:cNvSpPr>
          <p:nvPr/>
        </p:nvSpPr>
        <p:spPr bwMode="auto">
          <a:xfrm>
            <a:off x="6189663" y="3082925"/>
            <a:ext cx="25193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20000"/>
              </a:spcBef>
              <a:spcAft>
                <a:spcPct val="20000"/>
              </a:spcAft>
              <a:buSzPct val="100000"/>
            </a:pPr>
            <a:r>
              <a:rPr lang="en-GB" sz="1400">
                <a:solidFill>
                  <a:srgbClr val="FFFFFF"/>
                </a:solidFill>
                <a:ea typeface="ＭＳ Ｐゴシック" pitchFamily="34" charset="-128"/>
                <a:sym typeface="Arial" pitchFamily="34" charset="0"/>
              </a:rPr>
              <a:t>Placebo</a:t>
            </a:r>
          </a:p>
        </p:txBody>
      </p:sp>
      <p:sp>
        <p:nvSpPr>
          <p:cNvPr id="156" name="Line 10"/>
          <p:cNvSpPr>
            <a:spLocks noChangeShapeType="1"/>
          </p:cNvSpPr>
          <p:nvPr/>
        </p:nvSpPr>
        <p:spPr bwMode="auto">
          <a:xfrm>
            <a:off x="1712913" y="5715000"/>
            <a:ext cx="6022975" cy="0"/>
          </a:xfrm>
          <a:prstGeom prst="line">
            <a:avLst/>
          </a:prstGeom>
          <a:noFill/>
          <a:ln w="12700">
            <a:solidFill>
              <a:srgbClr val="99CCFF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157" name="Line 11"/>
          <p:cNvSpPr>
            <a:spLocks noChangeShapeType="1"/>
          </p:cNvSpPr>
          <p:nvPr/>
        </p:nvSpPr>
        <p:spPr bwMode="auto">
          <a:xfrm>
            <a:off x="1709738" y="5218113"/>
            <a:ext cx="61912" cy="0"/>
          </a:xfrm>
          <a:prstGeom prst="line">
            <a:avLst/>
          </a:prstGeom>
          <a:noFill/>
          <a:ln w="12700">
            <a:solidFill>
              <a:srgbClr val="99CCFF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158" name="Line 12"/>
          <p:cNvSpPr>
            <a:spLocks noChangeShapeType="1"/>
          </p:cNvSpPr>
          <p:nvPr/>
        </p:nvSpPr>
        <p:spPr bwMode="auto">
          <a:xfrm>
            <a:off x="1709738" y="4714875"/>
            <a:ext cx="61912" cy="0"/>
          </a:xfrm>
          <a:prstGeom prst="line">
            <a:avLst/>
          </a:prstGeom>
          <a:noFill/>
          <a:ln w="12700">
            <a:solidFill>
              <a:srgbClr val="99CCFF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159" name="Line 13"/>
          <p:cNvSpPr>
            <a:spLocks noChangeShapeType="1"/>
          </p:cNvSpPr>
          <p:nvPr/>
        </p:nvSpPr>
        <p:spPr bwMode="auto">
          <a:xfrm>
            <a:off x="1693863" y="4221163"/>
            <a:ext cx="61912" cy="0"/>
          </a:xfrm>
          <a:prstGeom prst="line">
            <a:avLst/>
          </a:prstGeom>
          <a:noFill/>
          <a:ln w="12700">
            <a:solidFill>
              <a:srgbClr val="99CCFF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160" name="Line 14"/>
          <p:cNvSpPr>
            <a:spLocks noChangeShapeType="1"/>
          </p:cNvSpPr>
          <p:nvPr/>
        </p:nvSpPr>
        <p:spPr bwMode="auto">
          <a:xfrm>
            <a:off x="1693863" y="3729038"/>
            <a:ext cx="61912" cy="0"/>
          </a:xfrm>
          <a:prstGeom prst="line">
            <a:avLst/>
          </a:prstGeom>
          <a:noFill/>
          <a:ln w="12700">
            <a:solidFill>
              <a:srgbClr val="99CCFF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161" name="Line 15"/>
          <p:cNvSpPr>
            <a:spLocks noChangeShapeType="1"/>
          </p:cNvSpPr>
          <p:nvPr/>
        </p:nvSpPr>
        <p:spPr bwMode="auto">
          <a:xfrm>
            <a:off x="1709738" y="3236913"/>
            <a:ext cx="61912" cy="0"/>
          </a:xfrm>
          <a:prstGeom prst="line">
            <a:avLst/>
          </a:prstGeom>
          <a:noFill/>
          <a:ln w="12700">
            <a:solidFill>
              <a:srgbClr val="99CCFF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162" name="Line 16"/>
          <p:cNvSpPr>
            <a:spLocks noChangeShapeType="1"/>
          </p:cNvSpPr>
          <p:nvPr/>
        </p:nvSpPr>
        <p:spPr bwMode="auto">
          <a:xfrm>
            <a:off x="1709738" y="2794000"/>
            <a:ext cx="61912" cy="0"/>
          </a:xfrm>
          <a:prstGeom prst="line">
            <a:avLst/>
          </a:prstGeom>
          <a:noFill/>
          <a:ln w="12700">
            <a:solidFill>
              <a:srgbClr val="99CCFF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163" name="Line 17"/>
          <p:cNvSpPr>
            <a:spLocks noChangeShapeType="1"/>
          </p:cNvSpPr>
          <p:nvPr/>
        </p:nvSpPr>
        <p:spPr bwMode="auto">
          <a:xfrm>
            <a:off x="7739063" y="5710238"/>
            <a:ext cx="0" cy="57150"/>
          </a:xfrm>
          <a:prstGeom prst="line">
            <a:avLst/>
          </a:prstGeom>
          <a:noFill/>
          <a:ln w="12700">
            <a:solidFill>
              <a:srgbClr val="99CCFF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164" name="Line 18"/>
          <p:cNvSpPr>
            <a:spLocks noChangeShapeType="1"/>
          </p:cNvSpPr>
          <p:nvPr/>
        </p:nvSpPr>
        <p:spPr bwMode="auto">
          <a:xfrm>
            <a:off x="5761038" y="5710238"/>
            <a:ext cx="0" cy="57150"/>
          </a:xfrm>
          <a:prstGeom prst="line">
            <a:avLst/>
          </a:prstGeom>
          <a:noFill/>
          <a:ln w="12700">
            <a:solidFill>
              <a:srgbClr val="99CCFF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165" name="Line 19"/>
          <p:cNvSpPr>
            <a:spLocks noChangeShapeType="1"/>
          </p:cNvSpPr>
          <p:nvPr/>
        </p:nvSpPr>
        <p:spPr bwMode="auto">
          <a:xfrm>
            <a:off x="3752850" y="5710238"/>
            <a:ext cx="0" cy="57150"/>
          </a:xfrm>
          <a:prstGeom prst="line">
            <a:avLst/>
          </a:prstGeom>
          <a:noFill/>
          <a:ln w="12700">
            <a:solidFill>
              <a:srgbClr val="99CCFF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30741" name="Rectangle 20"/>
          <p:cNvSpPr>
            <a:spLocks noChangeArrowheads="1"/>
          </p:cNvSpPr>
          <p:nvPr/>
        </p:nvSpPr>
        <p:spPr bwMode="auto">
          <a:xfrm>
            <a:off x="1489075" y="5589588"/>
            <a:ext cx="1127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buSzPct val="100000"/>
            </a:pPr>
            <a:r>
              <a:rPr lang="en-GB" sz="1600">
                <a:solidFill>
                  <a:srgbClr val="FFFFFF"/>
                </a:solidFill>
                <a:ea typeface="ＭＳ Ｐゴシック" pitchFamily="34" charset="-128"/>
                <a:sym typeface="Arial" pitchFamily="34" charset="0"/>
              </a:rPr>
              <a:t>0</a:t>
            </a:r>
          </a:p>
        </p:txBody>
      </p:sp>
      <p:sp>
        <p:nvSpPr>
          <p:cNvPr id="30742" name="Rectangle 21"/>
          <p:cNvSpPr>
            <a:spLocks noChangeArrowheads="1"/>
          </p:cNvSpPr>
          <p:nvPr/>
        </p:nvSpPr>
        <p:spPr bwMode="auto">
          <a:xfrm>
            <a:off x="1489075" y="5089525"/>
            <a:ext cx="1127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buSzPct val="100000"/>
            </a:pPr>
            <a:r>
              <a:rPr lang="en-GB" sz="1600">
                <a:solidFill>
                  <a:srgbClr val="FFFFFF"/>
                </a:solidFill>
                <a:ea typeface="ＭＳ Ｐゴシック" pitchFamily="34" charset="-128"/>
                <a:sym typeface="Arial" pitchFamily="34" charset="0"/>
              </a:rPr>
              <a:t>1</a:t>
            </a:r>
          </a:p>
        </p:txBody>
      </p:sp>
      <p:sp>
        <p:nvSpPr>
          <p:cNvPr id="30743" name="Rectangle 22"/>
          <p:cNvSpPr>
            <a:spLocks noChangeArrowheads="1"/>
          </p:cNvSpPr>
          <p:nvPr/>
        </p:nvSpPr>
        <p:spPr bwMode="auto">
          <a:xfrm>
            <a:off x="1489075" y="4591050"/>
            <a:ext cx="1127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buSzPct val="100000"/>
            </a:pPr>
            <a:r>
              <a:rPr lang="en-GB" sz="1600">
                <a:solidFill>
                  <a:srgbClr val="FFFFFF"/>
                </a:solidFill>
                <a:ea typeface="ＭＳ Ｐゴシック" pitchFamily="34" charset="-128"/>
                <a:sym typeface="Arial" pitchFamily="34" charset="0"/>
              </a:rPr>
              <a:t>2</a:t>
            </a:r>
          </a:p>
        </p:txBody>
      </p:sp>
      <p:sp>
        <p:nvSpPr>
          <p:cNvPr id="30744" name="Rectangle 23"/>
          <p:cNvSpPr>
            <a:spLocks noChangeArrowheads="1"/>
          </p:cNvSpPr>
          <p:nvPr/>
        </p:nvSpPr>
        <p:spPr bwMode="auto">
          <a:xfrm>
            <a:off x="1489075" y="4103688"/>
            <a:ext cx="1127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buSzPct val="100000"/>
            </a:pPr>
            <a:r>
              <a:rPr lang="en-GB" sz="1600">
                <a:solidFill>
                  <a:srgbClr val="FFFFFF"/>
                </a:solidFill>
                <a:ea typeface="ＭＳ Ｐゴシック" pitchFamily="34" charset="-128"/>
                <a:sym typeface="Arial" pitchFamily="34" charset="0"/>
              </a:rPr>
              <a:t>3</a:t>
            </a:r>
          </a:p>
        </p:txBody>
      </p:sp>
      <p:sp>
        <p:nvSpPr>
          <p:cNvPr id="30745" name="Rectangle 24"/>
          <p:cNvSpPr>
            <a:spLocks noChangeArrowheads="1"/>
          </p:cNvSpPr>
          <p:nvPr/>
        </p:nvSpPr>
        <p:spPr bwMode="auto">
          <a:xfrm>
            <a:off x="1489075" y="3614738"/>
            <a:ext cx="1127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buSzPct val="100000"/>
            </a:pPr>
            <a:r>
              <a:rPr lang="en-GB" sz="1600">
                <a:solidFill>
                  <a:srgbClr val="FFFFFF"/>
                </a:solidFill>
                <a:ea typeface="ＭＳ Ｐゴシック" pitchFamily="34" charset="-128"/>
                <a:sym typeface="Arial" pitchFamily="34" charset="0"/>
              </a:rPr>
              <a:t>4</a:t>
            </a:r>
          </a:p>
        </p:txBody>
      </p:sp>
      <p:sp>
        <p:nvSpPr>
          <p:cNvPr id="30746" name="Rectangle 25"/>
          <p:cNvSpPr>
            <a:spLocks noChangeArrowheads="1"/>
          </p:cNvSpPr>
          <p:nvPr/>
        </p:nvSpPr>
        <p:spPr bwMode="auto">
          <a:xfrm>
            <a:off x="1489075" y="3117850"/>
            <a:ext cx="1127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buSzPct val="100000"/>
            </a:pPr>
            <a:r>
              <a:rPr lang="en-GB" sz="1600">
                <a:solidFill>
                  <a:srgbClr val="FFFFFF"/>
                </a:solidFill>
                <a:ea typeface="ＭＳ Ｐゴシック" pitchFamily="34" charset="-128"/>
                <a:sym typeface="Arial" pitchFamily="34" charset="0"/>
              </a:rPr>
              <a:t>5</a:t>
            </a:r>
          </a:p>
        </p:txBody>
      </p:sp>
      <p:sp>
        <p:nvSpPr>
          <p:cNvPr id="30747" name="Rectangle 26"/>
          <p:cNvSpPr>
            <a:spLocks noChangeArrowheads="1"/>
          </p:cNvSpPr>
          <p:nvPr/>
        </p:nvSpPr>
        <p:spPr bwMode="auto">
          <a:xfrm>
            <a:off x="1489075" y="2630488"/>
            <a:ext cx="1127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buSzPct val="100000"/>
            </a:pPr>
            <a:r>
              <a:rPr lang="en-GB" sz="1600">
                <a:solidFill>
                  <a:srgbClr val="FFFFFF"/>
                </a:solidFill>
                <a:ea typeface="ＭＳ Ｐゴシック" pitchFamily="34" charset="-128"/>
                <a:sym typeface="Arial" pitchFamily="34" charset="0"/>
              </a:rPr>
              <a:t>6</a:t>
            </a:r>
          </a:p>
        </p:txBody>
      </p:sp>
      <p:sp>
        <p:nvSpPr>
          <p:cNvPr id="173" name="Rectangle 28"/>
          <p:cNvSpPr>
            <a:spLocks noChangeArrowheads="1"/>
          </p:cNvSpPr>
          <p:nvPr/>
        </p:nvSpPr>
        <p:spPr bwMode="gray">
          <a:xfrm>
            <a:off x="5862638" y="3095625"/>
            <a:ext cx="222250" cy="146050"/>
          </a:xfrm>
          <a:prstGeom prst="rect">
            <a:avLst/>
          </a:prstGeom>
          <a:solidFill>
            <a:srgbClr val="FFFF00"/>
          </a:solidFill>
          <a:ln w="8001" algn="ctr">
            <a:noFill/>
            <a:miter lim="800000"/>
            <a:headEnd/>
            <a:tailEnd/>
          </a:ln>
          <a:effectLst>
            <a:outerShdw dist="12700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endParaRPr lang="pt-PT" sz="1600">
              <a:ea typeface="ＭＳ Ｐゴシック" pitchFamily="34" charset="-128"/>
            </a:endParaRPr>
          </a:p>
        </p:txBody>
      </p:sp>
      <p:sp>
        <p:nvSpPr>
          <p:cNvPr id="174" name="Rectangle 29"/>
          <p:cNvSpPr>
            <a:spLocks noChangeArrowheads="1"/>
          </p:cNvSpPr>
          <p:nvPr/>
        </p:nvSpPr>
        <p:spPr bwMode="gray">
          <a:xfrm>
            <a:off x="5862638" y="3443288"/>
            <a:ext cx="222250" cy="147637"/>
          </a:xfrm>
          <a:prstGeom prst="rect">
            <a:avLst/>
          </a:prstGeom>
          <a:solidFill>
            <a:srgbClr val="FF0000"/>
          </a:solidFill>
          <a:ln w="8001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endParaRPr lang="pt-PT" sz="1600">
              <a:ea typeface="ＭＳ Ｐゴシック" pitchFamily="34" charset="-128"/>
            </a:endParaRPr>
          </a:p>
        </p:txBody>
      </p:sp>
      <p:sp>
        <p:nvSpPr>
          <p:cNvPr id="30750" name="Rectangle 31"/>
          <p:cNvSpPr>
            <a:spLocks noChangeArrowheads="1"/>
          </p:cNvSpPr>
          <p:nvPr/>
        </p:nvSpPr>
        <p:spPr bwMode="auto">
          <a:xfrm>
            <a:off x="2066925" y="5819775"/>
            <a:ext cx="153987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buSzPct val="100000"/>
            </a:pPr>
            <a:r>
              <a:rPr lang="en-GB" sz="1400">
                <a:solidFill>
                  <a:srgbClr val="FFFFFF"/>
                </a:solidFill>
                <a:ea typeface="ＭＳ Ｐゴシック" pitchFamily="34" charset="-128"/>
                <a:sym typeface="Arial" pitchFamily="34" charset="0"/>
              </a:rPr>
              <a:t>Sudden death or VTE (D21)</a:t>
            </a:r>
          </a:p>
        </p:txBody>
      </p:sp>
      <p:sp>
        <p:nvSpPr>
          <p:cNvPr id="30751" name="Rectangle 32"/>
          <p:cNvSpPr>
            <a:spLocks noChangeArrowheads="1"/>
          </p:cNvSpPr>
          <p:nvPr/>
        </p:nvSpPr>
        <p:spPr bwMode="auto">
          <a:xfrm>
            <a:off x="3838575" y="5807075"/>
            <a:ext cx="18542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buSzPct val="100000"/>
            </a:pPr>
            <a:r>
              <a:rPr lang="en-GB" sz="1400">
                <a:solidFill>
                  <a:srgbClr val="FFFFFF"/>
                </a:solidFill>
                <a:ea typeface="ＭＳ Ｐゴシック" pitchFamily="34" charset="-128"/>
                <a:sym typeface="Arial" pitchFamily="34" charset="0"/>
              </a:rPr>
              <a:t>Asymptomatic proximal DVT (D21)</a:t>
            </a:r>
          </a:p>
        </p:txBody>
      </p:sp>
      <p:sp>
        <p:nvSpPr>
          <p:cNvPr id="30752" name="Rectangle 33"/>
          <p:cNvSpPr>
            <a:spLocks noChangeArrowheads="1"/>
          </p:cNvSpPr>
          <p:nvPr/>
        </p:nvSpPr>
        <p:spPr bwMode="auto">
          <a:xfrm>
            <a:off x="6110288" y="5807075"/>
            <a:ext cx="1474787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buSzPct val="100000"/>
            </a:pPr>
            <a:r>
              <a:rPr lang="en-GB" sz="1400">
                <a:solidFill>
                  <a:srgbClr val="FFFFFF"/>
                </a:solidFill>
                <a:ea typeface="ＭＳ Ｐゴシック" pitchFamily="34" charset="-128"/>
                <a:sym typeface="Arial" pitchFamily="34" charset="0"/>
              </a:rPr>
              <a:t>Symptomatic VTE</a:t>
            </a:r>
          </a:p>
          <a:p>
            <a:pPr algn="ctr" eaLnBrk="0" hangingPunct="0">
              <a:buSzPct val="100000"/>
            </a:pPr>
            <a:r>
              <a:rPr lang="en-GB" sz="1400">
                <a:solidFill>
                  <a:srgbClr val="FFFFFF"/>
                </a:solidFill>
                <a:ea typeface="ＭＳ Ｐゴシック" pitchFamily="34" charset="-128"/>
                <a:sym typeface="Arial" pitchFamily="34" charset="0"/>
              </a:rPr>
              <a:t>(D90)</a:t>
            </a:r>
          </a:p>
        </p:txBody>
      </p:sp>
      <p:sp>
        <p:nvSpPr>
          <p:cNvPr id="30753" name="Text Box 34"/>
          <p:cNvSpPr txBox="1">
            <a:spLocks noChangeArrowheads="1"/>
          </p:cNvSpPr>
          <p:nvPr/>
        </p:nvSpPr>
        <p:spPr bwMode="auto">
          <a:xfrm>
            <a:off x="2027238" y="2943225"/>
            <a:ext cx="8477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SzPct val="100000"/>
            </a:pPr>
            <a:r>
              <a:rPr lang="en-GB" sz="1600">
                <a:solidFill>
                  <a:srgbClr val="FFFFFF"/>
                </a:solidFill>
                <a:ea typeface="ＭＳ Ｐゴシック" pitchFamily="34" charset="-128"/>
                <a:sym typeface="Arial" pitchFamily="34" charset="0"/>
              </a:rPr>
              <a:t>5.0</a:t>
            </a:r>
          </a:p>
        </p:txBody>
      </p:sp>
      <p:sp>
        <p:nvSpPr>
          <p:cNvPr id="30754" name="Text Box 35"/>
          <p:cNvSpPr txBox="1">
            <a:spLocks noChangeArrowheads="1"/>
          </p:cNvSpPr>
          <p:nvPr/>
        </p:nvSpPr>
        <p:spPr bwMode="auto">
          <a:xfrm>
            <a:off x="2640013" y="4014788"/>
            <a:ext cx="8731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SzPct val="100000"/>
            </a:pPr>
            <a:r>
              <a:rPr lang="en-GB" sz="1600">
                <a:solidFill>
                  <a:srgbClr val="FFFFFF"/>
                </a:solidFill>
                <a:ea typeface="ＭＳ Ｐゴシック" pitchFamily="34" charset="-128"/>
                <a:sym typeface="Arial" pitchFamily="34" charset="0"/>
              </a:rPr>
              <a:t>2.8</a:t>
            </a:r>
          </a:p>
        </p:txBody>
      </p:sp>
      <p:sp>
        <p:nvSpPr>
          <p:cNvPr id="180" name="AutoShape 36"/>
          <p:cNvSpPr>
            <a:spLocks/>
          </p:cNvSpPr>
          <p:nvPr/>
        </p:nvSpPr>
        <p:spPr bwMode="auto">
          <a:xfrm rot="5400000">
            <a:off x="2664620" y="2577306"/>
            <a:ext cx="169862" cy="606425"/>
          </a:xfrm>
          <a:prstGeom prst="leftBracket">
            <a:avLst>
              <a:gd name="adj" fmla="val 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pt-PT" sz="1600">
              <a:ea typeface="ＭＳ Ｐゴシック" pitchFamily="34" charset="-128"/>
            </a:endParaRPr>
          </a:p>
        </p:txBody>
      </p:sp>
      <p:sp>
        <p:nvSpPr>
          <p:cNvPr id="30756" name="Text Box 37"/>
          <p:cNvSpPr txBox="1">
            <a:spLocks noChangeArrowheads="1"/>
          </p:cNvSpPr>
          <p:nvPr/>
        </p:nvSpPr>
        <p:spPr bwMode="auto">
          <a:xfrm>
            <a:off x="2003425" y="2209800"/>
            <a:ext cx="2058988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Aft>
                <a:spcPts val="600"/>
              </a:spcAft>
              <a:buSzPct val="100000"/>
            </a:pPr>
            <a:r>
              <a:rPr lang="en-GB" sz="1400">
                <a:solidFill>
                  <a:srgbClr val="FFFF00"/>
                </a:solidFill>
                <a:ea typeface="ＭＳ Ｐゴシック" pitchFamily="34" charset="-128"/>
                <a:sym typeface="Arial" pitchFamily="34" charset="0"/>
              </a:rPr>
              <a:t>Primary endpoint</a:t>
            </a:r>
          </a:p>
          <a:p>
            <a:pPr algn="ctr" eaLnBrk="0" hangingPunct="0">
              <a:spcAft>
                <a:spcPts val="600"/>
              </a:spcAft>
              <a:buSzPct val="100000"/>
            </a:pPr>
            <a:r>
              <a:rPr lang="en-GB" sz="1400">
                <a:solidFill>
                  <a:srgbClr val="FFFFFF"/>
                </a:solidFill>
                <a:ea typeface="ＭＳ Ｐゴシック" pitchFamily="34" charset="-128"/>
                <a:sym typeface="Arial" pitchFamily="34" charset="0"/>
              </a:rPr>
              <a:t>RRR=45% (</a:t>
            </a:r>
            <a:r>
              <a:rPr lang="en-GB" sz="1400" i="1">
                <a:solidFill>
                  <a:srgbClr val="FFFFFF"/>
                </a:solidFill>
                <a:ea typeface="ＭＳ Ｐゴシック" pitchFamily="34" charset="-128"/>
                <a:sym typeface="Arial" pitchFamily="34" charset="0"/>
              </a:rPr>
              <a:t>p</a:t>
            </a:r>
            <a:r>
              <a:rPr lang="en-GB" sz="1400">
                <a:solidFill>
                  <a:srgbClr val="FFFFFF"/>
                </a:solidFill>
                <a:ea typeface="ＭＳ Ｐゴシック" pitchFamily="34" charset="-128"/>
                <a:sym typeface="Arial" pitchFamily="34" charset="0"/>
              </a:rPr>
              <a:t>=0.0015)</a:t>
            </a:r>
          </a:p>
        </p:txBody>
      </p:sp>
      <p:sp>
        <p:nvSpPr>
          <p:cNvPr id="30757" name="Text Box 38"/>
          <p:cNvSpPr txBox="1">
            <a:spLocks noChangeArrowheads="1"/>
          </p:cNvSpPr>
          <p:nvPr/>
        </p:nvSpPr>
        <p:spPr bwMode="auto">
          <a:xfrm>
            <a:off x="4037013" y="3584575"/>
            <a:ext cx="8477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SzPct val="100000"/>
            </a:pPr>
            <a:r>
              <a:rPr lang="en-GB" sz="1600">
                <a:solidFill>
                  <a:srgbClr val="FFFFFF"/>
                </a:solidFill>
                <a:ea typeface="ＭＳ Ｐゴシック" pitchFamily="34" charset="-128"/>
                <a:sym typeface="Arial" pitchFamily="34" charset="0"/>
              </a:rPr>
              <a:t>3.7</a:t>
            </a:r>
          </a:p>
        </p:txBody>
      </p:sp>
      <p:sp>
        <p:nvSpPr>
          <p:cNvPr id="30758" name="Text Box 39"/>
          <p:cNvSpPr txBox="1">
            <a:spLocks noChangeArrowheads="1"/>
          </p:cNvSpPr>
          <p:nvPr/>
        </p:nvSpPr>
        <p:spPr bwMode="auto">
          <a:xfrm>
            <a:off x="4635500" y="4511675"/>
            <a:ext cx="873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SzPct val="100000"/>
            </a:pPr>
            <a:r>
              <a:rPr lang="en-GB" sz="1600">
                <a:solidFill>
                  <a:srgbClr val="FFFFFF"/>
                </a:solidFill>
                <a:ea typeface="ＭＳ Ｐゴシック" pitchFamily="34" charset="-128"/>
                <a:sym typeface="Arial" pitchFamily="34" charset="0"/>
              </a:rPr>
              <a:t>1.8</a:t>
            </a:r>
          </a:p>
        </p:txBody>
      </p:sp>
      <p:sp>
        <p:nvSpPr>
          <p:cNvPr id="184" name="AutoShape 40"/>
          <p:cNvSpPr>
            <a:spLocks/>
          </p:cNvSpPr>
          <p:nvPr/>
        </p:nvSpPr>
        <p:spPr bwMode="auto">
          <a:xfrm rot="5400000">
            <a:off x="4672013" y="3151188"/>
            <a:ext cx="169862" cy="608012"/>
          </a:xfrm>
          <a:prstGeom prst="leftBracket">
            <a:avLst>
              <a:gd name="adj" fmla="val 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pt-PT" sz="1600">
              <a:ea typeface="ＭＳ Ｐゴシック" pitchFamily="34" charset="-128"/>
            </a:endParaRPr>
          </a:p>
        </p:txBody>
      </p:sp>
      <p:sp>
        <p:nvSpPr>
          <p:cNvPr id="30760" name="Text Box 41"/>
          <p:cNvSpPr txBox="1">
            <a:spLocks noChangeArrowheads="1"/>
          </p:cNvSpPr>
          <p:nvPr/>
        </p:nvSpPr>
        <p:spPr bwMode="auto">
          <a:xfrm>
            <a:off x="3983038" y="3000375"/>
            <a:ext cx="16113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SzPct val="100000"/>
            </a:pPr>
            <a:r>
              <a:rPr lang="en-GB" sz="1400">
                <a:solidFill>
                  <a:srgbClr val="FFFFFF"/>
                </a:solidFill>
                <a:ea typeface="ＭＳ Ｐゴシック" pitchFamily="34" charset="-128"/>
                <a:sym typeface="Arial" pitchFamily="34" charset="0"/>
              </a:rPr>
              <a:t>RRR=52%</a:t>
            </a:r>
          </a:p>
        </p:txBody>
      </p:sp>
      <p:sp>
        <p:nvSpPr>
          <p:cNvPr id="30761" name="Text Box 42"/>
          <p:cNvSpPr txBox="1">
            <a:spLocks noChangeArrowheads="1"/>
          </p:cNvSpPr>
          <p:nvPr/>
        </p:nvSpPr>
        <p:spPr bwMode="auto">
          <a:xfrm>
            <a:off x="6000750" y="4775200"/>
            <a:ext cx="8477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SzPct val="100000"/>
            </a:pPr>
            <a:r>
              <a:rPr lang="en-GB" sz="1600">
                <a:solidFill>
                  <a:srgbClr val="FFFFFF"/>
                </a:solidFill>
                <a:ea typeface="ＭＳ Ｐゴシック" pitchFamily="34" charset="-128"/>
                <a:sym typeface="Arial" pitchFamily="34" charset="0"/>
              </a:rPr>
              <a:t>1.3</a:t>
            </a:r>
          </a:p>
        </p:txBody>
      </p:sp>
      <p:sp>
        <p:nvSpPr>
          <p:cNvPr id="30762" name="Text Box 43"/>
          <p:cNvSpPr txBox="1">
            <a:spLocks noChangeArrowheads="1"/>
          </p:cNvSpPr>
          <p:nvPr/>
        </p:nvSpPr>
        <p:spPr bwMode="auto">
          <a:xfrm>
            <a:off x="6627813" y="4983163"/>
            <a:ext cx="8731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SzPct val="100000"/>
            </a:pPr>
            <a:r>
              <a:rPr lang="en-GB" sz="1600">
                <a:solidFill>
                  <a:srgbClr val="FFFFFF"/>
                </a:solidFill>
                <a:ea typeface="ＭＳ Ｐゴシック" pitchFamily="34" charset="-128"/>
                <a:sym typeface="Arial" pitchFamily="34" charset="0"/>
              </a:rPr>
              <a:t>0.9</a:t>
            </a:r>
          </a:p>
        </p:txBody>
      </p:sp>
      <p:sp>
        <p:nvSpPr>
          <p:cNvPr id="188" name="AutoShape 44"/>
          <p:cNvSpPr>
            <a:spLocks/>
          </p:cNvSpPr>
          <p:nvPr/>
        </p:nvSpPr>
        <p:spPr bwMode="auto">
          <a:xfrm rot="5400000">
            <a:off x="6665913" y="4364038"/>
            <a:ext cx="168275" cy="606425"/>
          </a:xfrm>
          <a:prstGeom prst="leftBracket">
            <a:avLst>
              <a:gd name="adj" fmla="val 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pt-PT" sz="1600">
              <a:ea typeface="ＭＳ Ｐゴシック" pitchFamily="34" charset="-128"/>
            </a:endParaRPr>
          </a:p>
        </p:txBody>
      </p:sp>
      <p:sp>
        <p:nvSpPr>
          <p:cNvPr id="30764" name="Text Box 45"/>
          <p:cNvSpPr txBox="1">
            <a:spLocks noChangeArrowheads="1"/>
          </p:cNvSpPr>
          <p:nvPr/>
        </p:nvSpPr>
        <p:spPr bwMode="auto">
          <a:xfrm>
            <a:off x="5894388" y="4187825"/>
            <a:ext cx="17446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SzPct val="100000"/>
            </a:pPr>
            <a:r>
              <a:rPr lang="en-GB" sz="1400">
                <a:solidFill>
                  <a:srgbClr val="FFFFFF"/>
                </a:solidFill>
                <a:ea typeface="ＭＳ Ｐゴシック" pitchFamily="34" charset="-128"/>
                <a:sym typeface="Arial" pitchFamily="34" charset="0"/>
              </a:rPr>
              <a:t>RRR=30%</a:t>
            </a:r>
          </a:p>
        </p:txBody>
      </p:sp>
      <p:sp>
        <p:nvSpPr>
          <p:cNvPr id="190" name="Line 9"/>
          <p:cNvSpPr>
            <a:spLocks noChangeShapeType="1"/>
          </p:cNvSpPr>
          <p:nvPr/>
        </p:nvSpPr>
        <p:spPr bwMode="auto">
          <a:xfrm>
            <a:off x="1765300" y="2747963"/>
            <a:ext cx="0" cy="2965450"/>
          </a:xfrm>
          <a:prstGeom prst="line">
            <a:avLst/>
          </a:prstGeom>
          <a:noFill/>
          <a:ln w="12700">
            <a:solidFill>
              <a:srgbClr val="99CCFF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30766" name="Rectângulo 190"/>
          <p:cNvSpPr>
            <a:spLocks noChangeArrowheads="1"/>
          </p:cNvSpPr>
          <p:nvPr/>
        </p:nvSpPr>
        <p:spPr bwMode="auto">
          <a:xfrm>
            <a:off x="6113463" y="3344863"/>
            <a:ext cx="1050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SzPct val="100000"/>
            </a:pPr>
            <a:r>
              <a:rPr lang="en-GB" sz="1400">
                <a:solidFill>
                  <a:srgbClr val="FFFFFF"/>
                </a:solidFill>
                <a:ea typeface="ＭＳ Ｐゴシック" pitchFamily="34" charset="-128"/>
                <a:sym typeface="Arial" pitchFamily="34" charset="0"/>
              </a:rPr>
              <a:t>Dalteparin</a:t>
            </a:r>
          </a:p>
        </p:txBody>
      </p:sp>
      <p:sp>
        <p:nvSpPr>
          <p:cNvPr id="30767" name="Rectangle 6"/>
          <p:cNvSpPr>
            <a:spLocks noChangeArrowheads="1"/>
          </p:cNvSpPr>
          <p:nvPr/>
        </p:nvSpPr>
        <p:spPr bwMode="auto">
          <a:xfrm>
            <a:off x="611188" y="1000125"/>
            <a:ext cx="8047037" cy="2159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12700" cap="sq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44513" y="444500"/>
            <a:ext cx="31162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88938" indent="-388938" algn="just" eaLnBrk="0" hangingPunct="0">
              <a:spcBef>
                <a:spcPct val="20000"/>
              </a:spcBef>
              <a:buSzPct val="100000"/>
              <a:tabLst>
                <a:tab pos="1516063" algn="l"/>
              </a:tabLst>
            </a:pPr>
            <a:r>
              <a:rPr lang="en-GB" sz="2800" dirty="0">
                <a:solidFill>
                  <a:srgbClr val="FFFFFF"/>
                </a:solidFill>
                <a:sym typeface="Arial" pitchFamily="34" charset="0"/>
              </a:rPr>
              <a:t>		 </a:t>
            </a:r>
            <a:r>
              <a:rPr lang="en-GB" sz="2800" dirty="0" smtClean="0">
                <a:solidFill>
                  <a:srgbClr val="FFFFFF"/>
                </a:solidFill>
                <a:sym typeface="Arial" pitchFamily="34" charset="0"/>
              </a:rPr>
              <a:t>study</a:t>
            </a:r>
            <a:r>
              <a:rPr lang="en-GB" sz="2800" baseline="30000" dirty="0" smtClean="0">
                <a:solidFill>
                  <a:srgbClr val="FFFFFF"/>
                </a:solidFill>
                <a:sym typeface="Arial" pitchFamily="34" charset="0"/>
              </a:rPr>
              <a:t>20</a:t>
            </a:r>
            <a:r>
              <a:rPr lang="en-GB" sz="2800" dirty="0" smtClean="0">
                <a:solidFill>
                  <a:srgbClr val="FFFFFF"/>
                </a:solidFill>
                <a:sym typeface="Arial" pitchFamily="34" charset="0"/>
              </a:rPr>
              <a:t> </a:t>
            </a:r>
            <a:endParaRPr lang="en-GB" sz="2800" dirty="0">
              <a:solidFill>
                <a:srgbClr val="FFFFFF"/>
              </a:solidFill>
              <a:sym typeface="Arial" pitchFamily="34" charset="0"/>
            </a:endParaRPr>
          </a:p>
        </p:txBody>
      </p:sp>
      <p:sp>
        <p:nvSpPr>
          <p:cNvPr id="30772" name="WordArt 6" descr="White marble"/>
          <p:cNvSpPr>
            <a:spLocks noChangeArrowheads="1" noChangeShapeType="1" noTextEdit="1"/>
          </p:cNvSpPr>
          <p:nvPr/>
        </p:nvSpPr>
        <p:spPr bwMode="auto">
          <a:xfrm>
            <a:off x="601663" y="474663"/>
            <a:ext cx="1577975" cy="390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latin typeface="Arial Black"/>
              </a:rPr>
              <a:t>PREVENT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 txBox="1">
            <a:spLocks noChangeArrowheads="1"/>
          </p:cNvSpPr>
          <p:nvPr/>
        </p:nvSpPr>
        <p:spPr bwMode="auto">
          <a:xfrm>
            <a:off x="617538" y="1565275"/>
            <a:ext cx="8010525" cy="5683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1517650" lvl="1" indent="-1517650" algn="ctr" eaLnBrk="0" hangingPunct="0">
              <a:spcBef>
                <a:spcPct val="20000"/>
              </a:spcBef>
              <a:buSzPct val="100000"/>
              <a:tabLst>
                <a:tab pos="2519363" algn="l"/>
              </a:tabLst>
            </a:pPr>
            <a:r>
              <a:rPr lang="en-GB" sz="2200">
                <a:solidFill>
                  <a:srgbClr val="FFFF00"/>
                </a:solidFill>
                <a:sym typeface="Arial" pitchFamily="34" charset="0"/>
              </a:rPr>
              <a:t>Efficacy – Subgroup analysis</a:t>
            </a:r>
          </a:p>
        </p:txBody>
      </p:sp>
      <p:sp>
        <p:nvSpPr>
          <p:cNvPr id="31747" name="Rectangle 6"/>
          <p:cNvSpPr>
            <a:spLocks noChangeArrowheads="1"/>
          </p:cNvSpPr>
          <p:nvPr/>
        </p:nvSpPr>
        <p:spPr bwMode="auto">
          <a:xfrm>
            <a:off x="611188" y="1000125"/>
            <a:ext cx="8047037" cy="2159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12700" cap="sq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31749" name="CaixaDeTexto 93"/>
          <p:cNvSpPr txBox="1">
            <a:spLocks noChangeArrowheads="1"/>
          </p:cNvSpPr>
          <p:nvPr/>
        </p:nvSpPr>
        <p:spPr bwMode="auto">
          <a:xfrm>
            <a:off x="3900488" y="6259513"/>
            <a:ext cx="46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SzPct val="100000"/>
            </a:pPr>
            <a:r>
              <a:rPr lang="en-GB" sz="1600" b="0">
                <a:solidFill>
                  <a:srgbClr val="FFFFFF"/>
                </a:solidFill>
                <a:sym typeface="Arial" pitchFamily="34" charset="0"/>
              </a:rPr>
              <a:t>0.1</a:t>
            </a:r>
          </a:p>
        </p:txBody>
      </p:sp>
      <p:sp>
        <p:nvSpPr>
          <p:cNvPr id="31750" name="CaixaDeTexto 94"/>
          <p:cNvSpPr txBox="1">
            <a:spLocks noChangeArrowheads="1"/>
          </p:cNvSpPr>
          <p:nvPr/>
        </p:nvSpPr>
        <p:spPr bwMode="auto">
          <a:xfrm>
            <a:off x="4881563" y="6259513"/>
            <a:ext cx="5794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SzPct val="100000"/>
            </a:pPr>
            <a:r>
              <a:rPr lang="en-GB" sz="1600" b="0">
                <a:solidFill>
                  <a:srgbClr val="FFFFFF"/>
                </a:solidFill>
                <a:sym typeface="Arial" pitchFamily="34" charset="0"/>
              </a:rPr>
              <a:t>0.55</a:t>
            </a:r>
          </a:p>
        </p:txBody>
      </p:sp>
      <p:sp>
        <p:nvSpPr>
          <p:cNvPr id="31751" name="CaixaDeTexto 95"/>
          <p:cNvSpPr txBox="1">
            <a:spLocks noChangeArrowheads="1"/>
          </p:cNvSpPr>
          <p:nvPr/>
        </p:nvSpPr>
        <p:spPr bwMode="auto">
          <a:xfrm>
            <a:off x="5395913" y="6259513"/>
            <a:ext cx="298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SzPct val="100000"/>
            </a:pPr>
            <a:r>
              <a:rPr lang="en-GB" sz="1600" b="0">
                <a:solidFill>
                  <a:srgbClr val="FFFFFF"/>
                </a:solidFill>
                <a:sym typeface="Arial" pitchFamily="34" charset="0"/>
              </a:rPr>
              <a:t>1</a:t>
            </a:r>
          </a:p>
        </p:txBody>
      </p:sp>
      <p:sp>
        <p:nvSpPr>
          <p:cNvPr id="31752" name="CaixaDeTexto 96"/>
          <p:cNvSpPr txBox="1">
            <a:spLocks noChangeArrowheads="1"/>
          </p:cNvSpPr>
          <p:nvPr/>
        </p:nvSpPr>
        <p:spPr bwMode="auto">
          <a:xfrm>
            <a:off x="6796088" y="6259513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SzPct val="100000"/>
            </a:pPr>
            <a:r>
              <a:rPr lang="en-GB" sz="1600" b="0">
                <a:solidFill>
                  <a:srgbClr val="FFFFFF"/>
                </a:solidFill>
                <a:sym typeface="Arial" pitchFamily="34" charset="0"/>
              </a:rPr>
              <a:t>10</a:t>
            </a:r>
          </a:p>
        </p:txBody>
      </p:sp>
      <p:sp>
        <p:nvSpPr>
          <p:cNvPr id="31753" name="Rectângulo 54"/>
          <p:cNvSpPr>
            <a:spLocks noChangeArrowheads="1"/>
          </p:cNvSpPr>
          <p:nvPr/>
        </p:nvSpPr>
        <p:spPr bwMode="auto">
          <a:xfrm>
            <a:off x="5303838" y="2943225"/>
            <a:ext cx="100012" cy="100013"/>
          </a:xfrm>
          <a:prstGeom prst="rect">
            <a:avLst/>
          </a:prstGeom>
          <a:solidFill>
            <a:srgbClr val="FFFF00"/>
          </a:solidFill>
          <a:ln w="38100" cap="sq" algn="ctr">
            <a:solidFill>
              <a:srgbClr val="FFFF0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pt-PT"/>
          </a:p>
        </p:txBody>
      </p:sp>
      <p:cxnSp>
        <p:nvCxnSpPr>
          <p:cNvPr id="31754" name="Conexão recta 57"/>
          <p:cNvCxnSpPr>
            <a:cxnSpLocks noChangeShapeType="1"/>
          </p:cNvCxnSpPr>
          <p:nvPr/>
        </p:nvCxnSpPr>
        <p:spPr bwMode="auto">
          <a:xfrm flipV="1">
            <a:off x="5014913" y="2989263"/>
            <a:ext cx="604837" cy="0"/>
          </a:xfrm>
          <a:prstGeom prst="line">
            <a:avLst/>
          </a:prstGeom>
          <a:noFill/>
          <a:ln w="38100" cap="sq" algn="ctr">
            <a:solidFill>
              <a:srgbClr val="FFFF00"/>
            </a:solidFill>
            <a:round/>
            <a:headEnd/>
            <a:tailEnd/>
          </a:ln>
        </p:spPr>
      </p:cxnSp>
      <p:sp>
        <p:nvSpPr>
          <p:cNvPr id="31755" name="Rectângulo 58"/>
          <p:cNvSpPr>
            <a:spLocks noChangeArrowheads="1"/>
          </p:cNvSpPr>
          <p:nvPr/>
        </p:nvSpPr>
        <p:spPr bwMode="auto">
          <a:xfrm>
            <a:off x="5305425" y="3387725"/>
            <a:ext cx="46038" cy="46038"/>
          </a:xfrm>
          <a:prstGeom prst="rect">
            <a:avLst/>
          </a:prstGeom>
          <a:solidFill>
            <a:srgbClr val="FFFF00"/>
          </a:solidFill>
          <a:ln w="38100" cap="sq" algn="ctr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pt-PT"/>
          </a:p>
        </p:txBody>
      </p:sp>
      <p:cxnSp>
        <p:nvCxnSpPr>
          <p:cNvPr id="31756" name="Conexão recta 59"/>
          <p:cNvCxnSpPr>
            <a:cxnSpLocks noChangeShapeType="1"/>
          </p:cNvCxnSpPr>
          <p:nvPr/>
        </p:nvCxnSpPr>
        <p:spPr bwMode="auto">
          <a:xfrm flipV="1">
            <a:off x="4926013" y="3408363"/>
            <a:ext cx="781050" cy="0"/>
          </a:xfrm>
          <a:prstGeom prst="line">
            <a:avLst/>
          </a:prstGeom>
          <a:noFill/>
          <a:ln w="38100" cap="sq" algn="ctr">
            <a:solidFill>
              <a:srgbClr val="FFFF00"/>
            </a:solidFill>
            <a:round/>
            <a:headEnd/>
            <a:tailEnd/>
          </a:ln>
        </p:spPr>
      </p:cxnSp>
      <p:cxnSp>
        <p:nvCxnSpPr>
          <p:cNvPr id="31757" name="Conexão recta 62"/>
          <p:cNvCxnSpPr>
            <a:cxnSpLocks noChangeShapeType="1"/>
          </p:cNvCxnSpPr>
          <p:nvPr/>
        </p:nvCxnSpPr>
        <p:spPr bwMode="auto">
          <a:xfrm>
            <a:off x="4776788" y="3824288"/>
            <a:ext cx="692150" cy="1587"/>
          </a:xfrm>
          <a:prstGeom prst="line">
            <a:avLst/>
          </a:prstGeom>
          <a:noFill/>
          <a:ln w="38100" cap="sq" algn="ctr">
            <a:solidFill>
              <a:srgbClr val="FFFF00"/>
            </a:solidFill>
            <a:round/>
            <a:headEnd/>
            <a:tailEnd/>
          </a:ln>
        </p:spPr>
      </p:cxnSp>
      <p:sp>
        <p:nvSpPr>
          <p:cNvPr id="31758" name="Rectângulo 65"/>
          <p:cNvSpPr>
            <a:spLocks noChangeArrowheads="1"/>
          </p:cNvSpPr>
          <p:nvPr/>
        </p:nvSpPr>
        <p:spPr bwMode="auto">
          <a:xfrm>
            <a:off x="5100638" y="3806825"/>
            <a:ext cx="46037" cy="46038"/>
          </a:xfrm>
          <a:prstGeom prst="rect">
            <a:avLst/>
          </a:prstGeom>
          <a:solidFill>
            <a:srgbClr val="FFFF00"/>
          </a:solidFill>
          <a:ln w="38100" cap="sq" algn="ctr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pt-PT"/>
          </a:p>
        </p:txBody>
      </p:sp>
      <p:sp>
        <p:nvSpPr>
          <p:cNvPr id="31759" name="Rectângulo 66"/>
          <p:cNvSpPr>
            <a:spLocks noChangeArrowheads="1"/>
          </p:cNvSpPr>
          <p:nvPr/>
        </p:nvSpPr>
        <p:spPr bwMode="auto">
          <a:xfrm>
            <a:off x="5100638" y="4219575"/>
            <a:ext cx="46037" cy="46038"/>
          </a:xfrm>
          <a:prstGeom prst="rect">
            <a:avLst/>
          </a:prstGeom>
          <a:solidFill>
            <a:srgbClr val="FFFF00"/>
          </a:solidFill>
          <a:ln w="38100" cap="sq" algn="ctr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pt-PT"/>
          </a:p>
        </p:txBody>
      </p:sp>
      <p:sp>
        <p:nvSpPr>
          <p:cNvPr id="31760" name="Rectângulo 67"/>
          <p:cNvSpPr>
            <a:spLocks noChangeArrowheads="1"/>
          </p:cNvSpPr>
          <p:nvPr/>
        </p:nvSpPr>
        <p:spPr bwMode="auto">
          <a:xfrm>
            <a:off x="5210175" y="4608513"/>
            <a:ext cx="46038" cy="44450"/>
          </a:xfrm>
          <a:prstGeom prst="rect">
            <a:avLst/>
          </a:prstGeom>
          <a:solidFill>
            <a:srgbClr val="FFFF00"/>
          </a:solidFill>
          <a:ln w="38100" cap="sq" algn="ctr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pt-PT" sz="1600"/>
          </a:p>
        </p:txBody>
      </p:sp>
      <p:sp>
        <p:nvSpPr>
          <p:cNvPr id="31761" name="Rectângulo 68"/>
          <p:cNvSpPr>
            <a:spLocks noChangeArrowheads="1"/>
          </p:cNvSpPr>
          <p:nvPr/>
        </p:nvSpPr>
        <p:spPr bwMode="auto">
          <a:xfrm>
            <a:off x="5195888" y="5000625"/>
            <a:ext cx="46037" cy="46038"/>
          </a:xfrm>
          <a:prstGeom prst="rect">
            <a:avLst/>
          </a:prstGeom>
          <a:solidFill>
            <a:srgbClr val="FFFF00"/>
          </a:solidFill>
          <a:ln w="38100" cap="sq" algn="ctr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pt-PT" sz="1600"/>
          </a:p>
        </p:txBody>
      </p:sp>
      <p:sp>
        <p:nvSpPr>
          <p:cNvPr id="31762" name="Rectângulo 69"/>
          <p:cNvSpPr>
            <a:spLocks noChangeArrowheads="1"/>
          </p:cNvSpPr>
          <p:nvPr/>
        </p:nvSpPr>
        <p:spPr bwMode="auto">
          <a:xfrm>
            <a:off x="5099050" y="5405438"/>
            <a:ext cx="46038" cy="46037"/>
          </a:xfrm>
          <a:prstGeom prst="rect">
            <a:avLst/>
          </a:prstGeom>
          <a:solidFill>
            <a:srgbClr val="FFFF00"/>
          </a:solidFill>
          <a:ln w="38100" cap="sq" algn="ctr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pt-PT" sz="1600"/>
          </a:p>
        </p:txBody>
      </p:sp>
      <p:sp>
        <p:nvSpPr>
          <p:cNvPr id="31763" name="Rectângulo 70"/>
          <p:cNvSpPr>
            <a:spLocks noChangeArrowheads="1"/>
          </p:cNvSpPr>
          <p:nvPr/>
        </p:nvSpPr>
        <p:spPr bwMode="auto">
          <a:xfrm>
            <a:off x="5143500" y="5837238"/>
            <a:ext cx="46038" cy="44450"/>
          </a:xfrm>
          <a:prstGeom prst="rect">
            <a:avLst/>
          </a:prstGeom>
          <a:solidFill>
            <a:srgbClr val="FFFF00"/>
          </a:solidFill>
          <a:ln w="38100" cap="sq" algn="ctr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pt-PT" sz="1600"/>
          </a:p>
        </p:txBody>
      </p:sp>
      <p:cxnSp>
        <p:nvCxnSpPr>
          <p:cNvPr id="31764" name="Conexão recta 72"/>
          <p:cNvCxnSpPr>
            <a:cxnSpLocks noChangeShapeType="1"/>
          </p:cNvCxnSpPr>
          <p:nvPr/>
        </p:nvCxnSpPr>
        <p:spPr bwMode="auto">
          <a:xfrm flipV="1">
            <a:off x="4792663" y="4238625"/>
            <a:ext cx="652462" cy="0"/>
          </a:xfrm>
          <a:prstGeom prst="line">
            <a:avLst/>
          </a:prstGeom>
          <a:noFill/>
          <a:ln w="38100" cap="sq" algn="ctr">
            <a:solidFill>
              <a:srgbClr val="FFFF00"/>
            </a:solidFill>
            <a:round/>
            <a:headEnd/>
            <a:tailEnd/>
          </a:ln>
        </p:spPr>
      </p:cxnSp>
      <p:cxnSp>
        <p:nvCxnSpPr>
          <p:cNvPr id="31765" name="Conexão recta 74"/>
          <p:cNvCxnSpPr>
            <a:cxnSpLocks noChangeShapeType="1"/>
          </p:cNvCxnSpPr>
          <p:nvPr/>
        </p:nvCxnSpPr>
        <p:spPr bwMode="auto">
          <a:xfrm flipV="1">
            <a:off x="4886325" y="4627563"/>
            <a:ext cx="661988" cy="0"/>
          </a:xfrm>
          <a:prstGeom prst="line">
            <a:avLst/>
          </a:prstGeom>
          <a:noFill/>
          <a:ln w="38100" cap="sq" algn="ctr">
            <a:solidFill>
              <a:srgbClr val="FFFF00"/>
            </a:solidFill>
            <a:round/>
            <a:headEnd/>
            <a:tailEnd/>
          </a:ln>
        </p:spPr>
      </p:cxnSp>
      <p:cxnSp>
        <p:nvCxnSpPr>
          <p:cNvPr id="31766" name="Conexão recta 77"/>
          <p:cNvCxnSpPr>
            <a:cxnSpLocks noChangeShapeType="1"/>
          </p:cNvCxnSpPr>
          <p:nvPr/>
        </p:nvCxnSpPr>
        <p:spPr bwMode="auto">
          <a:xfrm flipV="1">
            <a:off x="4876800" y="5019675"/>
            <a:ext cx="611188" cy="0"/>
          </a:xfrm>
          <a:prstGeom prst="line">
            <a:avLst/>
          </a:prstGeom>
          <a:noFill/>
          <a:ln w="38100" cap="sq" algn="ctr">
            <a:solidFill>
              <a:srgbClr val="FFFF00"/>
            </a:solidFill>
            <a:round/>
            <a:headEnd/>
            <a:tailEnd/>
          </a:ln>
        </p:spPr>
      </p:cxnSp>
      <p:cxnSp>
        <p:nvCxnSpPr>
          <p:cNvPr id="31767" name="Conexão recta 79"/>
          <p:cNvCxnSpPr>
            <a:cxnSpLocks noChangeShapeType="1"/>
          </p:cNvCxnSpPr>
          <p:nvPr/>
        </p:nvCxnSpPr>
        <p:spPr bwMode="auto">
          <a:xfrm flipV="1">
            <a:off x="4791075" y="5427663"/>
            <a:ext cx="666750" cy="0"/>
          </a:xfrm>
          <a:prstGeom prst="line">
            <a:avLst/>
          </a:prstGeom>
          <a:noFill/>
          <a:ln w="38100" cap="sq" algn="ctr">
            <a:solidFill>
              <a:srgbClr val="FFFF00"/>
            </a:solidFill>
            <a:round/>
            <a:headEnd/>
            <a:tailEnd/>
          </a:ln>
        </p:spPr>
      </p:cxnSp>
      <p:cxnSp>
        <p:nvCxnSpPr>
          <p:cNvPr id="31768" name="Conexão recta 81"/>
          <p:cNvCxnSpPr>
            <a:cxnSpLocks noChangeShapeType="1"/>
          </p:cNvCxnSpPr>
          <p:nvPr/>
        </p:nvCxnSpPr>
        <p:spPr bwMode="auto">
          <a:xfrm>
            <a:off x="4945063" y="5853113"/>
            <a:ext cx="450850" cy="0"/>
          </a:xfrm>
          <a:prstGeom prst="line">
            <a:avLst/>
          </a:prstGeom>
          <a:noFill/>
          <a:ln w="38100" cap="sq" algn="ctr">
            <a:solidFill>
              <a:srgbClr val="FFFF00"/>
            </a:solidFill>
            <a:round/>
            <a:headEnd/>
            <a:tailEnd/>
          </a:ln>
        </p:spPr>
      </p:cxnSp>
      <p:cxnSp>
        <p:nvCxnSpPr>
          <p:cNvPr id="31769" name="Conexão recta 83"/>
          <p:cNvCxnSpPr>
            <a:cxnSpLocks noChangeShapeType="1"/>
          </p:cNvCxnSpPr>
          <p:nvPr/>
        </p:nvCxnSpPr>
        <p:spPr bwMode="auto">
          <a:xfrm rot="5400000">
            <a:off x="3582987" y="4259263"/>
            <a:ext cx="3927475" cy="0"/>
          </a:xfrm>
          <a:prstGeom prst="line">
            <a:avLst/>
          </a:prstGeom>
          <a:noFill/>
          <a:ln w="57150" cap="sq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770" name="Conexão recta 85"/>
          <p:cNvCxnSpPr>
            <a:cxnSpLocks noChangeShapeType="1"/>
          </p:cNvCxnSpPr>
          <p:nvPr/>
        </p:nvCxnSpPr>
        <p:spPr bwMode="auto">
          <a:xfrm>
            <a:off x="3929063" y="6164263"/>
            <a:ext cx="3219450" cy="1587"/>
          </a:xfrm>
          <a:prstGeom prst="line">
            <a:avLst/>
          </a:prstGeom>
          <a:noFill/>
          <a:ln w="57150" cap="sq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771" name="Conexão recta 87"/>
          <p:cNvCxnSpPr>
            <a:cxnSpLocks noChangeShapeType="1"/>
          </p:cNvCxnSpPr>
          <p:nvPr/>
        </p:nvCxnSpPr>
        <p:spPr bwMode="auto">
          <a:xfrm rot="5400000">
            <a:off x="4028281" y="6201569"/>
            <a:ext cx="73025" cy="1588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772" name="Conexão recta 88"/>
          <p:cNvCxnSpPr>
            <a:cxnSpLocks noChangeShapeType="1"/>
          </p:cNvCxnSpPr>
          <p:nvPr/>
        </p:nvCxnSpPr>
        <p:spPr bwMode="auto">
          <a:xfrm rot="5400000">
            <a:off x="6915944" y="6211094"/>
            <a:ext cx="73025" cy="1587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773" name="Conexão recta 91"/>
          <p:cNvCxnSpPr>
            <a:cxnSpLocks noChangeShapeType="1"/>
          </p:cNvCxnSpPr>
          <p:nvPr/>
        </p:nvCxnSpPr>
        <p:spPr bwMode="auto">
          <a:xfrm rot="16200000" flipV="1">
            <a:off x="3217069" y="4260057"/>
            <a:ext cx="3887787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prstDash val="sysDash"/>
            <a:round/>
            <a:headEnd/>
            <a:tailEnd/>
          </a:ln>
        </p:spPr>
      </p:cxnSp>
      <p:cxnSp>
        <p:nvCxnSpPr>
          <p:cNvPr id="31774" name="Conexão recta 98"/>
          <p:cNvCxnSpPr>
            <a:cxnSpLocks noChangeShapeType="1"/>
          </p:cNvCxnSpPr>
          <p:nvPr/>
        </p:nvCxnSpPr>
        <p:spPr bwMode="auto">
          <a:xfrm>
            <a:off x="1482725" y="2305050"/>
            <a:ext cx="5951538" cy="0"/>
          </a:xfrm>
          <a:prstGeom prst="line">
            <a:avLst/>
          </a:prstGeom>
          <a:noFill/>
          <a:ln w="57150" cap="sq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1775" name="CaixaDeTexto 104"/>
          <p:cNvSpPr txBox="1">
            <a:spLocks noChangeArrowheads="1"/>
          </p:cNvSpPr>
          <p:nvPr/>
        </p:nvSpPr>
        <p:spPr bwMode="auto">
          <a:xfrm>
            <a:off x="3433763" y="6035675"/>
            <a:ext cx="4762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SzPct val="100000"/>
            </a:pPr>
            <a:r>
              <a:rPr lang="en-GB" sz="1600" b="0">
                <a:solidFill>
                  <a:srgbClr val="FFFFFF"/>
                </a:solidFill>
                <a:sym typeface="Arial" pitchFamily="34" charset="0"/>
              </a:rPr>
              <a:t>RR</a:t>
            </a:r>
          </a:p>
        </p:txBody>
      </p:sp>
      <p:grpSp>
        <p:nvGrpSpPr>
          <p:cNvPr id="31776" name="Group 49"/>
          <p:cNvGrpSpPr>
            <a:grpSpLocks/>
          </p:cNvGrpSpPr>
          <p:nvPr/>
        </p:nvGrpSpPr>
        <p:grpSpPr bwMode="auto">
          <a:xfrm>
            <a:off x="1479550" y="2366963"/>
            <a:ext cx="5937250" cy="3659187"/>
            <a:chOff x="932" y="1491"/>
            <a:chExt cx="3740" cy="2305"/>
          </a:xfrm>
        </p:grpSpPr>
        <p:sp>
          <p:nvSpPr>
            <p:cNvPr id="31786" name="CaixaDeTexto 92"/>
            <p:cNvSpPr txBox="1">
              <a:spLocks noChangeArrowheads="1"/>
            </p:cNvSpPr>
            <p:nvPr/>
          </p:nvSpPr>
          <p:spPr bwMode="auto">
            <a:xfrm>
              <a:off x="932" y="1722"/>
              <a:ext cx="2255" cy="2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150000"/>
                </a:lnSpc>
                <a:spcAft>
                  <a:spcPts val="300"/>
                </a:spcAft>
                <a:buSzPct val="100000"/>
              </a:pPr>
              <a:r>
                <a:rPr lang="en-GB" sz="1600" b="0">
                  <a:solidFill>
                    <a:srgbClr val="FFFFFF"/>
                  </a:solidFill>
                  <a:sym typeface="Arial" pitchFamily="34" charset="0"/>
                </a:rPr>
                <a:t>Congestive heart failure</a:t>
              </a:r>
            </a:p>
            <a:p>
              <a:pPr eaLnBrk="0" hangingPunct="0">
                <a:lnSpc>
                  <a:spcPct val="150000"/>
                </a:lnSpc>
                <a:spcAft>
                  <a:spcPts val="300"/>
                </a:spcAft>
                <a:buSzPct val="100000"/>
              </a:pPr>
              <a:r>
                <a:rPr lang="en-GB" sz="1600" b="0">
                  <a:solidFill>
                    <a:srgbClr val="FFFFFF"/>
                  </a:solidFill>
                  <a:sym typeface="Arial" pitchFamily="34" charset="0"/>
                </a:rPr>
                <a:t>Acute respiratory failure</a:t>
              </a:r>
            </a:p>
            <a:p>
              <a:pPr eaLnBrk="0" hangingPunct="0">
                <a:lnSpc>
                  <a:spcPct val="150000"/>
                </a:lnSpc>
                <a:spcAft>
                  <a:spcPts val="300"/>
                </a:spcAft>
                <a:buSzPct val="100000"/>
              </a:pPr>
              <a:r>
                <a:rPr lang="en-GB" sz="1600" b="0">
                  <a:solidFill>
                    <a:srgbClr val="FFFFFF"/>
                  </a:solidFill>
                  <a:sym typeface="Arial" pitchFamily="34" charset="0"/>
                </a:rPr>
                <a:t>Other acute diseases</a:t>
              </a:r>
            </a:p>
            <a:p>
              <a:pPr eaLnBrk="0" hangingPunct="0">
                <a:lnSpc>
                  <a:spcPct val="150000"/>
                </a:lnSpc>
                <a:spcAft>
                  <a:spcPts val="300"/>
                </a:spcAft>
                <a:buSzPct val="100000"/>
              </a:pPr>
              <a:r>
                <a:rPr lang="en-GB" sz="1600" b="0">
                  <a:solidFill>
                    <a:srgbClr val="FFFFFF"/>
                  </a:solidFill>
                  <a:sym typeface="Arial" pitchFamily="34" charset="0"/>
                </a:rPr>
                <a:t>Age &gt;75 years</a:t>
              </a:r>
            </a:p>
            <a:p>
              <a:pPr eaLnBrk="0" hangingPunct="0">
                <a:lnSpc>
                  <a:spcPct val="150000"/>
                </a:lnSpc>
                <a:spcAft>
                  <a:spcPts val="300"/>
                </a:spcAft>
                <a:buSzPct val="100000"/>
              </a:pPr>
              <a:r>
                <a:rPr lang="en-GB" sz="1600" b="0">
                  <a:solidFill>
                    <a:srgbClr val="FFFFFF"/>
                  </a:solidFill>
                  <a:sym typeface="Arial" pitchFamily="34" charset="0"/>
                </a:rPr>
                <a:t>Age &lt;75 years</a:t>
              </a:r>
            </a:p>
            <a:p>
              <a:pPr eaLnBrk="0" hangingPunct="0">
                <a:lnSpc>
                  <a:spcPct val="150000"/>
                </a:lnSpc>
                <a:spcAft>
                  <a:spcPts val="300"/>
                </a:spcAft>
                <a:buSzPct val="100000"/>
              </a:pPr>
              <a:r>
                <a:rPr lang="en-GB" sz="1600" b="0">
                  <a:solidFill>
                    <a:srgbClr val="FFFFFF"/>
                  </a:solidFill>
                  <a:sym typeface="Arial" pitchFamily="34" charset="0"/>
                </a:rPr>
                <a:t>Male</a:t>
              </a:r>
            </a:p>
            <a:p>
              <a:pPr eaLnBrk="0" hangingPunct="0">
                <a:lnSpc>
                  <a:spcPct val="150000"/>
                </a:lnSpc>
                <a:spcAft>
                  <a:spcPts val="300"/>
                </a:spcAft>
                <a:buSzPct val="100000"/>
              </a:pPr>
              <a:r>
                <a:rPr lang="en-GB" sz="1600" b="0">
                  <a:solidFill>
                    <a:srgbClr val="FFFFFF"/>
                  </a:solidFill>
                  <a:sym typeface="Arial" pitchFamily="34" charset="0"/>
                </a:rPr>
                <a:t>Female</a:t>
              </a:r>
            </a:p>
            <a:p>
              <a:pPr eaLnBrk="0" hangingPunct="0">
                <a:lnSpc>
                  <a:spcPct val="150000"/>
                </a:lnSpc>
                <a:spcAft>
                  <a:spcPts val="300"/>
                </a:spcAft>
                <a:buSzPct val="100000"/>
              </a:pPr>
              <a:r>
                <a:rPr lang="en-GB" sz="1600" b="0">
                  <a:solidFill>
                    <a:srgbClr val="FFFFFF"/>
                  </a:solidFill>
                  <a:sym typeface="Arial" pitchFamily="34" charset="0"/>
                </a:rPr>
                <a:t>Total population</a:t>
              </a:r>
            </a:p>
          </p:txBody>
        </p:sp>
        <p:sp>
          <p:nvSpPr>
            <p:cNvPr id="31787" name="CaixaDeTexto 106"/>
            <p:cNvSpPr txBox="1">
              <a:spLocks noChangeArrowheads="1"/>
            </p:cNvSpPr>
            <p:nvPr/>
          </p:nvSpPr>
          <p:spPr bwMode="auto">
            <a:xfrm>
              <a:off x="1763" y="1497"/>
              <a:ext cx="127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SzPct val="100000"/>
              </a:pPr>
              <a:r>
                <a:rPr lang="en-GB" sz="1600">
                  <a:solidFill>
                    <a:srgbClr val="FFFFFF"/>
                  </a:solidFill>
                  <a:sym typeface="Arial" pitchFamily="34" charset="0"/>
                </a:rPr>
                <a:t>Dalteparin better</a:t>
              </a:r>
            </a:p>
          </p:txBody>
        </p:sp>
        <p:sp>
          <p:nvSpPr>
            <p:cNvPr id="31788" name="CaixaDeTexto 107"/>
            <p:cNvSpPr txBox="1">
              <a:spLocks noChangeArrowheads="1"/>
            </p:cNvSpPr>
            <p:nvPr/>
          </p:nvSpPr>
          <p:spPr bwMode="auto">
            <a:xfrm>
              <a:off x="3603" y="1491"/>
              <a:ext cx="106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SzPct val="100000"/>
              </a:pPr>
              <a:r>
                <a:rPr lang="en-GB" sz="1600">
                  <a:solidFill>
                    <a:srgbClr val="FFFFFF"/>
                  </a:solidFill>
                  <a:sym typeface="Arial" pitchFamily="34" charset="0"/>
                </a:rPr>
                <a:t>Placebo better</a:t>
              </a:r>
            </a:p>
          </p:txBody>
        </p:sp>
      </p:grpSp>
      <p:sp>
        <p:nvSpPr>
          <p:cNvPr id="31777" name="Rectângulo 108"/>
          <p:cNvSpPr>
            <a:spLocks noChangeArrowheads="1"/>
          </p:cNvSpPr>
          <p:nvPr/>
        </p:nvSpPr>
        <p:spPr bwMode="auto">
          <a:xfrm>
            <a:off x="5278438" y="3359150"/>
            <a:ext cx="101600" cy="101600"/>
          </a:xfrm>
          <a:prstGeom prst="rect">
            <a:avLst/>
          </a:prstGeom>
          <a:solidFill>
            <a:srgbClr val="FFFF00"/>
          </a:solidFill>
          <a:ln w="38100" cap="sq" algn="ctr">
            <a:solidFill>
              <a:srgbClr val="FFFF0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pt-PT"/>
          </a:p>
        </p:txBody>
      </p:sp>
      <p:sp>
        <p:nvSpPr>
          <p:cNvPr id="31778" name="Rectângulo 109"/>
          <p:cNvSpPr>
            <a:spLocks noChangeArrowheads="1"/>
          </p:cNvSpPr>
          <p:nvPr/>
        </p:nvSpPr>
        <p:spPr bwMode="auto">
          <a:xfrm>
            <a:off x="5075238" y="3779838"/>
            <a:ext cx="100012" cy="101600"/>
          </a:xfrm>
          <a:prstGeom prst="rect">
            <a:avLst/>
          </a:prstGeom>
          <a:solidFill>
            <a:srgbClr val="FFFF00"/>
          </a:solidFill>
          <a:ln w="38100" cap="sq" algn="ctr">
            <a:solidFill>
              <a:srgbClr val="FFFF0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pt-PT"/>
          </a:p>
        </p:txBody>
      </p:sp>
      <p:sp>
        <p:nvSpPr>
          <p:cNvPr id="31779" name="Rectângulo 110"/>
          <p:cNvSpPr>
            <a:spLocks noChangeArrowheads="1"/>
          </p:cNvSpPr>
          <p:nvPr/>
        </p:nvSpPr>
        <p:spPr bwMode="auto">
          <a:xfrm>
            <a:off x="5080000" y="4197350"/>
            <a:ext cx="100013" cy="100013"/>
          </a:xfrm>
          <a:prstGeom prst="rect">
            <a:avLst/>
          </a:prstGeom>
          <a:solidFill>
            <a:srgbClr val="FFFF00"/>
          </a:solidFill>
          <a:ln w="38100" cap="sq" algn="ctr">
            <a:solidFill>
              <a:srgbClr val="FFFF0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pt-PT"/>
          </a:p>
        </p:txBody>
      </p:sp>
      <p:sp>
        <p:nvSpPr>
          <p:cNvPr id="31780" name="Rectângulo 111"/>
          <p:cNvSpPr>
            <a:spLocks noChangeArrowheads="1"/>
          </p:cNvSpPr>
          <p:nvPr/>
        </p:nvSpPr>
        <p:spPr bwMode="auto">
          <a:xfrm>
            <a:off x="5183188" y="4578350"/>
            <a:ext cx="101600" cy="101600"/>
          </a:xfrm>
          <a:prstGeom prst="rect">
            <a:avLst/>
          </a:prstGeom>
          <a:solidFill>
            <a:srgbClr val="FFFF00"/>
          </a:solidFill>
          <a:ln w="38100" cap="sq" algn="ctr">
            <a:solidFill>
              <a:srgbClr val="FFFF0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pt-PT"/>
          </a:p>
        </p:txBody>
      </p:sp>
      <p:sp>
        <p:nvSpPr>
          <p:cNvPr id="31781" name="Rectângulo 112"/>
          <p:cNvSpPr>
            <a:spLocks noChangeArrowheads="1"/>
          </p:cNvSpPr>
          <p:nvPr/>
        </p:nvSpPr>
        <p:spPr bwMode="auto">
          <a:xfrm>
            <a:off x="5162550" y="4973638"/>
            <a:ext cx="100013" cy="100012"/>
          </a:xfrm>
          <a:prstGeom prst="rect">
            <a:avLst/>
          </a:prstGeom>
          <a:solidFill>
            <a:srgbClr val="FFFF00"/>
          </a:solidFill>
          <a:ln w="38100" cap="sq" algn="ctr">
            <a:solidFill>
              <a:srgbClr val="FFFF0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pt-PT"/>
          </a:p>
        </p:txBody>
      </p:sp>
      <p:sp>
        <p:nvSpPr>
          <p:cNvPr id="31782" name="Rectângulo 113"/>
          <p:cNvSpPr>
            <a:spLocks noChangeArrowheads="1"/>
          </p:cNvSpPr>
          <p:nvPr/>
        </p:nvSpPr>
        <p:spPr bwMode="auto">
          <a:xfrm>
            <a:off x="5080000" y="5372100"/>
            <a:ext cx="101600" cy="101600"/>
          </a:xfrm>
          <a:prstGeom prst="rect">
            <a:avLst/>
          </a:prstGeom>
          <a:solidFill>
            <a:srgbClr val="FFFF00"/>
          </a:solidFill>
          <a:ln w="38100" cap="sq" algn="ctr">
            <a:solidFill>
              <a:srgbClr val="FFFF0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pt-PT"/>
          </a:p>
        </p:txBody>
      </p:sp>
      <p:sp>
        <p:nvSpPr>
          <p:cNvPr id="31783" name="Rectângulo 114"/>
          <p:cNvSpPr>
            <a:spLocks noChangeArrowheads="1"/>
          </p:cNvSpPr>
          <p:nvPr/>
        </p:nvSpPr>
        <p:spPr bwMode="auto">
          <a:xfrm>
            <a:off x="5116513" y="5802313"/>
            <a:ext cx="100012" cy="101600"/>
          </a:xfrm>
          <a:prstGeom prst="rect">
            <a:avLst/>
          </a:prstGeom>
          <a:solidFill>
            <a:srgbClr val="FFFF00"/>
          </a:solidFill>
          <a:ln w="38100" cap="sq" algn="ctr">
            <a:solidFill>
              <a:srgbClr val="FFFF0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pt-PT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44513" y="444500"/>
            <a:ext cx="31051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88938" indent="-388938" algn="just" eaLnBrk="0" hangingPunct="0">
              <a:spcBef>
                <a:spcPct val="20000"/>
              </a:spcBef>
              <a:buSzPct val="100000"/>
              <a:tabLst>
                <a:tab pos="1516063" algn="l"/>
              </a:tabLst>
            </a:pPr>
            <a:r>
              <a:rPr lang="en-GB" sz="2800" dirty="0">
                <a:solidFill>
                  <a:srgbClr val="FFFFFF"/>
                </a:solidFill>
                <a:sym typeface="Arial" pitchFamily="34" charset="0"/>
              </a:rPr>
              <a:t>		 </a:t>
            </a:r>
            <a:r>
              <a:rPr lang="en-GB" sz="2800" dirty="0" smtClean="0">
                <a:solidFill>
                  <a:srgbClr val="FFFFFF"/>
                </a:solidFill>
                <a:sym typeface="Arial" pitchFamily="34" charset="0"/>
              </a:rPr>
              <a:t>study</a:t>
            </a:r>
            <a:r>
              <a:rPr lang="en-GB" sz="2800" baseline="30000" dirty="0" smtClean="0">
                <a:solidFill>
                  <a:srgbClr val="FFFFFF"/>
                </a:solidFill>
                <a:sym typeface="Arial" pitchFamily="34" charset="0"/>
              </a:rPr>
              <a:t>20</a:t>
            </a:r>
            <a:r>
              <a:rPr lang="en-GB" sz="2800" dirty="0" smtClean="0">
                <a:solidFill>
                  <a:srgbClr val="FFFFFF"/>
                </a:solidFill>
                <a:sym typeface="Arial" pitchFamily="34" charset="0"/>
              </a:rPr>
              <a:t> </a:t>
            </a:r>
            <a:endParaRPr lang="en-GB" sz="2800" dirty="0">
              <a:solidFill>
                <a:srgbClr val="FFFFFF"/>
              </a:solidFill>
              <a:sym typeface="Arial" pitchFamily="34" charset="0"/>
            </a:endParaRPr>
          </a:p>
        </p:txBody>
      </p:sp>
      <p:sp>
        <p:nvSpPr>
          <p:cNvPr id="31790" name="WordArt 6" descr="White marble"/>
          <p:cNvSpPr>
            <a:spLocks noChangeArrowheads="1" noChangeShapeType="1" noTextEdit="1"/>
          </p:cNvSpPr>
          <p:nvPr/>
        </p:nvSpPr>
        <p:spPr bwMode="auto">
          <a:xfrm>
            <a:off x="568325" y="474663"/>
            <a:ext cx="1577975" cy="390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latin typeface="Arial Black"/>
              </a:rPr>
              <a:t>PREVENT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ChangeArrowheads="1"/>
          </p:cNvSpPr>
          <p:nvPr/>
        </p:nvSpPr>
        <p:spPr bwMode="auto">
          <a:xfrm>
            <a:off x="611188" y="1463675"/>
            <a:ext cx="8047037" cy="2159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12700" cap="sq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823913" y="2384425"/>
            <a:ext cx="7934325" cy="3708400"/>
          </a:xfrm>
          <a:prstGeom prst="rect">
            <a:avLst/>
          </a:prstGeom>
          <a:noFill/>
          <a:ln w="31750" cap="sq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446088" indent="-446088" algn="just" eaLnBrk="0" hangingPunct="0">
              <a:lnSpc>
                <a:spcPct val="150000"/>
              </a:lnSpc>
              <a:buClr>
                <a:srgbClr val="FFFF00"/>
              </a:buClr>
              <a:buFont typeface="Wingdings 3" pitchFamily="18" charset="2"/>
              <a:buChar char="Æ"/>
              <a:tabLst>
                <a:tab pos="1519238" algn="l"/>
              </a:tabLst>
            </a:pPr>
            <a:r>
              <a:rPr lang="en-GB" sz="2200">
                <a:solidFill>
                  <a:srgbClr val="FFFFFF"/>
                </a:solidFill>
                <a:sym typeface="Arial" pitchFamily="34" charset="0"/>
              </a:rPr>
              <a:t>Introduction</a:t>
            </a:r>
          </a:p>
          <a:p>
            <a:pPr marL="446088" indent="-446088" algn="just" eaLnBrk="0" hangingPunct="0">
              <a:lnSpc>
                <a:spcPct val="150000"/>
              </a:lnSpc>
              <a:buClr>
                <a:srgbClr val="0000FF"/>
              </a:buClr>
              <a:buFont typeface="Wingdings 3" pitchFamily="18" charset="2"/>
              <a:buChar char="Æ"/>
              <a:tabLst>
                <a:tab pos="1519238" algn="l"/>
              </a:tabLst>
            </a:pPr>
            <a:r>
              <a:rPr lang="en-GB" sz="2200" b="0">
                <a:solidFill>
                  <a:srgbClr val="0000FF"/>
                </a:solidFill>
                <a:sym typeface="Arial" pitchFamily="34" charset="0"/>
              </a:rPr>
              <a:t>Risk factors for venous thromboembolism</a:t>
            </a:r>
          </a:p>
          <a:p>
            <a:pPr marL="446088" indent="-446088" algn="just" eaLnBrk="0" hangingPunct="0">
              <a:lnSpc>
                <a:spcPct val="150000"/>
              </a:lnSpc>
              <a:buClr>
                <a:srgbClr val="0000FF"/>
              </a:buClr>
              <a:buFont typeface="Wingdings 3" pitchFamily="18" charset="2"/>
              <a:buChar char="Æ"/>
              <a:tabLst>
                <a:tab pos="1519238" algn="l"/>
              </a:tabLst>
            </a:pPr>
            <a:r>
              <a:rPr lang="en-GB" sz="2200" b="0">
                <a:solidFill>
                  <a:srgbClr val="0000FF"/>
                </a:solidFill>
                <a:sym typeface="Arial" pitchFamily="34" charset="0"/>
              </a:rPr>
              <a:t>LMWH for the prevention of VTE</a:t>
            </a:r>
          </a:p>
          <a:p>
            <a:pPr marL="992188" lvl="1" indent="-180975" algn="just" eaLnBrk="0" hangingPunct="0">
              <a:lnSpc>
                <a:spcPct val="150000"/>
              </a:lnSpc>
              <a:buClr>
                <a:srgbClr val="0000FF"/>
              </a:buClr>
              <a:buFont typeface="Arial" pitchFamily="34" charset="0"/>
              <a:buChar char="•"/>
              <a:tabLst>
                <a:tab pos="1519238" algn="l"/>
              </a:tabLst>
            </a:pPr>
            <a:r>
              <a:rPr lang="en-GB" sz="1800" b="0">
                <a:solidFill>
                  <a:srgbClr val="0000FF"/>
                </a:solidFill>
                <a:sym typeface="Arial" pitchFamily="34" charset="0"/>
              </a:rPr>
              <a:t>PREVENT study</a:t>
            </a:r>
          </a:p>
          <a:p>
            <a:pPr marL="992188" lvl="1" indent="-180975" algn="just" eaLnBrk="0" hangingPunct="0">
              <a:buClr>
                <a:srgbClr val="0000FF"/>
              </a:buClr>
              <a:buFont typeface="Arial" pitchFamily="34" charset="0"/>
              <a:buChar char="•"/>
              <a:tabLst>
                <a:tab pos="1519238" algn="l"/>
              </a:tabLst>
            </a:pPr>
            <a:r>
              <a:rPr lang="en-GB" sz="1800" b="0">
                <a:solidFill>
                  <a:srgbClr val="0000FF"/>
                </a:solidFill>
                <a:sym typeface="Arial" pitchFamily="34" charset="0"/>
              </a:rPr>
              <a:t>DIRECT study</a:t>
            </a:r>
          </a:p>
          <a:p>
            <a:pPr marL="446088" indent="-446088" algn="just" eaLnBrk="0" hangingPunct="0">
              <a:lnSpc>
                <a:spcPct val="150000"/>
              </a:lnSpc>
              <a:buClr>
                <a:srgbClr val="0000FF"/>
              </a:buClr>
              <a:buFont typeface="Wingdings 3" pitchFamily="18" charset="2"/>
              <a:buChar char="Æ"/>
              <a:tabLst>
                <a:tab pos="1519238" algn="l"/>
              </a:tabLst>
            </a:pPr>
            <a:r>
              <a:rPr lang="en-GB" sz="2200" b="0">
                <a:solidFill>
                  <a:srgbClr val="0000FF"/>
                </a:solidFill>
                <a:sym typeface="Arial" pitchFamily="34" charset="0"/>
              </a:rPr>
              <a:t>Cancer and risk of VTE</a:t>
            </a:r>
          </a:p>
          <a:p>
            <a:pPr marL="992188" lvl="1" indent="-180975" algn="just" eaLnBrk="0" hangingPunct="0">
              <a:lnSpc>
                <a:spcPct val="150000"/>
              </a:lnSpc>
              <a:buClr>
                <a:srgbClr val="0000FF"/>
              </a:buClr>
              <a:buFont typeface="Arial" pitchFamily="34" charset="0"/>
              <a:buChar char="•"/>
              <a:tabLst>
                <a:tab pos="1519238" algn="l"/>
              </a:tabLst>
            </a:pPr>
            <a:r>
              <a:rPr lang="en-GB" sz="1800" b="0">
                <a:solidFill>
                  <a:srgbClr val="0000FF"/>
                </a:solidFill>
                <a:sym typeface="Arial" pitchFamily="34" charset="0"/>
              </a:rPr>
              <a:t>CLOT study</a:t>
            </a:r>
          </a:p>
          <a:p>
            <a:pPr marL="446088" indent="-446088" algn="just" eaLnBrk="0" hangingPunct="0">
              <a:lnSpc>
                <a:spcPct val="150000"/>
              </a:lnSpc>
              <a:buClr>
                <a:srgbClr val="0000FF"/>
              </a:buClr>
              <a:buFont typeface="Wingdings 3" pitchFamily="18" charset="2"/>
              <a:buChar char="Æ"/>
              <a:tabLst>
                <a:tab pos="1519238" algn="l"/>
              </a:tabLst>
            </a:pPr>
            <a:r>
              <a:rPr lang="en-GB" sz="2200" b="0">
                <a:solidFill>
                  <a:srgbClr val="0000FF"/>
                </a:solidFill>
                <a:sym typeface="Arial" pitchFamily="34" charset="0"/>
              </a:rPr>
              <a:t>Recommendations, dosage, and method of administration</a:t>
            </a:r>
          </a:p>
        </p:txBody>
      </p:sp>
      <p:sp useBgFill="1">
        <p:nvSpPr>
          <p:cNvPr id="5124" name="Rectângulo 9"/>
          <p:cNvSpPr>
            <a:spLocks noChangeArrowheads="1"/>
          </p:cNvSpPr>
          <p:nvPr/>
        </p:nvSpPr>
        <p:spPr bwMode="auto">
          <a:xfrm>
            <a:off x="6237288" y="190500"/>
            <a:ext cx="2592387" cy="1843088"/>
          </a:xfrm>
          <a:prstGeom prst="rect">
            <a:avLst/>
          </a:prstGeom>
          <a:ln w="38100" cap="sq" algn="ctr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endParaRPr lang="pt-PT"/>
          </a:p>
        </p:txBody>
      </p:sp>
      <p:grpSp>
        <p:nvGrpSpPr>
          <p:cNvPr id="5125" name="Group 2"/>
          <p:cNvGrpSpPr>
            <a:grpSpLocks/>
          </p:cNvGrpSpPr>
          <p:nvPr/>
        </p:nvGrpSpPr>
        <p:grpSpPr bwMode="auto">
          <a:xfrm>
            <a:off x="6469063" y="198438"/>
            <a:ext cx="2401887" cy="2339975"/>
            <a:chOff x="1292" y="482"/>
            <a:chExt cx="3538" cy="3447"/>
          </a:xfrm>
        </p:grpSpPr>
        <p:sp>
          <p:nvSpPr>
            <p:cNvPr id="6" name="Oval 3"/>
            <p:cNvSpPr>
              <a:spLocks noChangeArrowheads="1"/>
            </p:cNvSpPr>
            <p:nvPr/>
          </p:nvSpPr>
          <p:spPr bwMode="auto">
            <a:xfrm>
              <a:off x="1292" y="482"/>
              <a:ext cx="3538" cy="3447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  <a:effectLst>
              <a:outerShdw dist="107763" dir="18900000" algn="ctr" rotWithShape="0">
                <a:srgbClr val="0033C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pt-PT" dirty="0"/>
            </a:p>
          </p:txBody>
        </p:sp>
        <p:pic>
          <p:nvPicPr>
            <p:cNvPr id="5128" name="Picture 4" descr="Fragmin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37" y="1117"/>
              <a:ext cx="2314" cy="2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9" name="Picture 5" descr="Blue-1201"/>
            <p:cNvPicPr>
              <a:picLocks noChangeAspect="1" noChangeArrowheads="1"/>
            </p:cNvPicPr>
            <p:nvPr/>
          </p:nvPicPr>
          <p:blipFill>
            <a:blip r:embed="rId4" cstate="print">
              <a:lum bright="18000"/>
            </a:blip>
            <a:srcRect/>
            <a:stretch>
              <a:fillRect/>
            </a:stretch>
          </p:blipFill>
          <p:spPr bwMode="auto">
            <a:xfrm>
              <a:off x="1973" y="1253"/>
              <a:ext cx="681" cy="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09600" y="509588"/>
            <a:ext cx="5740400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 eaLnBrk="0" hangingPunct="0">
              <a:spcBef>
                <a:spcPct val="20000"/>
              </a:spcBef>
              <a:buSzPct val="100000"/>
              <a:tabLst>
                <a:tab pos="1516063" algn="l"/>
              </a:tabLst>
            </a:pPr>
            <a:r>
              <a:rPr lang="en-GB" sz="2700">
                <a:solidFill>
                  <a:srgbClr val="FFFFFF"/>
                </a:solidFill>
                <a:sym typeface="Arial" pitchFamily="34" charset="0"/>
              </a:rPr>
              <a:t>Dalteparin for prevention of VTE</a:t>
            </a:r>
          </a:p>
          <a:p>
            <a:pPr algn="just" eaLnBrk="0" hangingPunct="0">
              <a:spcBef>
                <a:spcPct val="20000"/>
              </a:spcBef>
              <a:buSzPct val="100000"/>
              <a:tabLst>
                <a:tab pos="1516063" algn="l"/>
              </a:tabLst>
            </a:pPr>
            <a:r>
              <a:rPr lang="en-GB">
                <a:solidFill>
                  <a:srgbClr val="FFFFFF"/>
                </a:solidFill>
                <a:sym typeface="Arial" pitchFamily="34" charset="0"/>
              </a:rPr>
              <a:t>Internal Medicine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809" name="Group 41"/>
          <p:cNvGraphicFramePr>
            <a:graphicFrameLocks noGrp="1"/>
          </p:cNvGraphicFramePr>
          <p:nvPr/>
        </p:nvGraphicFramePr>
        <p:xfrm>
          <a:off x="1390650" y="2581275"/>
          <a:ext cx="6169025" cy="3636963"/>
        </p:xfrm>
        <a:graphic>
          <a:graphicData uri="http://schemas.openxmlformats.org/drawingml/2006/table">
            <a:tbl>
              <a:tblPr/>
              <a:tblGrid>
                <a:gridCol w="2936875"/>
                <a:gridCol w="1616075"/>
                <a:gridCol w="1616075"/>
              </a:tblGrid>
              <a:tr h="741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90000"/>
                        <a:buFont typeface="Wingdings 2" pitchFamily="18" charset="2"/>
                        <a:buNone/>
                        <a:tabLst/>
                      </a:pPr>
                      <a:endParaRPr kumimoji="0" lang="pt-PT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B="9144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Dalteparin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(n=1848)</a:t>
                      </a:r>
                    </a:p>
                  </a:txBody>
                  <a:tcPr marB="9144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Placebo    (n=1833)</a:t>
                      </a:r>
                    </a:p>
                  </a:txBody>
                  <a:tcPr marB="9144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1262063" marR="0" lvl="0" indent="-1262063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Mortality	Day 14</a:t>
                      </a:r>
                    </a:p>
                  </a:txBody>
                  <a:tcPr marL="45720" marR="4572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0.43%</a:t>
                      </a:r>
                    </a:p>
                  </a:txBody>
                  <a:tcPr marL="45720" marR="4572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0.38%</a:t>
                      </a:r>
                    </a:p>
                  </a:txBody>
                  <a:tcPr marL="45720" marR="4572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1262063" marR="0" lvl="0" indent="-1262063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      	Day 21</a:t>
                      </a:r>
                    </a:p>
                  </a:txBody>
                  <a:tcPr marL="45720" marR="4572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2.35%</a:t>
                      </a:r>
                    </a:p>
                  </a:txBody>
                  <a:tcPr marL="45720" marR="4572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2.32%</a:t>
                      </a:r>
                    </a:p>
                  </a:txBody>
                  <a:tcPr marL="45720" marR="4572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1970088" marR="0" lvl="0" indent="-1970088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4488" algn="l"/>
                        </a:tabLst>
                      </a:pPr>
                      <a:r>
                        <a:rPr kumimoji="0" lang="en-GB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Major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 haemorrhages 	Day 14</a:t>
                      </a:r>
                    </a:p>
                  </a:txBody>
                  <a:tcPr marL="45720" marR="4572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0.4%</a:t>
                      </a:r>
                    </a:p>
                  </a:txBody>
                  <a:tcPr marL="45720" marR="4572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0%</a:t>
                      </a:r>
                    </a:p>
                  </a:txBody>
                  <a:tcPr marL="45720" marR="4572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1970088" marR="0" lvl="0" indent="-1970088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4488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		Day 21</a:t>
                      </a:r>
                    </a:p>
                  </a:txBody>
                  <a:tcPr marL="45720" marR="4572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0.5%</a:t>
                      </a:r>
                    </a:p>
                  </a:txBody>
                  <a:tcPr marL="45720" marR="4572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0.2%</a:t>
                      </a:r>
                    </a:p>
                  </a:txBody>
                  <a:tcPr marL="45720" marR="4572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1970088" marR="0" lvl="0" indent="-1970088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4488" algn="l"/>
                        </a:tabLst>
                      </a:pPr>
                      <a:r>
                        <a:rPr kumimoji="0" lang="en-GB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Minor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 haemorrhages 	Day 14</a:t>
                      </a:r>
                    </a:p>
                  </a:txBody>
                  <a:tcPr marL="45720" marR="4572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0.87%</a:t>
                      </a:r>
                    </a:p>
                  </a:txBody>
                  <a:tcPr marL="45720" marR="4572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0.27%</a:t>
                      </a:r>
                    </a:p>
                  </a:txBody>
                  <a:tcPr marL="45720" marR="4572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1970088" marR="0" lvl="0" indent="-1970088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4488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		Day 21</a:t>
                      </a:r>
                    </a:p>
                  </a:txBody>
                  <a:tcPr marL="45720" marR="4572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1.03%</a:t>
                      </a:r>
                    </a:p>
                  </a:txBody>
                  <a:tcPr marL="45720" marR="4572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0.55%</a:t>
                      </a:r>
                    </a:p>
                  </a:txBody>
                  <a:tcPr marL="45720" marR="4572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1609725" marR="0" lvl="0" indent="-1609725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4488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Thrombocytopenia	Day 14</a:t>
                      </a:r>
                    </a:p>
                  </a:txBody>
                  <a:tcPr marL="45720" marR="4572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0.54%</a:t>
                      </a:r>
                    </a:p>
                  </a:txBody>
                  <a:tcPr marL="45720" marR="4572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0.33%</a:t>
                      </a:r>
                    </a:p>
                  </a:txBody>
                  <a:tcPr marL="45720" marR="4572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1609725" marR="0" lvl="0" indent="-1609725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4488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		    Day 21</a:t>
                      </a:r>
                    </a:p>
                  </a:txBody>
                  <a:tcPr marL="45720" marR="4572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0.54%</a:t>
                      </a:r>
                    </a:p>
                  </a:txBody>
                  <a:tcPr marL="45720" marR="4572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0.44%</a:t>
                      </a:r>
                    </a:p>
                  </a:txBody>
                  <a:tcPr marL="45720" marR="4572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Rectangle 9"/>
          <p:cNvSpPr txBox="1">
            <a:spLocks noChangeArrowheads="1"/>
          </p:cNvSpPr>
          <p:nvPr/>
        </p:nvSpPr>
        <p:spPr bwMode="auto">
          <a:xfrm>
            <a:off x="550863" y="1612900"/>
            <a:ext cx="8056562" cy="5794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1517650" lvl="1" indent="-1517650" algn="ctr" eaLnBrk="0" hangingPunct="0">
              <a:spcBef>
                <a:spcPct val="20000"/>
              </a:spcBef>
              <a:buSzPct val="100000"/>
              <a:tabLst>
                <a:tab pos="2519363" algn="l"/>
              </a:tabLst>
            </a:pPr>
            <a:r>
              <a:rPr lang="en-GB" sz="2200">
                <a:solidFill>
                  <a:srgbClr val="FFFF00"/>
                </a:solidFill>
                <a:sym typeface="Arial" pitchFamily="34" charset="0"/>
              </a:rPr>
              <a:t>Results - Safety</a:t>
            </a:r>
          </a:p>
        </p:txBody>
      </p:sp>
      <p:sp>
        <p:nvSpPr>
          <p:cNvPr id="32804" name="Rectangle 6"/>
          <p:cNvSpPr>
            <a:spLocks noChangeArrowheads="1"/>
          </p:cNvSpPr>
          <p:nvPr/>
        </p:nvSpPr>
        <p:spPr bwMode="auto">
          <a:xfrm>
            <a:off x="611188" y="1000125"/>
            <a:ext cx="8047037" cy="2159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12700" cap="sq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44513" y="444500"/>
            <a:ext cx="31797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88938" indent="-388938" algn="just" eaLnBrk="0" hangingPunct="0">
              <a:spcBef>
                <a:spcPct val="20000"/>
              </a:spcBef>
              <a:buSzPct val="100000"/>
              <a:tabLst>
                <a:tab pos="1516063" algn="l"/>
              </a:tabLst>
            </a:pPr>
            <a:r>
              <a:rPr lang="en-GB" sz="2800" dirty="0">
                <a:solidFill>
                  <a:srgbClr val="FFFFFF"/>
                </a:solidFill>
                <a:sym typeface="Arial" pitchFamily="34" charset="0"/>
              </a:rPr>
              <a:t>		 </a:t>
            </a:r>
            <a:r>
              <a:rPr lang="en-GB" sz="2800" dirty="0" smtClean="0">
                <a:solidFill>
                  <a:srgbClr val="FFFFFF"/>
                </a:solidFill>
                <a:sym typeface="Arial" pitchFamily="34" charset="0"/>
              </a:rPr>
              <a:t>study</a:t>
            </a:r>
            <a:r>
              <a:rPr lang="en-GB" sz="2800" baseline="30000" dirty="0" smtClean="0">
                <a:solidFill>
                  <a:srgbClr val="FFFFFF"/>
                </a:solidFill>
                <a:sym typeface="Arial" pitchFamily="34" charset="0"/>
              </a:rPr>
              <a:t>20</a:t>
            </a:r>
            <a:r>
              <a:rPr lang="en-GB" sz="2800" dirty="0" smtClean="0">
                <a:solidFill>
                  <a:srgbClr val="FFFFFF"/>
                </a:solidFill>
                <a:sym typeface="Arial" pitchFamily="34" charset="0"/>
              </a:rPr>
              <a:t> </a:t>
            </a:r>
            <a:endParaRPr lang="en-GB" sz="2800" dirty="0">
              <a:solidFill>
                <a:srgbClr val="FFFFFF"/>
              </a:solidFill>
              <a:sym typeface="Arial" pitchFamily="34" charset="0"/>
            </a:endParaRPr>
          </a:p>
        </p:txBody>
      </p:sp>
      <p:sp>
        <p:nvSpPr>
          <p:cNvPr id="32808" name="WordArt 6" descr="White marble"/>
          <p:cNvSpPr>
            <a:spLocks noChangeArrowheads="1" noChangeShapeType="1" noTextEdit="1"/>
          </p:cNvSpPr>
          <p:nvPr/>
        </p:nvSpPr>
        <p:spPr bwMode="auto">
          <a:xfrm>
            <a:off x="590550" y="442913"/>
            <a:ext cx="1577975" cy="390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latin typeface="Arial Black"/>
              </a:rPr>
              <a:t>PREVENT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9"/>
          <p:cNvSpPr txBox="1">
            <a:spLocks noChangeArrowheads="1"/>
          </p:cNvSpPr>
          <p:nvPr/>
        </p:nvSpPr>
        <p:spPr bwMode="auto">
          <a:xfrm>
            <a:off x="571500" y="1666875"/>
            <a:ext cx="8159750" cy="46577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1519238" lvl="1" indent="-1519238" eaLnBrk="0" hangingPunct="0">
              <a:spcBef>
                <a:spcPct val="20000"/>
              </a:spcBef>
              <a:buSzPct val="100000"/>
            </a:pPr>
            <a:r>
              <a:rPr lang="en-GB" sz="2200" dirty="0">
                <a:solidFill>
                  <a:srgbClr val="FFFF00"/>
                </a:solidFill>
                <a:sym typeface="Arial" pitchFamily="34" charset="0"/>
              </a:rPr>
              <a:t>Conclusions</a:t>
            </a:r>
            <a:r>
              <a:rPr lang="en-GB" b="0" dirty="0">
                <a:solidFill>
                  <a:srgbClr val="FFFFFF"/>
                </a:solidFill>
                <a:sym typeface="Arial" pitchFamily="34" charset="0"/>
              </a:rPr>
              <a:t>:		</a:t>
            </a:r>
          </a:p>
          <a:p>
            <a:pPr marL="1519238" lvl="1" indent="-1519238" eaLnBrk="0" hangingPunct="0">
              <a:spcBef>
                <a:spcPct val="20000"/>
              </a:spcBef>
              <a:buSzPct val="100000"/>
            </a:pPr>
            <a:endParaRPr lang="en-GB" b="0" dirty="0">
              <a:solidFill>
                <a:srgbClr val="FFFFFF"/>
              </a:solidFill>
              <a:sym typeface="Arial" pitchFamily="34" charset="0"/>
            </a:endParaRPr>
          </a:p>
          <a:p>
            <a:pPr marL="1519238" lvl="1" indent="-1519238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</a:pPr>
            <a:r>
              <a:rPr lang="en-GB" b="0" dirty="0">
                <a:solidFill>
                  <a:srgbClr val="FFFFFF"/>
                </a:solidFill>
                <a:sym typeface="Arial" pitchFamily="34" charset="0"/>
              </a:rPr>
              <a:t>Dalteparin 5000 IU/day for 14 days significantly reduces the risk of VTE in comparison with placebo, without a significant increase in the risk of haemorrhage</a:t>
            </a:r>
          </a:p>
          <a:p>
            <a:pPr marL="1519238" lvl="1" indent="-1519238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</a:pPr>
            <a:endParaRPr lang="en-GB" b="0" dirty="0">
              <a:solidFill>
                <a:srgbClr val="FFFFFF"/>
              </a:solidFill>
              <a:sym typeface="Arial" pitchFamily="34" charset="0"/>
            </a:endParaRPr>
          </a:p>
          <a:p>
            <a:pPr marL="1519238" lvl="1" indent="-1519238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</a:pPr>
            <a:r>
              <a:rPr lang="en-GB" b="0" dirty="0">
                <a:solidFill>
                  <a:srgbClr val="FFFFFF"/>
                </a:solidFill>
                <a:sym typeface="Arial" pitchFamily="34" charset="0"/>
              </a:rPr>
              <a:t>Venous thromboprophylaxis must be considered in all medical patients with restricted mobility during an acute medical disease</a:t>
            </a:r>
          </a:p>
        </p:txBody>
      </p:sp>
      <p:sp>
        <p:nvSpPr>
          <p:cNvPr id="33796" name="Rectangle 6"/>
          <p:cNvSpPr>
            <a:spLocks noChangeArrowheads="1"/>
          </p:cNvSpPr>
          <p:nvPr/>
        </p:nvSpPr>
        <p:spPr bwMode="auto">
          <a:xfrm>
            <a:off x="611188" y="1000125"/>
            <a:ext cx="8047037" cy="2159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12700" cap="sq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44513" y="444500"/>
            <a:ext cx="32670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88938" indent="-388938" algn="just" eaLnBrk="0" hangingPunct="0">
              <a:spcBef>
                <a:spcPct val="20000"/>
              </a:spcBef>
              <a:buSzPct val="100000"/>
              <a:tabLst>
                <a:tab pos="1516063" algn="l"/>
              </a:tabLst>
            </a:pPr>
            <a:r>
              <a:rPr lang="en-GB" sz="2800" dirty="0">
                <a:solidFill>
                  <a:srgbClr val="FFFFFF"/>
                </a:solidFill>
                <a:sym typeface="Arial" pitchFamily="34" charset="0"/>
              </a:rPr>
              <a:t>		 </a:t>
            </a:r>
            <a:r>
              <a:rPr lang="en-GB" sz="2800" dirty="0" smtClean="0">
                <a:solidFill>
                  <a:srgbClr val="FFFFFF"/>
                </a:solidFill>
                <a:sym typeface="Arial" pitchFamily="34" charset="0"/>
              </a:rPr>
              <a:t>study</a:t>
            </a:r>
            <a:r>
              <a:rPr lang="en-GB" sz="2800" baseline="30000" dirty="0" smtClean="0">
                <a:solidFill>
                  <a:srgbClr val="FFFFFF"/>
                </a:solidFill>
                <a:sym typeface="Arial" pitchFamily="34" charset="0"/>
              </a:rPr>
              <a:t>20</a:t>
            </a:r>
            <a:r>
              <a:rPr lang="en-GB" sz="2800" dirty="0" smtClean="0">
                <a:solidFill>
                  <a:srgbClr val="FFFFFF"/>
                </a:solidFill>
                <a:sym typeface="Arial" pitchFamily="34" charset="0"/>
              </a:rPr>
              <a:t> </a:t>
            </a:r>
            <a:endParaRPr lang="en-GB" sz="2800" dirty="0">
              <a:solidFill>
                <a:srgbClr val="FFFFFF"/>
              </a:solidFill>
              <a:sym typeface="Arial" pitchFamily="34" charset="0"/>
            </a:endParaRPr>
          </a:p>
        </p:txBody>
      </p:sp>
      <p:sp>
        <p:nvSpPr>
          <p:cNvPr id="33800" name="WordArt 6" descr="White marble"/>
          <p:cNvSpPr>
            <a:spLocks noChangeArrowheads="1" noChangeShapeType="1" noTextEdit="1"/>
          </p:cNvSpPr>
          <p:nvPr/>
        </p:nvSpPr>
        <p:spPr bwMode="auto">
          <a:xfrm>
            <a:off x="600075" y="452438"/>
            <a:ext cx="1577975" cy="390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latin typeface="Arial Black"/>
              </a:rPr>
              <a:t>PREVENT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9"/>
          <p:cNvSpPr>
            <a:spLocks noGrp="1" noChangeArrowheads="1"/>
          </p:cNvSpPr>
          <p:nvPr>
            <p:ph sz="quarter" idx="1"/>
          </p:nvPr>
        </p:nvSpPr>
        <p:spPr bwMode="auto">
          <a:xfrm>
            <a:off x="571500" y="1571625"/>
            <a:ext cx="8159750" cy="477837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1" indent="0">
              <a:buFontTx/>
              <a:buNone/>
            </a:pPr>
            <a:r>
              <a:rPr lang="en-GB" sz="2200" b="1" i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DIRECT - Canadian Critical Care Trials Group</a:t>
            </a:r>
          </a:p>
          <a:p>
            <a:pPr marL="0" lvl="1" indent="0">
              <a:buFontTx/>
              <a:buNone/>
            </a:pPr>
            <a:r>
              <a:rPr lang="en-GB" sz="1600" i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Prevention of deep vein thrombosis using the low-molecular-weight heparin dalteparin in patients with an acute medical disease and severe renal failure</a:t>
            </a:r>
          </a:p>
          <a:p>
            <a:pPr marL="0" lvl="1" indent="0">
              <a:buFontTx/>
              <a:buNone/>
            </a:pPr>
            <a:endParaRPr lang="en-GB" sz="1600" i="1" smtClean="0">
              <a:solidFill>
                <a:srgbClr val="FFFFFF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>
              <a:buFontTx/>
              <a:buNone/>
            </a:pPr>
            <a:r>
              <a:rPr lang="en-GB" sz="20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Rationale:</a:t>
            </a:r>
          </a:p>
          <a:p>
            <a:pPr>
              <a:buFontTx/>
              <a:buNone/>
            </a:pPr>
            <a:endParaRPr lang="en-GB" sz="2000" smtClean="0">
              <a:solidFill>
                <a:srgbClr val="FFFFFF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0" lvl="1" indent="0"/>
            <a:r>
              <a:rPr lang="en-GB" sz="18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Use of LMWH is avoided in patients with kidney failure on account of a fear of excessive anticoagulation and an increase in the risk of haemorrhage</a:t>
            </a:r>
          </a:p>
          <a:p>
            <a:pPr marL="0" lvl="1" indent="0"/>
            <a:endParaRPr lang="en-GB" sz="1800" smtClean="0">
              <a:solidFill>
                <a:srgbClr val="FFFFFF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0" lvl="1" indent="0"/>
            <a:r>
              <a:rPr lang="en-GB" sz="18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Patients with kidney failure have been systematically excluded from the studies of LMWH</a:t>
            </a:r>
          </a:p>
          <a:p>
            <a:pPr marL="0" lvl="1" indent="0"/>
            <a:endParaRPr lang="en-GB" sz="1800" smtClean="0">
              <a:solidFill>
                <a:srgbClr val="FFFFFF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0" lvl="1" indent="0"/>
            <a:r>
              <a:rPr lang="en-GB" sz="18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Patients hospitalized in ICUs are at increased risk of a VTE, even under prophylactic treatment with UFH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544513" y="444500"/>
            <a:ext cx="311943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88938" indent="-388938" algn="just" eaLnBrk="0" hangingPunct="0">
              <a:spcBef>
                <a:spcPct val="20000"/>
              </a:spcBef>
              <a:buSzPct val="100000"/>
              <a:tabLst>
                <a:tab pos="1516063" algn="l"/>
              </a:tabLst>
            </a:pPr>
            <a:r>
              <a:rPr lang="en-GB" sz="2800" dirty="0">
                <a:solidFill>
                  <a:srgbClr val="FFFFFF"/>
                </a:solidFill>
                <a:sym typeface="Arial" pitchFamily="34" charset="0"/>
              </a:rPr>
              <a:t>		 </a:t>
            </a:r>
            <a:r>
              <a:rPr lang="en-GB" sz="2800" dirty="0" smtClean="0">
                <a:solidFill>
                  <a:srgbClr val="FFFFFF"/>
                </a:solidFill>
                <a:sym typeface="Arial" pitchFamily="34" charset="0"/>
              </a:rPr>
              <a:t>study</a:t>
            </a:r>
            <a:r>
              <a:rPr lang="en-GB" sz="2800" baseline="30000" dirty="0" smtClean="0">
                <a:solidFill>
                  <a:srgbClr val="FFFFFF"/>
                </a:solidFill>
                <a:sym typeface="Arial" pitchFamily="34" charset="0"/>
              </a:rPr>
              <a:t>21</a:t>
            </a:r>
            <a:r>
              <a:rPr lang="en-GB" sz="2800" dirty="0" smtClean="0">
                <a:solidFill>
                  <a:srgbClr val="FFFFFF"/>
                </a:solidFill>
                <a:sym typeface="Arial" pitchFamily="34" charset="0"/>
              </a:rPr>
              <a:t> </a:t>
            </a:r>
            <a:endParaRPr lang="en-GB" sz="2800" dirty="0">
              <a:solidFill>
                <a:srgbClr val="FFFFFF"/>
              </a:solidFill>
              <a:sym typeface="Arial" pitchFamily="34" charset="0"/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611188" y="1000125"/>
            <a:ext cx="8047037" cy="2159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12700" cap="sq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34824" name="WordArt 6" descr="White marble"/>
          <p:cNvSpPr>
            <a:spLocks noChangeArrowheads="1" noChangeShapeType="1" noTextEdit="1"/>
          </p:cNvSpPr>
          <p:nvPr/>
        </p:nvSpPr>
        <p:spPr bwMode="auto">
          <a:xfrm>
            <a:off x="609600" y="452438"/>
            <a:ext cx="1595438" cy="387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latin typeface="Arial Black"/>
              </a:rPr>
              <a:t>DIRECT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"/>
          <p:cNvSpPr>
            <a:spLocks noGrp="1" noChangeArrowheads="1"/>
          </p:cNvSpPr>
          <p:nvPr>
            <p:ph sz="quarter" idx="1"/>
          </p:nvPr>
        </p:nvSpPr>
        <p:spPr bwMode="auto">
          <a:xfrm>
            <a:off x="571500" y="1647825"/>
            <a:ext cx="8159750" cy="47021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GB" sz="20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However:</a:t>
            </a:r>
          </a:p>
          <a:p>
            <a:pPr lvl="1"/>
            <a:r>
              <a:rPr lang="en-GB" sz="18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Evidence that dalteparin accumulation occurs only at therapeutic doses (and not at prophylactic doses)</a:t>
            </a:r>
          </a:p>
          <a:p>
            <a:pPr lvl="1"/>
            <a:endParaRPr lang="en-GB" sz="1800" smtClean="0">
              <a:solidFill>
                <a:srgbClr val="FFFFFF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lvl="1"/>
            <a:r>
              <a:rPr lang="en-GB" sz="18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Evidence that administration of prophylactic doses of LMWH in patients with kidney failure appears to be safe</a:t>
            </a:r>
          </a:p>
          <a:p>
            <a:pPr lvl="1"/>
            <a:endParaRPr lang="en-GB" sz="1800" smtClean="0">
              <a:solidFill>
                <a:srgbClr val="FFFFFF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lvl="1"/>
            <a:r>
              <a:rPr lang="en-GB" sz="18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Preliminary evidence that dalteparin does not accumulate in ICU patients with kidney failure</a:t>
            </a:r>
          </a:p>
        </p:txBody>
      </p:sp>
      <p:sp>
        <p:nvSpPr>
          <p:cNvPr id="35844" name="Rectangle 6"/>
          <p:cNvSpPr>
            <a:spLocks noChangeArrowheads="1"/>
          </p:cNvSpPr>
          <p:nvPr/>
        </p:nvSpPr>
        <p:spPr bwMode="auto">
          <a:xfrm>
            <a:off x="611188" y="1000125"/>
            <a:ext cx="8047037" cy="2159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12700" cap="sq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544513" y="444500"/>
            <a:ext cx="31940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88938" indent="-388938" algn="just" eaLnBrk="0" hangingPunct="0">
              <a:spcBef>
                <a:spcPct val="20000"/>
              </a:spcBef>
              <a:buSzPct val="100000"/>
              <a:tabLst>
                <a:tab pos="1516063" algn="l"/>
              </a:tabLst>
            </a:pPr>
            <a:r>
              <a:rPr lang="en-GB" sz="2800" dirty="0">
                <a:solidFill>
                  <a:srgbClr val="FFFFFF"/>
                </a:solidFill>
                <a:sym typeface="Arial" pitchFamily="34" charset="0"/>
              </a:rPr>
              <a:t>		 </a:t>
            </a:r>
            <a:r>
              <a:rPr lang="en-GB" sz="2800" dirty="0" smtClean="0">
                <a:solidFill>
                  <a:srgbClr val="FFFFFF"/>
                </a:solidFill>
                <a:sym typeface="Arial" pitchFamily="34" charset="0"/>
              </a:rPr>
              <a:t>study</a:t>
            </a:r>
            <a:r>
              <a:rPr lang="en-GB" sz="2800" baseline="30000" dirty="0" smtClean="0">
                <a:solidFill>
                  <a:srgbClr val="FFFFFF"/>
                </a:solidFill>
                <a:sym typeface="Arial" pitchFamily="34" charset="0"/>
              </a:rPr>
              <a:t>21</a:t>
            </a:r>
            <a:r>
              <a:rPr lang="en-GB" sz="2800" dirty="0" smtClean="0">
                <a:solidFill>
                  <a:srgbClr val="FFFFFF"/>
                </a:solidFill>
                <a:sym typeface="Arial" pitchFamily="34" charset="0"/>
              </a:rPr>
              <a:t> </a:t>
            </a:r>
            <a:endParaRPr lang="en-GB" sz="2800" dirty="0">
              <a:solidFill>
                <a:srgbClr val="FFFFFF"/>
              </a:solidFill>
              <a:sym typeface="Arial" pitchFamily="34" charset="0"/>
            </a:endParaRPr>
          </a:p>
        </p:txBody>
      </p:sp>
      <p:sp>
        <p:nvSpPr>
          <p:cNvPr id="35848" name="WordArt 6" descr="White marble"/>
          <p:cNvSpPr>
            <a:spLocks noChangeArrowheads="1" noChangeShapeType="1" noTextEdit="1"/>
          </p:cNvSpPr>
          <p:nvPr/>
        </p:nvSpPr>
        <p:spPr bwMode="auto">
          <a:xfrm>
            <a:off x="608013" y="474663"/>
            <a:ext cx="1595437" cy="387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latin typeface="Arial Black"/>
              </a:rPr>
              <a:t>DIRECT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9"/>
          <p:cNvSpPr>
            <a:spLocks noGrp="1" noChangeArrowheads="1"/>
          </p:cNvSpPr>
          <p:nvPr>
            <p:ph sz="quarter" idx="1"/>
          </p:nvPr>
        </p:nvSpPr>
        <p:spPr bwMode="auto">
          <a:xfrm>
            <a:off x="571500" y="1738313"/>
            <a:ext cx="8159750" cy="46116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430338" lvl="1" indent="-1430338">
              <a:buFontTx/>
              <a:buNone/>
            </a:pPr>
            <a:r>
              <a:rPr lang="en-GB" sz="20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Objective</a:t>
            </a:r>
            <a:r>
              <a:rPr lang="en-GB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:	</a:t>
            </a:r>
            <a:r>
              <a:rPr lang="en-GB" sz="16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To evaluate the safety (excessive anticoagulant effect measured by anti-Xa activity) of dalteparin in ICU patients with severe kidney failure</a:t>
            </a:r>
          </a:p>
          <a:p>
            <a:pPr marL="1430338" lvl="1" indent="-1430338">
              <a:buFontTx/>
              <a:buNone/>
            </a:pPr>
            <a:r>
              <a:rPr lang="en-GB" sz="16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	To evaluate efficacy (incidence of VTE, evaluated by Doppler ultrasonography)</a:t>
            </a:r>
          </a:p>
          <a:p>
            <a:pPr marL="1430338" lvl="1" indent="-1430338">
              <a:buFontTx/>
              <a:buNone/>
            </a:pPr>
            <a:endParaRPr lang="en-GB" sz="1600" smtClean="0">
              <a:solidFill>
                <a:srgbClr val="FFFFFF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1430338" lvl="1" indent="-1430338">
              <a:buFontTx/>
              <a:buNone/>
            </a:pPr>
            <a:r>
              <a:rPr lang="en-GB" sz="20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Design</a:t>
            </a:r>
            <a:r>
              <a:rPr lang="en-GB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:	</a:t>
            </a:r>
            <a:r>
              <a:rPr lang="en-GB" sz="16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Prospective, open, single-arm, multicentre</a:t>
            </a:r>
          </a:p>
          <a:p>
            <a:pPr marL="1430338" lvl="1" indent="-1430338">
              <a:buFontTx/>
              <a:buNone/>
            </a:pPr>
            <a:endParaRPr lang="en-GB" sz="1600" smtClean="0">
              <a:solidFill>
                <a:srgbClr val="FFFFFF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1430338" lvl="1" indent="-1430338">
              <a:buFontTx/>
              <a:buNone/>
            </a:pPr>
            <a:r>
              <a:rPr lang="en-GB" sz="20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Population</a:t>
            </a:r>
            <a:r>
              <a:rPr lang="en-GB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:	</a:t>
            </a:r>
            <a:r>
              <a:rPr lang="en-GB" sz="16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156 patients in an ICU for &gt;72 h</a:t>
            </a:r>
          </a:p>
          <a:p>
            <a:pPr marL="1430338" lvl="1" indent="-1430338">
              <a:buFontTx/>
              <a:buNone/>
            </a:pPr>
            <a:r>
              <a:rPr lang="en-GB" sz="16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	Severe kidney failure (creatinine clearance &lt;30 ml/min)</a:t>
            </a:r>
          </a:p>
          <a:p>
            <a:pPr marL="1430338" lvl="1" indent="-1430338">
              <a:buFontTx/>
              <a:buNone/>
            </a:pPr>
            <a:r>
              <a:rPr lang="en-GB" sz="1600" b="1" i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	</a:t>
            </a:r>
          </a:p>
        </p:txBody>
      </p:sp>
      <p:sp>
        <p:nvSpPr>
          <p:cNvPr id="36868" name="Rectangle 6"/>
          <p:cNvSpPr>
            <a:spLocks noChangeArrowheads="1"/>
          </p:cNvSpPr>
          <p:nvPr/>
        </p:nvSpPr>
        <p:spPr bwMode="auto">
          <a:xfrm>
            <a:off x="611188" y="1000125"/>
            <a:ext cx="8047037" cy="2159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12700" cap="sq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544513" y="444500"/>
            <a:ext cx="31289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88938" indent="-388938" algn="just" eaLnBrk="0" hangingPunct="0">
              <a:spcBef>
                <a:spcPct val="20000"/>
              </a:spcBef>
              <a:buSzPct val="100000"/>
              <a:tabLst>
                <a:tab pos="1516063" algn="l"/>
              </a:tabLst>
            </a:pPr>
            <a:r>
              <a:rPr lang="en-GB" sz="2800" dirty="0">
                <a:solidFill>
                  <a:srgbClr val="FFFFFF"/>
                </a:solidFill>
                <a:sym typeface="Arial" pitchFamily="34" charset="0"/>
              </a:rPr>
              <a:t>		 </a:t>
            </a:r>
            <a:r>
              <a:rPr lang="en-GB" sz="2800" dirty="0" smtClean="0">
                <a:solidFill>
                  <a:srgbClr val="FFFFFF"/>
                </a:solidFill>
                <a:sym typeface="Arial" pitchFamily="34" charset="0"/>
              </a:rPr>
              <a:t>study</a:t>
            </a:r>
            <a:r>
              <a:rPr lang="en-GB" sz="2800" baseline="30000" dirty="0" smtClean="0">
                <a:solidFill>
                  <a:srgbClr val="FFFFFF"/>
                </a:solidFill>
                <a:sym typeface="Arial" pitchFamily="34" charset="0"/>
              </a:rPr>
              <a:t>21</a:t>
            </a:r>
            <a:r>
              <a:rPr lang="en-GB" sz="2800" dirty="0" smtClean="0">
                <a:solidFill>
                  <a:srgbClr val="FFFFFF"/>
                </a:solidFill>
                <a:sym typeface="Arial" pitchFamily="34" charset="0"/>
              </a:rPr>
              <a:t> </a:t>
            </a:r>
            <a:endParaRPr lang="en-GB" sz="2800" dirty="0">
              <a:solidFill>
                <a:srgbClr val="FFFFFF"/>
              </a:solidFill>
              <a:sym typeface="Arial" pitchFamily="34" charset="0"/>
            </a:endParaRPr>
          </a:p>
        </p:txBody>
      </p:sp>
      <p:sp>
        <p:nvSpPr>
          <p:cNvPr id="36872" name="WordArt 6" descr="White marble"/>
          <p:cNvSpPr>
            <a:spLocks noChangeArrowheads="1" noChangeShapeType="1" noTextEdit="1"/>
          </p:cNvSpPr>
          <p:nvPr/>
        </p:nvSpPr>
        <p:spPr bwMode="auto">
          <a:xfrm>
            <a:off x="566738" y="431800"/>
            <a:ext cx="1595437" cy="387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latin typeface="Arial Black"/>
              </a:rPr>
              <a:t>DIRECT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9"/>
          <p:cNvSpPr>
            <a:spLocks noGrp="1" noChangeArrowheads="1"/>
          </p:cNvSpPr>
          <p:nvPr>
            <p:ph sz="quarter" idx="1"/>
          </p:nvPr>
        </p:nvSpPr>
        <p:spPr bwMode="auto">
          <a:xfrm>
            <a:off x="571500" y="1546225"/>
            <a:ext cx="8159750" cy="48037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519238" lvl="1" indent="-1519238">
              <a:buFontTx/>
              <a:buNone/>
            </a:pPr>
            <a:r>
              <a:rPr lang="en-GB" sz="27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Results</a:t>
            </a:r>
            <a:r>
              <a:rPr lang="en-GB" sz="3500" b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</a:p>
          <a:p>
            <a:pPr marL="1519238" lvl="1" indent="-1519238">
              <a:buFontTx/>
              <a:buNone/>
            </a:pPr>
            <a:endParaRPr lang="en-GB" sz="3500" b="1" smtClean="0">
              <a:solidFill>
                <a:srgbClr val="FFFFFF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668338" lvl="2" indent="-268288">
              <a:buClr>
                <a:srgbClr val="FFFF00"/>
              </a:buClr>
            </a:pPr>
            <a:r>
              <a:rPr lang="en-GB" sz="18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Mean duration of treatment with dalteparin: 7 (4-12) days</a:t>
            </a:r>
          </a:p>
          <a:p>
            <a:pPr marL="668338" lvl="2" indent="-268288">
              <a:buClr>
                <a:srgbClr val="FFFF00"/>
              </a:buClr>
            </a:pPr>
            <a:r>
              <a:rPr lang="en-GB" sz="18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Mean creatinine value	At start: 18.9 ± 6.4 ml/min</a:t>
            </a:r>
          </a:p>
          <a:p>
            <a:pPr lvl="3">
              <a:buFontTx/>
              <a:buNone/>
            </a:pPr>
            <a:r>
              <a:rPr lang="en-GB" sz="18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				At end: 28.4 ± 17.3 ml/min</a:t>
            </a:r>
          </a:p>
          <a:p>
            <a:pPr marL="1519238" lvl="1" indent="-1519238">
              <a:buClr>
                <a:srgbClr val="FFFF00"/>
              </a:buClr>
              <a:buFont typeface="Wingdings" pitchFamily="2" charset="2"/>
              <a:buChar char="ü"/>
            </a:pPr>
            <a:endParaRPr lang="en-GB" sz="1800" smtClean="0">
              <a:solidFill>
                <a:srgbClr val="FFFFFF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1519238" lvl="1" indent="-1519238">
              <a:buFontTx/>
              <a:buNone/>
            </a:pPr>
            <a:r>
              <a:rPr lang="en-GB" sz="2400" b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EFFICACY</a:t>
            </a:r>
          </a:p>
          <a:p>
            <a:pPr marL="668338" lvl="2" indent="-268288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ü"/>
            </a:pPr>
            <a:r>
              <a:rPr lang="en-GB" sz="18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Asymptomatic proximal DVT: 7 cases (5.1%, 95% CI 2.5%-10.2%)</a:t>
            </a:r>
          </a:p>
          <a:p>
            <a:pPr marL="668338" lvl="2" indent="-268288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ü"/>
            </a:pPr>
            <a:r>
              <a:rPr lang="en-GB" sz="18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DVT associated with central catheter: 6 cases</a:t>
            </a:r>
          </a:p>
          <a:p>
            <a:pPr marL="668338" lvl="2" indent="-268288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ü"/>
            </a:pPr>
            <a:r>
              <a:rPr lang="en-GB" sz="18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PE: no cases</a:t>
            </a:r>
          </a:p>
        </p:txBody>
      </p:sp>
      <p:sp>
        <p:nvSpPr>
          <p:cNvPr id="37892" name="Rectangle 6"/>
          <p:cNvSpPr>
            <a:spLocks noChangeArrowheads="1"/>
          </p:cNvSpPr>
          <p:nvPr/>
        </p:nvSpPr>
        <p:spPr bwMode="auto">
          <a:xfrm>
            <a:off x="611188" y="1000125"/>
            <a:ext cx="8047037" cy="2159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12700" cap="sq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544513" y="444500"/>
            <a:ext cx="32051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88938" indent="-388938" algn="just" eaLnBrk="0" hangingPunct="0">
              <a:spcBef>
                <a:spcPct val="20000"/>
              </a:spcBef>
              <a:buSzPct val="100000"/>
              <a:tabLst>
                <a:tab pos="1516063" algn="l"/>
              </a:tabLst>
            </a:pPr>
            <a:r>
              <a:rPr lang="en-GB" sz="2800" dirty="0">
                <a:solidFill>
                  <a:srgbClr val="FFFFFF"/>
                </a:solidFill>
                <a:sym typeface="Arial" pitchFamily="34" charset="0"/>
              </a:rPr>
              <a:t>		  </a:t>
            </a:r>
            <a:r>
              <a:rPr lang="en-GB" sz="2800" dirty="0" smtClean="0">
                <a:solidFill>
                  <a:srgbClr val="FFFFFF"/>
                </a:solidFill>
                <a:sym typeface="Arial" pitchFamily="34" charset="0"/>
              </a:rPr>
              <a:t>study</a:t>
            </a:r>
            <a:r>
              <a:rPr lang="en-GB" sz="2800" baseline="30000" dirty="0" smtClean="0">
                <a:solidFill>
                  <a:srgbClr val="FFFFFF"/>
                </a:solidFill>
                <a:sym typeface="Arial" pitchFamily="34" charset="0"/>
              </a:rPr>
              <a:t>21</a:t>
            </a:r>
            <a:r>
              <a:rPr lang="en-GB" sz="2800" dirty="0" smtClean="0">
                <a:solidFill>
                  <a:srgbClr val="FFFFFF"/>
                </a:solidFill>
                <a:sym typeface="Arial" pitchFamily="34" charset="0"/>
              </a:rPr>
              <a:t>  </a:t>
            </a:r>
            <a:endParaRPr lang="en-GB" sz="2800" dirty="0">
              <a:solidFill>
                <a:srgbClr val="FFFFFF"/>
              </a:solidFill>
              <a:sym typeface="Arial" pitchFamily="34" charset="0"/>
            </a:endParaRPr>
          </a:p>
        </p:txBody>
      </p:sp>
      <p:sp>
        <p:nvSpPr>
          <p:cNvPr id="37896" name="WordArt 6" descr="White marble"/>
          <p:cNvSpPr>
            <a:spLocks noChangeArrowheads="1" noChangeShapeType="1" noTextEdit="1"/>
          </p:cNvSpPr>
          <p:nvPr/>
        </p:nvSpPr>
        <p:spPr bwMode="auto">
          <a:xfrm>
            <a:off x="695325" y="454025"/>
            <a:ext cx="1595438" cy="387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latin typeface="Arial Black"/>
              </a:rPr>
              <a:t>DIRECT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9"/>
          <p:cNvSpPr>
            <a:spLocks noGrp="1" noChangeArrowheads="1"/>
          </p:cNvSpPr>
          <p:nvPr>
            <p:ph sz="quarter" idx="1"/>
          </p:nvPr>
        </p:nvSpPr>
        <p:spPr bwMode="auto">
          <a:xfrm>
            <a:off x="571500" y="1584325"/>
            <a:ext cx="8159750" cy="47656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1519238" lvl="1" indent="-1519238">
              <a:buFontTx/>
              <a:buNone/>
            </a:pPr>
            <a:r>
              <a:rPr lang="en-GB" sz="27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Results</a:t>
            </a:r>
          </a:p>
          <a:p>
            <a:pPr marL="1519238" lvl="1" indent="-1519238">
              <a:buClr>
                <a:srgbClr val="FFFF00"/>
              </a:buClr>
              <a:buFont typeface="Wingdings" pitchFamily="2" charset="2"/>
              <a:buChar char="ü"/>
            </a:pPr>
            <a:endParaRPr lang="en-GB" sz="2700" b="1" smtClean="0">
              <a:solidFill>
                <a:srgbClr val="FFFF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1519238" lvl="1" indent="-1519238">
              <a:buFontTx/>
              <a:buNone/>
            </a:pPr>
            <a:r>
              <a:rPr lang="en-GB" sz="2400" b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SAFETY</a:t>
            </a:r>
          </a:p>
          <a:p>
            <a:pPr marL="1519238" lvl="1" indent="-1519238">
              <a:buFontTx/>
              <a:buNone/>
            </a:pPr>
            <a:endParaRPr lang="en-GB" sz="2400" b="1" smtClean="0">
              <a:solidFill>
                <a:srgbClr val="FFFFFF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r>
              <a:rPr lang="en-GB" sz="1800" b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No patients </a:t>
            </a:r>
            <a:r>
              <a:rPr lang="en-GB" sz="18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(0%, 95% CI 0-3%) showed evidence of bioaccumulation of dalteparin (evaluated from anti-Xa activity levels, which were minimal or undetectable at trough in 99% of cases)</a:t>
            </a: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endParaRPr lang="en-GB" sz="1800" smtClean="0">
              <a:solidFill>
                <a:srgbClr val="FFFFFF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r>
              <a:rPr lang="en-GB" sz="1800" b="1" i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Major</a:t>
            </a:r>
            <a:r>
              <a:rPr lang="en-GB" sz="1800" b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haemorrhage</a:t>
            </a:r>
            <a:r>
              <a:rPr lang="en-GB" sz="18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: 10 cases (7.2%, 95% CI 4.0%-5.1%), 2 fatal (all with undetectable anti-Xa levels)</a:t>
            </a: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endParaRPr lang="en-GB" sz="1800" smtClean="0">
              <a:solidFill>
                <a:srgbClr val="FFFFFF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r>
              <a:rPr lang="en-GB" sz="1800" b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HIT</a:t>
            </a:r>
            <a:r>
              <a:rPr lang="en-GB" sz="18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: 2 cases (1.4%, 95% CI 0.4%-5.1%)</a:t>
            </a:r>
          </a:p>
          <a:p>
            <a:pPr>
              <a:buFontTx/>
              <a:buNone/>
            </a:pPr>
            <a:r>
              <a:rPr lang="en-GB" sz="18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	(both with previous exposure to UFH)</a:t>
            </a:r>
          </a:p>
        </p:txBody>
      </p:sp>
      <p:sp>
        <p:nvSpPr>
          <p:cNvPr id="38916" name="Rectangle 6"/>
          <p:cNvSpPr>
            <a:spLocks noChangeArrowheads="1"/>
          </p:cNvSpPr>
          <p:nvPr/>
        </p:nvSpPr>
        <p:spPr bwMode="auto">
          <a:xfrm>
            <a:off x="611188" y="1000125"/>
            <a:ext cx="8047037" cy="2159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12700" cap="sq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544513" y="444500"/>
            <a:ext cx="32480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88938" indent="-388938" algn="just" eaLnBrk="0" hangingPunct="0">
              <a:spcBef>
                <a:spcPct val="20000"/>
              </a:spcBef>
              <a:buSzPct val="100000"/>
              <a:tabLst>
                <a:tab pos="1516063" algn="l"/>
              </a:tabLst>
            </a:pPr>
            <a:r>
              <a:rPr lang="en-GB" sz="2800" dirty="0">
                <a:solidFill>
                  <a:srgbClr val="FFFFFF"/>
                </a:solidFill>
                <a:sym typeface="Arial" pitchFamily="34" charset="0"/>
              </a:rPr>
              <a:t>		  </a:t>
            </a:r>
            <a:r>
              <a:rPr lang="en-GB" sz="2800" dirty="0" smtClean="0">
                <a:solidFill>
                  <a:srgbClr val="FFFFFF"/>
                </a:solidFill>
                <a:sym typeface="Arial" pitchFamily="34" charset="0"/>
              </a:rPr>
              <a:t>study</a:t>
            </a:r>
            <a:r>
              <a:rPr lang="en-GB" sz="2800" baseline="30000" dirty="0" smtClean="0">
                <a:solidFill>
                  <a:srgbClr val="FFFFFF"/>
                </a:solidFill>
                <a:sym typeface="Arial" pitchFamily="34" charset="0"/>
              </a:rPr>
              <a:t>21</a:t>
            </a:r>
            <a:r>
              <a:rPr lang="en-GB" sz="2800" dirty="0" smtClean="0">
                <a:solidFill>
                  <a:srgbClr val="FFFFFF"/>
                </a:solidFill>
                <a:sym typeface="Arial" pitchFamily="34" charset="0"/>
              </a:rPr>
              <a:t> </a:t>
            </a:r>
            <a:endParaRPr lang="en-GB" sz="2800" dirty="0">
              <a:solidFill>
                <a:srgbClr val="FFFFFF"/>
              </a:solidFill>
              <a:sym typeface="Arial" pitchFamily="34" charset="0"/>
            </a:endParaRPr>
          </a:p>
        </p:txBody>
      </p:sp>
      <p:sp>
        <p:nvSpPr>
          <p:cNvPr id="38920" name="WordArt 6" descr="White marble"/>
          <p:cNvSpPr>
            <a:spLocks noChangeArrowheads="1" noChangeShapeType="1" noTextEdit="1"/>
          </p:cNvSpPr>
          <p:nvPr/>
        </p:nvSpPr>
        <p:spPr bwMode="auto">
          <a:xfrm>
            <a:off x="630238" y="474663"/>
            <a:ext cx="1595437" cy="387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latin typeface="Arial Black"/>
              </a:rPr>
              <a:t>DIRECT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9"/>
          <p:cNvSpPr>
            <a:spLocks noGrp="1" noChangeArrowheads="1"/>
          </p:cNvSpPr>
          <p:nvPr>
            <p:ph sz="quarter" idx="1"/>
          </p:nvPr>
        </p:nvSpPr>
        <p:spPr bwMode="auto">
          <a:xfrm>
            <a:off x="571500" y="1597025"/>
            <a:ext cx="8159750" cy="47529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1519238" lvl="1" indent="-1519238">
              <a:buFontTx/>
              <a:buNone/>
            </a:pPr>
            <a:r>
              <a:rPr lang="en-GB" sz="26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Conclusions</a:t>
            </a:r>
          </a:p>
          <a:p>
            <a:pPr marL="1519238" lvl="1" indent="-1519238">
              <a:buFontTx/>
              <a:buNone/>
            </a:pPr>
            <a:endParaRPr lang="en-GB" sz="2600" b="1" smtClean="0">
              <a:solidFill>
                <a:srgbClr val="FFFF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r>
              <a:rPr lang="en-GB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These data challenge the premise that DVT prophylaxis using LMWH must be avoided in patients with severe kidney failure </a:t>
            </a:r>
          </a:p>
          <a:p>
            <a:pPr marL="938213" lvl="2" indent="-269875">
              <a:buClr>
                <a:srgbClr val="FFFF00"/>
              </a:buClr>
            </a:pPr>
            <a:r>
              <a:rPr lang="en-GB" sz="18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They can probably be extended to less severely ill patients</a:t>
            </a:r>
          </a:p>
          <a:p>
            <a:pPr marL="938213" lvl="2" indent="-269875">
              <a:buClr>
                <a:srgbClr val="FFFF00"/>
              </a:buClr>
            </a:pPr>
            <a:r>
              <a:rPr lang="en-GB" sz="18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They can probably be extended to patients with mild or moderate kidney failure</a:t>
            </a:r>
          </a:p>
          <a:p>
            <a:pPr marL="938213" lvl="2" indent="-269875">
              <a:buClr>
                <a:srgbClr val="FFFF00"/>
              </a:buClr>
            </a:pPr>
            <a:endParaRPr lang="en-GB" sz="1800" smtClean="0">
              <a:solidFill>
                <a:srgbClr val="FFFFFF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r>
              <a:rPr lang="en-GB" sz="18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The relatively high incidence of </a:t>
            </a:r>
            <a:r>
              <a:rPr lang="en-GB" sz="1800" i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major</a:t>
            </a:r>
            <a:r>
              <a:rPr lang="en-GB" sz="18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haemorrhages (7%) was not connected with anti-Xa activity levels and probably reflects the severity of the illnesses of hospitalized patients</a:t>
            </a:r>
          </a:p>
          <a:p>
            <a:pPr marL="1519238" lvl="1" indent="-1519238">
              <a:buClr>
                <a:srgbClr val="FFFF00"/>
              </a:buClr>
              <a:buFont typeface="Wingdings" pitchFamily="2" charset="2"/>
              <a:buChar char="ü"/>
            </a:pPr>
            <a:endParaRPr lang="en-GB" sz="1800" smtClean="0">
              <a:solidFill>
                <a:srgbClr val="FFFFFF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r>
              <a:rPr lang="en-GB" sz="2000" b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Dalteparin  5000 IU/day </a:t>
            </a:r>
            <a:r>
              <a:rPr lang="en-GB" sz="20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seems a reasonable option for the prevention of DVT in patients with severe kidney failure</a:t>
            </a:r>
          </a:p>
        </p:txBody>
      </p:sp>
      <p:sp>
        <p:nvSpPr>
          <p:cNvPr id="39940" name="Rectangle 6"/>
          <p:cNvSpPr>
            <a:spLocks noChangeArrowheads="1"/>
          </p:cNvSpPr>
          <p:nvPr/>
        </p:nvSpPr>
        <p:spPr bwMode="auto">
          <a:xfrm>
            <a:off x="611188" y="1000125"/>
            <a:ext cx="8047037" cy="2159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12700" cap="sq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544513" y="444500"/>
            <a:ext cx="31416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88938" indent="-388938" algn="just" eaLnBrk="0" hangingPunct="0">
              <a:spcBef>
                <a:spcPct val="20000"/>
              </a:spcBef>
              <a:buSzPct val="100000"/>
              <a:tabLst>
                <a:tab pos="1516063" algn="l"/>
              </a:tabLst>
            </a:pPr>
            <a:r>
              <a:rPr lang="en-GB" sz="2800" dirty="0">
                <a:solidFill>
                  <a:srgbClr val="FFFFFF"/>
                </a:solidFill>
                <a:sym typeface="Arial" pitchFamily="34" charset="0"/>
              </a:rPr>
              <a:t>		  </a:t>
            </a:r>
            <a:r>
              <a:rPr lang="en-GB" sz="2800" dirty="0" smtClean="0">
                <a:solidFill>
                  <a:srgbClr val="FFFFFF"/>
                </a:solidFill>
                <a:sym typeface="Arial" pitchFamily="34" charset="0"/>
              </a:rPr>
              <a:t>study</a:t>
            </a:r>
            <a:r>
              <a:rPr lang="en-GB" sz="2800" baseline="30000" dirty="0" smtClean="0">
                <a:solidFill>
                  <a:srgbClr val="FFFFFF"/>
                </a:solidFill>
                <a:sym typeface="Arial" pitchFamily="34" charset="0"/>
              </a:rPr>
              <a:t>21</a:t>
            </a:r>
            <a:r>
              <a:rPr lang="en-GB" sz="2800" dirty="0" smtClean="0">
                <a:solidFill>
                  <a:srgbClr val="FFFFFF"/>
                </a:solidFill>
                <a:sym typeface="Arial" pitchFamily="34" charset="0"/>
              </a:rPr>
              <a:t> </a:t>
            </a:r>
            <a:endParaRPr lang="en-GB" sz="2800" dirty="0">
              <a:solidFill>
                <a:srgbClr val="FFFFFF"/>
              </a:solidFill>
              <a:sym typeface="Arial" pitchFamily="34" charset="0"/>
            </a:endParaRPr>
          </a:p>
        </p:txBody>
      </p:sp>
      <p:sp>
        <p:nvSpPr>
          <p:cNvPr id="39944" name="WordArt 6" descr="White marble"/>
          <p:cNvSpPr>
            <a:spLocks noChangeArrowheads="1" noChangeShapeType="1" noTextEdit="1"/>
          </p:cNvSpPr>
          <p:nvPr/>
        </p:nvSpPr>
        <p:spPr bwMode="auto">
          <a:xfrm>
            <a:off x="631825" y="463550"/>
            <a:ext cx="1595438" cy="387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latin typeface="Arial Black"/>
              </a:rPr>
              <a:t>DIRECT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ChangeArrowheads="1"/>
          </p:cNvSpPr>
          <p:nvPr/>
        </p:nvSpPr>
        <p:spPr bwMode="auto">
          <a:xfrm>
            <a:off x="611188" y="1463675"/>
            <a:ext cx="8047037" cy="2159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12700" cap="sq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823913" y="2384425"/>
            <a:ext cx="7934325" cy="3708400"/>
          </a:xfrm>
          <a:prstGeom prst="rect">
            <a:avLst/>
          </a:prstGeom>
          <a:noFill/>
          <a:ln w="31750" cap="sq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446088" indent="-446088" algn="just" eaLnBrk="0" hangingPunct="0">
              <a:lnSpc>
                <a:spcPct val="150000"/>
              </a:lnSpc>
              <a:buClr>
                <a:srgbClr val="0000FF"/>
              </a:buClr>
              <a:buFont typeface="Wingdings 3" pitchFamily="18" charset="2"/>
              <a:buChar char="Æ"/>
              <a:tabLst>
                <a:tab pos="1519238" algn="l"/>
              </a:tabLst>
            </a:pPr>
            <a:r>
              <a:rPr lang="en-GB" sz="2200" b="0">
                <a:solidFill>
                  <a:srgbClr val="0000FF"/>
                </a:solidFill>
                <a:sym typeface="Arial" pitchFamily="34" charset="0"/>
              </a:rPr>
              <a:t>Introduction</a:t>
            </a:r>
          </a:p>
          <a:p>
            <a:pPr marL="446088" indent="-446088" algn="just" eaLnBrk="0" hangingPunct="0">
              <a:lnSpc>
                <a:spcPct val="150000"/>
              </a:lnSpc>
              <a:buClr>
                <a:srgbClr val="0000FF"/>
              </a:buClr>
              <a:buFont typeface="Wingdings 3" pitchFamily="18" charset="2"/>
              <a:buChar char="Æ"/>
              <a:tabLst>
                <a:tab pos="1519238" algn="l"/>
              </a:tabLst>
            </a:pPr>
            <a:r>
              <a:rPr lang="en-GB" sz="2200" b="0">
                <a:solidFill>
                  <a:srgbClr val="0000FF"/>
                </a:solidFill>
                <a:sym typeface="Arial" pitchFamily="34" charset="0"/>
              </a:rPr>
              <a:t>Risk factors for venous thromboembolism</a:t>
            </a:r>
          </a:p>
          <a:p>
            <a:pPr marL="446088" indent="-446088" algn="just" eaLnBrk="0" hangingPunct="0">
              <a:lnSpc>
                <a:spcPct val="150000"/>
              </a:lnSpc>
              <a:buClr>
                <a:srgbClr val="0000FF"/>
              </a:buClr>
              <a:buFont typeface="Wingdings 3" pitchFamily="18" charset="2"/>
              <a:buChar char="Æ"/>
              <a:tabLst>
                <a:tab pos="1519238" algn="l"/>
              </a:tabLst>
            </a:pPr>
            <a:r>
              <a:rPr lang="en-GB" sz="2200" b="0">
                <a:solidFill>
                  <a:srgbClr val="0000FF"/>
                </a:solidFill>
                <a:sym typeface="Arial" pitchFamily="34" charset="0"/>
              </a:rPr>
              <a:t>LMWH for the prevention of VTE</a:t>
            </a:r>
          </a:p>
          <a:p>
            <a:pPr marL="992188" lvl="1" indent="-180975" algn="just" eaLnBrk="0" hangingPunct="0">
              <a:lnSpc>
                <a:spcPct val="150000"/>
              </a:lnSpc>
              <a:buClr>
                <a:srgbClr val="0000FF"/>
              </a:buClr>
              <a:buFont typeface="Arial" pitchFamily="34" charset="0"/>
              <a:buChar char="•"/>
              <a:tabLst>
                <a:tab pos="1519238" algn="l"/>
              </a:tabLst>
            </a:pPr>
            <a:r>
              <a:rPr lang="en-GB" sz="1800" b="0">
                <a:solidFill>
                  <a:srgbClr val="0000FF"/>
                </a:solidFill>
                <a:sym typeface="Arial" pitchFamily="34" charset="0"/>
              </a:rPr>
              <a:t>PREVENT study</a:t>
            </a:r>
          </a:p>
          <a:p>
            <a:pPr marL="992188" lvl="1" indent="-180975" algn="just" eaLnBrk="0" hangingPunct="0">
              <a:buClr>
                <a:srgbClr val="0000FF"/>
              </a:buClr>
              <a:buFont typeface="Arial" pitchFamily="34" charset="0"/>
              <a:buChar char="•"/>
              <a:tabLst>
                <a:tab pos="1519238" algn="l"/>
              </a:tabLst>
            </a:pPr>
            <a:r>
              <a:rPr lang="en-GB" sz="1800" b="0">
                <a:solidFill>
                  <a:srgbClr val="0000FF"/>
                </a:solidFill>
                <a:sym typeface="Arial" pitchFamily="34" charset="0"/>
              </a:rPr>
              <a:t>DIRECT study</a:t>
            </a:r>
          </a:p>
          <a:p>
            <a:pPr marL="446088" indent="-446088" algn="just" eaLnBrk="0" hangingPunct="0">
              <a:lnSpc>
                <a:spcPct val="150000"/>
              </a:lnSpc>
              <a:buClr>
                <a:srgbClr val="FFFF00"/>
              </a:buClr>
              <a:buFont typeface="Wingdings 3" pitchFamily="18" charset="2"/>
              <a:buChar char="Æ"/>
              <a:tabLst>
                <a:tab pos="1519238" algn="l"/>
              </a:tabLst>
            </a:pPr>
            <a:r>
              <a:rPr lang="en-GB" sz="2200">
                <a:solidFill>
                  <a:srgbClr val="FFFFFF"/>
                </a:solidFill>
                <a:sym typeface="Arial" pitchFamily="34" charset="0"/>
              </a:rPr>
              <a:t>Cancer and risk of VTE</a:t>
            </a:r>
          </a:p>
          <a:p>
            <a:pPr marL="992188" lvl="1" indent="-180975" algn="just" eaLnBrk="0" hangingPunct="0">
              <a:lnSpc>
                <a:spcPct val="150000"/>
              </a:lnSpc>
              <a:buClr>
                <a:srgbClr val="FFFF00"/>
              </a:buClr>
              <a:buFont typeface="Arial" pitchFamily="34" charset="0"/>
              <a:buChar char="•"/>
              <a:tabLst>
                <a:tab pos="1519238" algn="l"/>
              </a:tabLst>
            </a:pPr>
            <a:r>
              <a:rPr lang="en-GB" sz="1800">
                <a:solidFill>
                  <a:srgbClr val="FFFFFF"/>
                </a:solidFill>
                <a:sym typeface="Arial" pitchFamily="34" charset="0"/>
              </a:rPr>
              <a:t>CLOT study</a:t>
            </a:r>
          </a:p>
          <a:p>
            <a:pPr marL="446088" indent="-446088" algn="just" eaLnBrk="0" hangingPunct="0">
              <a:lnSpc>
                <a:spcPct val="150000"/>
              </a:lnSpc>
              <a:buClr>
                <a:srgbClr val="0000FF"/>
              </a:buClr>
              <a:buFont typeface="Wingdings 3" pitchFamily="18" charset="2"/>
              <a:buChar char="Æ"/>
              <a:tabLst>
                <a:tab pos="1519238" algn="l"/>
              </a:tabLst>
            </a:pPr>
            <a:r>
              <a:rPr lang="en-GB" sz="2200" b="0">
                <a:solidFill>
                  <a:srgbClr val="0000FF"/>
                </a:solidFill>
                <a:sym typeface="Arial" pitchFamily="34" charset="0"/>
              </a:rPr>
              <a:t>Recommendations, dosage, and method of administration</a:t>
            </a:r>
          </a:p>
        </p:txBody>
      </p:sp>
      <p:sp useBgFill="1">
        <p:nvSpPr>
          <p:cNvPr id="40964" name="Rectângulo 9"/>
          <p:cNvSpPr>
            <a:spLocks noChangeArrowheads="1"/>
          </p:cNvSpPr>
          <p:nvPr/>
        </p:nvSpPr>
        <p:spPr bwMode="auto">
          <a:xfrm>
            <a:off x="6237288" y="190500"/>
            <a:ext cx="2592387" cy="1843088"/>
          </a:xfrm>
          <a:prstGeom prst="rect">
            <a:avLst/>
          </a:prstGeom>
          <a:ln w="38100" cap="sq" algn="ctr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endParaRPr lang="pt-PT"/>
          </a:p>
        </p:txBody>
      </p:sp>
      <p:grpSp>
        <p:nvGrpSpPr>
          <p:cNvPr id="40965" name="Group 2"/>
          <p:cNvGrpSpPr>
            <a:grpSpLocks/>
          </p:cNvGrpSpPr>
          <p:nvPr/>
        </p:nvGrpSpPr>
        <p:grpSpPr bwMode="auto">
          <a:xfrm>
            <a:off x="6469063" y="198438"/>
            <a:ext cx="2401887" cy="2339975"/>
            <a:chOff x="1292" y="482"/>
            <a:chExt cx="3538" cy="3447"/>
          </a:xfrm>
        </p:grpSpPr>
        <p:sp>
          <p:nvSpPr>
            <p:cNvPr id="6" name="Oval 3"/>
            <p:cNvSpPr>
              <a:spLocks noChangeArrowheads="1"/>
            </p:cNvSpPr>
            <p:nvPr/>
          </p:nvSpPr>
          <p:spPr bwMode="auto">
            <a:xfrm>
              <a:off x="1292" y="482"/>
              <a:ext cx="3538" cy="3447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  <a:effectLst>
              <a:outerShdw dist="107763" dir="18900000" algn="ctr" rotWithShape="0">
                <a:srgbClr val="0033C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pt-PT" dirty="0"/>
            </a:p>
          </p:txBody>
        </p:sp>
        <p:pic>
          <p:nvPicPr>
            <p:cNvPr id="40968" name="Picture 4" descr="Fragmin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37" y="1117"/>
              <a:ext cx="2314" cy="2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69" name="Picture 5" descr="Blue-1201"/>
            <p:cNvPicPr>
              <a:picLocks noChangeAspect="1" noChangeArrowheads="1"/>
            </p:cNvPicPr>
            <p:nvPr/>
          </p:nvPicPr>
          <p:blipFill>
            <a:blip r:embed="rId4" cstate="print">
              <a:lum bright="18000"/>
            </a:blip>
            <a:srcRect/>
            <a:stretch>
              <a:fillRect/>
            </a:stretch>
          </p:blipFill>
          <p:spPr bwMode="auto">
            <a:xfrm>
              <a:off x="1973" y="1253"/>
              <a:ext cx="681" cy="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09600" y="509588"/>
            <a:ext cx="5740400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 eaLnBrk="0" hangingPunct="0">
              <a:spcBef>
                <a:spcPct val="20000"/>
              </a:spcBef>
              <a:buSzPct val="100000"/>
              <a:tabLst>
                <a:tab pos="1516063" algn="l"/>
              </a:tabLst>
            </a:pPr>
            <a:r>
              <a:rPr lang="en-GB" sz="2700">
                <a:solidFill>
                  <a:srgbClr val="FFFFFF"/>
                </a:solidFill>
                <a:sym typeface="Arial" pitchFamily="34" charset="0"/>
              </a:rPr>
              <a:t>Dalteparin for prevention of VTE</a:t>
            </a:r>
          </a:p>
          <a:p>
            <a:pPr algn="just" eaLnBrk="0" hangingPunct="0">
              <a:spcBef>
                <a:spcPct val="20000"/>
              </a:spcBef>
              <a:buSzPct val="100000"/>
              <a:tabLst>
                <a:tab pos="1516063" algn="l"/>
              </a:tabLst>
            </a:pPr>
            <a:r>
              <a:rPr lang="en-GB">
                <a:solidFill>
                  <a:srgbClr val="FFFFFF"/>
                </a:solidFill>
                <a:sym typeface="Arial" pitchFamily="34" charset="0"/>
              </a:rPr>
              <a:t>Internal Medicine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9"/>
          <p:cNvSpPr>
            <a:spLocks noGrp="1" noChangeArrowheads="1"/>
          </p:cNvSpPr>
          <p:nvPr>
            <p:ph sz="quarter" idx="1"/>
          </p:nvPr>
        </p:nvSpPr>
        <p:spPr bwMode="auto">
          <a:xfrm>
            <a:off x="571500" y="1511300"/>
            <a:ext cx="7940675" cy="46418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285750" lvl="1">
              <a:buFontTx/>
              <a:buNone/>
            </a:pPr>
            <a:r>
              <a:rPr lang="en-GB" sz="22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Rationale</a:t>
            </a:r>
          </a:p>
          <a:p>
            <a:pPr marL="285750" lvl="1">
              <a:buClr>
                <a:srgbClr val="FFFF00"/>
              </a:buClr>
            </a:pPr>
            <a:r>
              <a:rPr lang="en-GB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In patients with cancer, the risk of VTE is increased by a factor </a:t>
            </a:r>
            <a:br>
              <a:rPr lang="en-GB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en-GB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of 6</a:t>
            </a:r>
          </a:p>
          <a:p>
            <a:pPr marL="285750" lvl="1">
              <a:buClr>
                <a:srgbClr val="FFFF00"/>
              </a:buClr>
            </a:pPr>
            <a:endParaRPr lang="en-GB" sz="2000" smtClean="0">
              <a:solidFill>
                <a:srgbClr val="FFFFFF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285750" lvl="1">
              <a:buClr>
                <a:srgbClr val="FFFF00"/>
              </a:buClr>
            </a:pPr>
            <a:r>
              <a:rPr lang="en-GB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VTE is a common complication in cancer patients and significantly reduces their life expectancy</a:t>
            </a:r>
          </a:p>
          <a:p>
            <a:pPr marL="285750" lvl="1">
              <a:buClr>
                <a:srgbClr val="FFFF00"/>
              </a:buClr>
            </a:pPr>
            <a:endParaRPr lang="en-GB" sz="2000" smtClean="0">
              <a:solidFill>
                <a:srgbClr val="FFFFFF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285750" lvl="1">
              <a:buClr>
                <a:srgbClr val="FFFF00"/>
              </a:buClr>
            </a:pPr>
            <a:r>
              <a:rPr lang="en-GB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Cancer is responsible for 20% of all VTEs</a:t>
            </a:r>
          </a:p>
          <a:p>
            <a:pPr marL="285750" lvl="1">
              <a:buClr>
                <a:srgbClr val="FFFF00"/>
              </a:buClr>
            </a:pPr>
            <a:endParaRPr lang="en-GB" sz="2000" smtClean="0">
              <a:solidFill>
                <a:srgbClr val="FFFFFF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285750" lvl="1">
              <a:buClr>
                <a:srgbClr val="FFFF00"/>
              </a:buClr>
            </a:pPr>
            <a:r>
              <a:rPr lang="en-GB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In cancer patients who undergo surgery, the risk of VTE is increased by a factor of &gt;2</a:t>
            </a:r>
          </a:p>
          <a:p>
            <a:pPr marL="285750" lvl="1">
              <a:buClr>
                <a:srgbClr val="FFFF00"/>
              </a:buClr>
            </a:pPr>
            <a:endParaRPr lang="en-GB" sz="2000" smtClean="0">
              <a:solidFill>
                <a:srgbClr val="FFFFFF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285750" lvl="1">
              <a:buClr>
                <a:srgbClr val="FFFF00"/>
              </a:buClr>
            </a:pPr>
            <a:r>
              <a:rPr lang="en-GB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In cancer patients who suffer a VTE, the rate of recurrence is very high, even with anticoagulant therapy</a:t>
            </a:r>
          </a:p>
        </p:txBody>
      </p:sp>
      <p:sp>
        <p:nvSpPr>
          <p:cNvPr id="41987" name="Rectangle 5"/>
          <p:cNvSpPr>
            <a:spLocks noChangeArrowheads="1"/>
          </p:cNvSpPr>
          <p:nvPr/>
        </p:nvSpPr>
        <p:spPr bwMode="auto">
          <a:xfrm>
            <a:off x="609600" y="444500"/>
            <a:ext cx="807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8938" indent="-388938" algn="just" eaLnBrk="0" hangingPunct="0">
              <a:spcBef>
                <a:spcPct val="20000"/>
              </a:spcBef>
              <a:buSzPct val="100000"/>
              <a:tabLst>
                <a:tab pos="1516063" algn="l"/>
              </a:tabLst>
            </a:pPr>
            <a:r>
              <a:rPr lang="en-GB" sz="2800" dirty="0">
                <a:solidFill>
                  <a:srgbClr val="FFFFFF"/>
                </a:solidFill>
                <a:sym typeface="Arial" pitchFamily="34" charset="0"/>
              </a:rPr>
              <a:t>Prevention of VTE in </a:t>
            </a:r>
            <a:r>
              <a:rPr lang="en-GB" sz="2800" dirty="0" smtClean="0">
                <a:solidFill>
                  <a:srgbClr val="FFFFFF"/>
                </a:solidFill>
                <a:sym typeface="Arial" pitchFamily="34" charset="0"/>
              </a:rPr>
              <a:t>oncology</a:t>
            </a:r>
            <a:r>
              <a:rPr lang="en-GB" sz="2800" baseline="30000" dirty="0" smtClean="0">
                <a:solidFill>
                  <a:srgbClr val="FFFFFF"/>
                </a:solidFill>
                <a:sym typeface="Arial" pitchFamily="34" charset="0"/>
              </a:rPr>
              <a:t>10</a:t>
            </a:r>
            <a:endParaRPr lang="en-GB" sz="2800" baseline="30000" dirty="0">
              <a:solidFill>
                <a:srgbClr val="FFFFFF"/>
              </a:solidFill>
              <a:sym typeface="Arial" pitchFamily="34" charset="0"/>
            </a:endParaRPr>
          </a:p>
        </p:txBody>
      </p:sp>
      <p:sp>
        <p:nvSpPr>
          <p:cNvPr id="41988" name="Rectangle 6"/>
          <p:cNvSpPr>
            <a:spLocks noChangeArrowheads="1"/>
          </p:cNvSpPr>
          <p:nvPr/>
        </p:nvSpPr>
        <p:spPr bwMode="auto">
          <a:xfrm>
            <a:off x="611188" y="1000125"/>
            <a:ext cx="8047037" cy="2159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12700" cap="sq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9"/>
          <p:cNvSpPr>
            <a:spLocks noGrp="1" noChangeArrowheads="1"/>
          </p:cNvSpPr>
          <p:nvPr>
            <p:ph idx="1"/>
          </p:nvPr>
        </p:nvSpPr>
        <p:spPr bwMode="auto">
          <a:xfrm>
            <a:off x="571499" y="1511300"/>
            <a:ext cx="7682163" cy="506997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GB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High incidence</a:t>
            </a:r>
            <a:r>
              <a:rPr lang="en-GB" sz="2400" b="1" baseline="30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1</a:t>
            </a:r>
            <a:r>
              <a:rPr lang="en-GB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:</a:t>
            </a:r>
          </a:p>
          <a:p>
            <a:pPr>
              <a:buFontTx/>
              <a:buNone/>
            </a:pP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</a:p>
          <a:p>
            <a:pPr lvl="1">
              <a:buClr>
                <a:srgbClr val="FFFF00"/>
              </a:buClr>
              <a:buFont typeface="Wingdings" pitchFamily="2" charset="2"/>
              <a:buChar char="§"/>
            </a:pPr>
            <a:r>
              <a:rPr lang="en-GB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Incidence of DVT ≈2 million/year (USA)</a:t>
            </a:r>
          </a:p>
          <a:p>
            <a:pPr lvl="1">
              <a:buClr>
                <a:srgbClr val="FFFF00"/>
              </a:buClr>
              <a:buFont typeface="Wingdings" pitchFamily="2" charset="2"/>
              <a:buChar char="§"/>
            </a:pPr>
            <a:r>
              <a:rPr lang="en-GB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Incidence of PE:  ≈600,000 /year(USA)</a:t>
            </a:r>
          </a:p>
          <a:p>
            <a:pPr lvl="1">
              <a:buClr>
                <a:srgbClr val="FFFF00"/>
              </a:buClr>
              <a:buFont typeface="Wingdings" pitchFamily="2" charset="2"/>
              <a:buChar char="§"/>
            </a:pPr>
            <a:r>
              <a:rPr lang="en-GB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VTE is often asymptomatic</a:t>
            </a:r>
          </a:p>
          <a:p>
            <a:pPr lvl="1">
              <a:buClr>
                <a:srgbClr val="FFFF00"/>
              </a:buClr>
              <a:buFont typeface="Wingdings" pitchFamily="2" charset="2"/>
              <a:buChar char="§"/>
            </a:pPr>
            <a:r>
              <a:rPr lang="en-GB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In patients with DVT, the incidence of PE is &gt;50%</a:t>
            </a:r>
          </a:p>
          <a:p>
            <a:pPr lvl="2">
              <a:buClr>
                <a:srgbClr val="FFFF00"/>
              </a:buClr>
              <a:buFont typeface="Wingdings" pitchFamily="2" charset="2"/>
              <a:buChar char="§"/>
            </a:pPr>
            <a:r>
              <a:rPr lang="en-GB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Small emboli do not usually produce symptoms</a:t>
            </a:r>
          </a:p>
          <a:p>
            <a:pPr lvl="2">
              <a:buClr>
                <a:srgbClr val="FFFF00"/>
              </a:buClr>
              <a:buFont typeface="Wingdings" pitchFamily="2" charset="2"/>
              <a:buChar char="§"/>
            </a:pPr>
            <a:r>
              <a:rPr lang="en-GB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The majority of clinically significant PEs and virtually all fatal PEs come from the proximal veins</a:t>
            </a:r>
          </a:p>
          <a:p>
            <a:pPr lvl="1">
              <a:buClr>
                <a:srgbClr val="FFFF00"/>
              </a:buClr>
              <a:buFont typeface="Wingdings" pitchFamily="2" charset="2"/>
              <a:buChar char="§"/>
            </a:pPr>
            <a:r>
              <a:rPr lang="en-GB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PE is often fatal (5 to 10% of all hospital deaths)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09600" y="444500"/>
            <a:ext cx="807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88938" indent="-388938" algn="just" eaLnBrk="0" hangingPunct="0">
              <a:spcBef>
                <a:spcPct val="20000"/>
              </a:spcBef>
              <a:buSzPct val="100000"/>
              <a:tabLst>
                <a:tab pos="1516063" algn="l"/>
              </a:tabLst>
            </a:pPr>
            <a:r>
              <a:rPr lang="en-GB" sz="2800">
                <a:solidFill>
                  <a:srgbClr val="FFFFFF"/>
                </a:solidFill>
                <a:sym typeface="Arial" pitchFamily="34" charset="0"/>
              </a:rPr>
              <a:t>Venous thromboembolism (VTE)</a:t>
            </a:r>
          </a:p>
        </p:txBody>
      </p:sp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611188" y="1000125"/>
            <a:ext cx="8047037" cy="2159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12700" cap="sq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Line 2"/>
          <p:cNvSpPr>
            <a:spLocks noChangeShapeType="1"/>
          </p:cNvSpPr>
          <p:nvPr/>
        </p:nvSpPr>
        <p:spPr bwMode="auto">
          <a:xfrm rot="5400000">
            <a:off x="1651000" y="2344738"/>
            <a:ext cx="0" cy="69850"/>
          </a:xfrm>
          <a:prstGeom prst="line">
            <a:avLst/>
          </a:prstGeom>
          <a:noFill/>
          <a:ln w="12700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1" name="Line 3"/>
          <p:cNvSpPr>
            <a:spLocks noChangeShapeType="1"/>
          </p:cNvSpPr>
          <p:nvPr/>
        </p:nvSpPr>
        <p:spPr bwMode="auto">
          <a:xfrm rot="5400000">
            <a:off x="1651000" y="3001963"/>
            <a:ext cx="0" cy="69850"/>
          </a:xfrm>
          <a:prstGeom prst="line">
            <a:avLst/>
          </a:prstGeom>
          <a:noFill/>
          <a:ln w="12700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2" name="Line 4"/>
          <p:cNvSpPr>
            <a:spLocks noChangeShapeType="1"/>
          </p:cNvSpPr>
          <p:nvPr/>
        </p:nvSpPr>
        <p:spPr bwMode="auto">
          <a:xfrm rot="5400000">
            <a:off x="1651000" y="3636963"/>
            <a:ext cx="0" cy="69850"/>
          </a:xfrm>
          <a:prstGeom prst="line">
            <a:avLst/>
          </a:prstGeom>
          <a:noFill/>
          <a:ln w="12700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3" name="Line 5"/>
          <p:cNvSpPr>
            <a:spLocks noChangeShapeType="1"/>
          </p:cNvSpPr>
          <p:nvPr/>
        </p:nvSpPr>
        <p:spPr bwMode="auto">
          <a:xfrm rot="5400000">
            <a:off x="1651000" y="4252913"/>
            <a:ext cx="0" cy="69850"/>
          </a:xfrm>
          <a:prstGeom prst="line">
            <a:avLst/>
          </a:prstGeom>
          <a:noFill/>
          <a:ln w="12700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4" name="Line 6"/>
          <p:cNvSpPr>
            <a:spLocks noChangeShapeType="1"/>
          </p:cNvSpPr>
          <p:nvPr/>
        </p:nvSpPr>
        <p:spPr bwMode="auto">
          <a:xfrm rot="5400000">
            <a:off x="1651000" y="4894263"/>
            <a:ext cx="0" cy="69850"/>
          </a:xfrm>
          <a:prstGeom prst="line">
            <a:avLst/>
          </a:prstGeom>
          <a:noFill/>
          <a:ln w="12700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5" name="Line 7"/>
          <p:cNvSpPr>
            <a:spLocks noChangeShapeType="1"/>
          </p:cNvSpPr>
          <p:nvPr/>
        </p:nvSpPr>
        <p:spPr bwMode="auto">
          <a:xfrm rot="5400000">
            <a:off x="1651000" y="5559425"/>
            <a:ext cx="0" cy="69850"/>
          </a:xfrm>
          <a:prstGeom prst="line">
            <a:avLst/>
          </a:prstGeom>
          <a:noFill/>
          <a:ln w="12700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5576" name="Rectangle 8"/>
          <p:cNvSpPr>
            <a:spLocks noChangeArrowheads="1"/>
          </p:cNvSpPr>
          <p:nvPr/>
        </p:nvSpPr>
        <p:spPr bwMode="invGray">
          <a:xfrm>
            <a:off x="1679575" y="2379663"/>
            <a:ext cx="6486525" cy="3214687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>
            <a:solidFill>
              <a:srgbClr val="99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PT"/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 rot="-5400000">
            <a:off x="-760413" y="3881438"/>
            <a:ext cx="3154363" cy="338138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buSzPct val="100000"/>
            </a:pPr>
            <a:r>
              <a:rPr lang="en-GB" sz="1600">
                <a:solidFill>
                  <a:srgbClr val="FFFFFF"/>
                </a:solidFill>
                <a:sym typeface="Arial" pitchFamily="34" charset="0"/>
              </a:rPr>
              <a:t>Probability of death</a:t>
            </a:r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595313" y="2211388"/>
            <a:ext cx="977900" cy="3525837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130000"/>
              </a:spcBef>
              <a:buSzPct val="100000"/>
            </a:pPr>
            <a:r>
              <a:rPr lang="en-GB" sz="1800">
                <a:solidFill>
                  <a:srgbClr val="FFFFFF"/>
                </a:solidFill>
                <a:sym typeface="Arial" pitchFamily="34" charset="0"/>
              </a:rPr>
              <a:t>1.0</a:t>
            </a:r>
          </a:p>
          <a:p>
            <a:pPr algn="r" eaLnBrk="0" hangingPunct="0">
              <a:spcBef>
                <a:spcPct val="130000"/>
              </a:spcBef>
              <a:buSzPct val="100000"/>
            </a:pPr>
            <a:r>
              <a:rPr lang="en-GB" sz="1800">
                <a:solidFill>
                  <a:srgbClr val="FFFFFF"/>
                </a:solidFill>
                <a:sym typeface="Arial" pitchFamily="34" charset="0"/>
              </a:rPr>
              <a:t>0.8</a:t>
            </a:r>
          </a:p>
          <a:p>
            <a:pPr algn="r" eaLnBrk="0" hangingPunct="0">
              <a:spcBef>
                <a:spcPct val="130000"/>
              </a:spcBef>
              <a:buSzPct val="100000"/>
            </a:pPr>
            <a:r>
              <a:rPr lang="en-GB" sz="1800">
                <a:solidFill>
                  <a:srgbClr val="FFFFFF"/>
                </a:solidFill>
                <a:sym typeface="Arial" pitchFamily="34" charset="0"/>
              </a:rPr>
              <a:t>0.6</a:t>
            </a:r>
          </a:p>
          <a:p>
            <a:pPr algn="r" eaLnBrk="0" hangingPunct="0">
              <a:spcBef>
                <a:spcPct val="130000"/>
              </a:spcBef>
              <a:buSzPct val="100000"/>
            </a:pPr>
            <a:r>
              <a:rPr lang="en-GB" sz="1800">
                <a:solidFill>
                  <a:srgbClr val="FFFFFF"/>
                </a:solidFill>
                <a:sym typeface="Arial" pitchFamily="34" charset="0"/>
              </a:rPr>
              <a:t>0.4</a:t>
            </a:r>
          </a:p>
          <a:p>
            <a:pPr algn="r" eaLnBrk="0" hangingPunct="0">
              <a:spcBef>
                <a:spcPct val="130000"/>
              </a:spcBef>
              <a:buSzPct val="100000"/>
            </a:pPr>
            <a:r>
              <a:rPr lang="en-GB" sz="1800">
                <a:solidFill>
                  <a:srgbClr val="FFFFFF"/>
                </a:solidFill>
                <a:sym typeface="Arial" pitchFamily="34" charset="0"/>
              </a:rPr>
              <a:t>0.2</a:t>
            </a:r>
          </a:p>
          <a:p>
            <a:pPr algn="r" eaLnBrk="0" hangingPunct="0">
              <a:spcBef>
                <a:spcPct val="130000"/>
              </a:spcBef>
              <a:buSzPct val="100000"/>
            </a:pPr>
            <a:r>
              <a:rPr lang="en-GB" sz="1800">
                <a:solidFill>
                  <a:srgbClr val="FFFFFF"/>
                </a:solidFill>
                <a:sym typeface="Arial" pitchFamily="34" charset="0"/>
              </a:rPr>
              <a:t>0.0</a:t>
            </a:r>
          </a:p>
        </p:txBody>
      </p:sp>
      <p:sp>
        <p:nvSpPr>
          <p:cNvPr id="43019" name="Freeform 11"/>
          <p:cNvSpPr>
            <a:spLocks/>
          </p:cNvSpPr>
          <p:nvPr/>
        </p:nvSpPr>
        <p:spPr bwMode="auto">
          <a:xfrm>
            <a:off x="1697038" y="2835275"/>
            <a:ext cx="4611687" cy="2684463"/>
          </a:xfrm>
          <a:custGeom>
            <a:avLst/>
            <a:gdLst>
              <a:gd name="T0" fmla="*/ 0 w 3137"/>
              <a:gd name="T1" fmla="*/ 2147483647 h 1822"/>
              <a:gd name="T2" fmla="*/ 2147483647 w 3137"/>
              <a:gd name="T3" fmla="*/ 2147483647 h 1822"/>
              <a:gd name="T4" fmla="*/ 2147483647 w 3137"/>
              <a:gd name="T5" fmla="*/ 2147483647 h 1822"/>
              <a:gd name="T6" fmla="*/ 2147483647 w 3137"/>
              <a:gd name="T7" fmla="*/ 2147483647 h 1822"/>
              <a:gd name="T8" fmla="*/ 2147483647 w 3137"/>
              <a:gd name="T9" fmla="*/ 2147483647 h 1822"/>
              <a:gd name="T10" fmla="*/ 2147483647 w 3137"/>
              <a:gd name="T11" fmla="*/ 2147483647 h 1822"/>
              <a:gd name="T12" fmla="*/ 2147483647 w 3137"/>
              <a:gd name="T13" fmla="*/ 2147483647 h 1822"/>
              <a:gd name="T14" fmla="*/ 2147483647 w 3137"/>
              <a:gd name="T15" fmla="*/ 2147483647 h 1822"/>
              <a:gd name="T16" fmla="*/ 2147483647 w 3137"/>
              <a:gd name="T17" fmla="*/ 2147483647 h 1822"/>
              <a:gd name="T18" fmla="*/ 2147483647 w 3137"/>
              <a:gd name="T19" fmla="*/ 2147483647 h 1822"/>
              <a:gd name="T20" fmla="*/ 2147483647 w 3137"/>
              <a:gd name="T21" fmla="*/ 2147483647 h 1822"/>
              <a:gd name="T22" fmla="*/ 2147483647 w 3137"/>
              <a:gd name="T23" fmla="*/ 2147483647 h 1822"/>
              <a:gd name="T24" fmla="*/ 2147483647 w 3137"/>
              <a:gd name="T25" fmla="*/ 0 h 182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137"/>
              <a:gd name="T40" fmla="*/ 0 h 1822"/>
              <a:gd name="T41" fmla="*/ 3137 w 3137"/>
              <a:gd name="T42" fmla="*/ 1822 h 182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137" h="1822">
                <a:moveTo>
                  <a:pt x="0" y="1822"/>
                </a:moveTo>
                <a:cubicBezTo>
                  <a:pt x="31" y="1741"/>
                  <a:pt x="62" y="1660"/>
                  <a:pt x="95" y="1592"/>
                </a:cubicBezTo>
                <a:cubicBezTo>
                  <a:pt x="127" y="1523"/>
                  <a:pt x="151" y="1485"/>
                  <a:pt x="198" y="1410"/>
                </a:cubicBezTo>
                <a:cubicBezTo>
                  <a:pt x="244" y="1334"/>
                  <a:pt x="314" y="1213"/>
                  <a:pt x="373" y="1141"/>
                </a:cubicBezTo>
                <a:cubicBezTo>
                  <a:pt x="431" y="1068"/>
                  <a:pt x="494" y="1020"/>
                  <a:pt x="547" y="974"/>
                </a:cubicBezTo>
                <a:cubicBezTo>
                  <a:pt x="599" y="927"/>
                  <a:pt x="624" y="906"/>
                  <a:pt x="689" y="863"/>
                </a:cubicBezTo>
                <a:cubicBezTo>
                  <a:pt x="753" y="819"/>
                  <a:pt x="846" y="760"/>
                  <a:pt x="935" y="713"/>
                </a:cubicBezTo>
                <a:cubicBezTo>
                  <a:pt x="1023" y="665"/>
                  <a:pt x="1119" y="621"/>
                  <a:pt x="1220" y="578"/>
                </a:cubicBezTo>
                <a:cubicBezTo>
                  <a:pt x="1320" y="534"/>
                  <a:pt x="1401" y="502"/>
                  <a:pt x="1537" y="452"/>
                </a:cubicBezTo>
                <a:cubicBezTo>
                  <a:pt x="1672" y="401"/>
                  <a:pt x="1882" y="325"/>
                  <a:pt x="2036" y="277"/>
                </a:cubicBezTo>
                <a:cubicBezTo>
                  <a:pt x="2189" y="228"/>
                  <a:pt x="2331" y="193"/>
                  <a:pt x="2456" y="159"/>
                </a:cubicBezTo>
                <a:cubicBezTo>
                  <a:pt x="2580" y="124"/>
                  <a:pt x="2667" y="97"/>
                  <a:pt x="2781" y="71"/>
                </a:cubicBezTo>
                <a:cubicBezTo>
                  <a:pt x="2894" y="44"/>
                  <a:pt x="3079" y="11"/>
                  <a:pt x="3137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43020" name="Freeform 12"/>
          <p:cNvSpPr>
            <a:spLocks/>
          </p:cNvSpPr>
          <p:nvPr/>
        </p:nvSpPr>
        <p:spPr bwMode="auto">
          <a:xfrm>
            <a:off x="1773238" y="4816475"/>
            <a:ext cx="4786312" cy="762000"/>
          </a:xfrm>
          <a:custGeom>
            <a:avLst/>
            <a:gdLst>
              <a:gd name="T0" fmla="*/ 0 w 3129"/>
              <a:gd name="T1" fmla="*/ 2147483647 h 491"/>
              <a:gd name="T2" fmla="*/ 2147483647 w 3129"/>
              <a:gd name="T3" fmla="*/ 2147483647 h 491"/>
              <a:gd name="T4" fmla="*/ 2147483647 w 3129"/>
              <a:gd name="T5" fmla="*/ 2147483647 h 491"/>
              <a:gd name="T6" fmla="*/ 2147483647 w 3129"/>
              <a:gd name="T7" fmla="*/ 2147483647 h 491"/>
              <a:gd name="T8" fmla="*/ 2147483647 w 3129"/>
              <a:gd name="T9" fmla="*/ 2147483647 h 491"/>
              <a:gd name="T10" fmla="*/ 2147483647 w 3129"/>
              <a:gd name="T11" fmla="*/ 2147483647 h 491"/>
              <a:gd name="T12" fmla="*/ 2147483647 w 3129"/>
              <a:gd name="T13" fmla="*/ 2147483647 h 491"/>
              <a:gd name="T14" fmla="*/ 2147483647 w 3129"/>
              <a:gd name="T15" fmla="*/ 0 h 49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129"/>
              <a:gd name="T25" fmla="*/ 0 h 491"/>
              <a:gd name="T26" fmla="*/ 3129 w 3129"/>
              <a:gd name="T27" fmla="*/ 491 h 49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129" h="491">
                <a:moveTo>
                  <a:pt x="0" y="491"/>
                </a:moveTo>
                <a:cubicBezTo>
                  <a:pt x="41" y="454"/>
                  <a:pt x="82" y="417"/>
                  <a:pt x="135" y="388"/>
                </a:cubicBezTo>
                <a:cubicBezTo>
                  <a:pt x="187" y="359"/>
                  <a:pt x="225" y="342"/>
                  <a:pt x="317" y="317"/>
                </a:cubicBezTo>
                <a:cubicBezTo>
                  <a:pt x="408" y="291"/>
                  <a:pt x="532" y="263"/>
                  <a:pt x="682" y="237"/>
                </a:cubicBezTo>
                <a:cubicBezTo>
                  <a:pt x="831" y="210"/>
                  <a:pt x="1010" y="182"/>
                  <a:pt x="1212" y="158"/>
                </a:cubicBezTo>
                <a:cubicBezTo>
                  <a:pt x="1413" y="133"/>
                  <a:pt x="1705" y="104"/>
                  <a:pt x="1894" y="87"/>
                </a:cubicBezTo>
                <a:cubicBezTo>
                  <a:pt x="2082" y="69"/>
                  <a:pt x="2139" y="69"/>
                  <a:pt x="2345" y="55"/>
                </a:cubicBezTo>
                <a:cubicBezTo>
                  <a:pt x="2550" y="40"/>
                  <a:pt x="2998" y="9"/>
                  <a:pt x="3129" y="0"/>
                </a:cubicBezTo>
              </a:path>
            </a:pathLst>
          </a:custGeom>
          <a:noFill/>
          <a:ln w="38100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43021" name="Text Box 13"/>
          <p:cNvSpPr txBox="1">
            <a:spLocks noChangeArrowheads="1"/>
          </p:cNvSpPr>
          <p:nvPr/>
        </p:nvSpPr>
        <p:spPr bwMode="auto">
          <a:xfrm>
            <a:off x="1957388" y="5667375"/>
            <a:ext cx="5180012" cy="688975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30000"/>
              </a:spcBef>
              <a:buSzPct val="100000"/>
              <a:tabLst>
                <a:tab pos="1144588" algn="ctr"/>
                <a:tab pos="2289175" algn="ctr"/>
                <a:tab pos="3332163" algn="ctr"/>
                <a:tab pos="4476750" algn="ctr"/>
              </a:tabLst>
            </a:pPr>
            <a:r>
              <a:rPr lang="en-GB" sz="1800">
                <a:solidFill>
                  <a:srgbClr val="FFFFFF"/>
                </a:solidFill>
                <a:sym typeface="Arial" pitchFamily="34" charset="0"/>
              </a:rPr>
              <a:t>0	40	80	120	180</a:t>
            </a:r>
          </a:p>
          <a:p>
            <a:pPr algn="ctr" eaLnBrk="0" hangingPunct="0">
              <a:spcBef>
                <a:spcPct val="30000"/>
              </a:spcBef>
              <a:buSzPct val="100000"/>
              <a:tabLst>
                <a:tab pos="1144588" algn="ctr"/>
                <a:tab pos="2289175" algn="ctr"/>
                <a:tab pos="3332163" algn="ctr"/>
                <a:tab pos="4476750" algn="ctr"/>
              </a:tabLst>
            </a:pPr>
            <a:r>
              <a:rPr lang="en-GB" sz="1600">
                <a:solidFill>
                  <a:srgbClr val="FFFFFF"/>
                </a:solidFill>
                <a:sym typeface="Arial" pitchFamily="34" charset="0"/>
              </a:rPr>
              <a:t>Number of days</a:t>
            </a:r>
          </a:p>
        </p:txBody>
      </p:sp>
      <p:sp>
        <p:nvSpPr>
          <p:cNvPr id="43022" name="Text Box 14"/>
          <p:cNvSpPr txBox="1">
            <a:spLocks noChangeArrowheads="1"/>
          </p:cNvSpPr>
          <p:nvPr/>
        </p:nvSpPr>
        <p:spPr bwMode="auto">
          <a:xfrm>
            <a:off x="5876925" y="4110038"/>
            <a:ext cx="1905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SzPct val="100000"/>
            </a:pPr>
            <a:r>
              <a:rPr lang="en-GB" sz="1600">
                <a:solidFill>
                  <a:srgbClr val="FFFF00"/>
                </a:solidFill>
                <a:sym typeface="Arial" pitchFamily="34" charset="0"/>
              </a:rPr>
              <a:t>Malignant disease only</a:t>
            </a:r>
          </a:p>
        </p:txBody>
      </p:sp>
      <p:sp>
        <p:nvSpPr>
          <p:cNvPr id="43023" name="Text Box 15"/>
          <p:cNvSpPr txBox="1">
            <a:spLocks noChangeArrowheads="1"/>
          </p:cNvSpPr>
          <p:nvPr/>
        </p:nvSpPr>
        <p:spPr bwMode="auto">
          <a:xfrm>
            <a:off x="5876925" y="2924175"/>
            <a:ext cx="2362200" cy="581025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SzPct val="100000"/>
            </a:pPr>
            <a:r>
              <a:rPr lang="en-GB" sz="1600">
                <a:solidFill>
                  <a:srgbClr val="FF0000"/>
                </a:solidFill>
                <a:sym typeface="Arial" pitchFamily="34" charset="0"/>
              </a:rPr>
              <a:t>DVT/PE and malignant disease</a:t>
            </a:r>
          </a:p>
        </p:txBody>
      </p:sp>
      <p:sp>
        <p:nvSpPr>
          <p:cNvPr id="43024" name="Rectangle 16"/>
          <p:cNvSpPr>
            <a:spLocks noChangeArrowheads="1"/>
          </p:cNvSpPr>
          <p:nvPr/>
        </p:nvSpPr>
        <p:spPr bwMode="auto">
          <a:xfrm>
            <a:off x="1624013" y="1601788"/>
            <a:ext cx="6513512" cy="6159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471" tIns="44442" rIns="90471" bIns="44442">
            <a:spAutoFit/>
          </a:bodyPr>
          <a:lstStyle/>
          <a:p>
            <a:pPr algn="ctr" eaLnBrk="0" hangingPunct="0">
              <a:lnSpc>
                <a:spcPct val="95000"/>
              </a:lnSpc>
              <a:buSzPct val="100000"/>
            </a:pPr>
            <a:r>
              <a:rPr lang="en-GB" sz="1800" dirty="0">
                <a:solidFill>
                  <a:srgbClr val="FFFFFF"/>
                </a:solidFill>
                <a:sym typeface="Arial" pitchFamily="34" charset="0"/>
              </a:rPr>
              <a:t>Probability of death in the first 183 days after initial hospital </a:t>
            </a:r>
            <a:r>
              <a:rPr lang="en-GB" sz="1800" dirty="0" smtClean="0">
                <a:solidFill>
                  <a:srgbClr val="FFFFFF"/>
                </a:solidFill>
                <a:sym typeface="Arial" pitchFamily="34" charset="0"/>
              </a:rPr>
              <a:t>admission</a:t>
            </a:r>
            <a:r>
              <a:rPr lang="en-GB" sz="1800" baseline="30000" dirty="0" smtClean="0">
                <a:solidFill>
                  <a:srgbClr val="FFFFFF"/>
                </a:solidFill>
                <a:sym typeface="Arial" pitchFamily="34" charset="0"/>
              </a:rPr>
              <a:t>22</a:t>
            </a:r>
            <a:endParaRPr lang="en-GB" sz="1800" baseline="30000" dirty="0">
              <a:solidFill>
                <a:srgbClr val="FFFFFF"/>
              </a:solidFill>
              <a:sym typeface="Arial" pitchFamily="34" charset="0"/>
            </a:endParaRPr>
          </a:p>
        </p:txBody>
      </p:sp>
      <p:sp>
        <p:nvSpPr>
          <p:cNvPr id="43025" name="Line 18"/>
          <p:cNvSpPr>
            <a:spLocks noChangeShapeType="1"/>
          </p:cNvSpPr>
          <p:nvPr/>
        </p:nvSpPr>
        <p:spPr bwMode="auto">
          <a:xfrm>
            <a:off x="6511925" y="5595938"/>
            <a:ext cx="0" cy="69850"/>
          </a:xfrm>
          <a:prstGeom prst="line">
            <a:avLst/>
          </a:prstGeom>
          <a:noFill/>
          <a:ln w="12700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6" name="Line 19"/>
          <p:cNvSpPr>
            <a:spLocks noChangeShapeType="1"/>
          </p:cNvSpPr>
          <p:nvPr/>
        </p:nvSpPr>
        <p:spPr bwMode="auto">
          <a:xfrm>
            <a:off x="5376863" y="5595938"/>
            <a:ext cx="0" cy="69850"/>
          </a:xfrm>
          <a:prstGeom prst="line">
            <a:avLst/>
          </a:prstGeom>
          <a:noFill/>
          <a:ln w="12700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7" name="Line 20"/>
          <p:cNvSpPr>
            <a:spLocks noChangeShapeType="1"/>
          </p:cNvSpPr>
          <p:nvPr/>
        </p:nvSpPr>
        <p:spPr bwMode="auto">
          <a:xfrm>
            <a:off x="4341813" y="5595938"/>
            <a:ext cx="0" cy="69850"/>
          </a:xfrm>
          <a:prstGeom prst="line">
            <a:avLst/>
          </a:prstGeom>
          <a:noFill/>
          <a:ln w="12700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8" name="Line 21"/>
          <p:cNvSpPr>
            <a:spLocks noChangeShapeType="1"/>
          </p:cNvSpPr>
          <p:nvPr/>
        </p:nvSpPr>
        <p:spPr bwMode="auto">
          <a:xfrm>
            <a:off x="3186113" y="5595938"/>
            <a:ext cx="0" cy="69850"/>
          </a:xfrm>
          <a:prstGeom prst="line">
            <a:avLst/>
          </a:prstGeom>
          <a:noFill/>
          <a:ln w="12700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9" name="Line 22"/>
          <p:cNvSpPr>
            <a:spLocks noChangeShapeType="1"/>
          </p:cNvSpPr>
          <p:nvPr/>
        </p:nvSpPr>
        <p:spPr bwMode="auto">
          <a:xfrm>
            <a:off x="2101850" y="5595938"/>
            <a:ext cx="0" cy="69850"/>
          </a:xfrm>
          <a:prstGeom prst="line">
            <a:avLst/>
          </a:prstGeom>
          <a:noFill/>
          <a:ln w="12700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30" name="Rectangle 25"/>
          <p:cNvSpPr>
            <a:spLocks noChangeArrowheads="1"/>
          </p:cNvSpPr>
          <p:nvPr/>
        </p:nvSpPr>
        <p:spPr bwMode="auto">
          <a:xfrm>
            <a:off x="0" y="6589713"/>
            <a:ext cx="8510588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>
            <a:spAutoFit/>
          </a:bodyPr>
          <a:lstStyle/>
          <a:p>
            <a:pPr eaLnBrk="0" hangingPunct="0">
              <a:lnSpc>
                <a:spcPct val="95000"/>
              </a:lnSpc>
              <a:buSzPct val="100000"/>
              <a:tabLst>
                <a:tab pos="176213" algn="l"/>
              </a:tabLst>
            </a:pPr>
            <a:r>
              <a:rPr lang="en-GB" sz="1200" b="0" dirty="0" err="1">
                <a:solidFill>
                  <a:srgbClr val="FFFFFF"/>
                </a:solidFill>
                <a:sym typeface="Arial" pitchFamily="34" charset="0"/>
              </a:rPr>
              <a:t>Levitan</a:t>
            </a:r>
            <a:r>
              <a:rPr lang="en-GB" sz="1200" b="0" dirty="0">
                <a:solidFill>
                  <a:srgbClr val="FFFFFF"/>
                </a:solidFill>
                <a:sym typeface="Arial" pitchFamily="34" charset="0"/>
              </a:rPr>
              <a:t> N et al, </a:t>
            </a:r>
            <a:r>
              <a:rPr lang="en-GB" sz="1200" b="0" i="1" dirty="0">
                <a:solidFill>
                  <a:srgbClr val="FFFFFF"/>
                </a:solidFill>
                <a:sym typeface="Arial" pitchFamily="34" charset="0"/>
              </a:rPr>
              <a:t>Medicine</a:t>
            </a:r>
            <a:r>
              <a:rPr lang="en-GB" sz="1200" b="0" dirty="0">
                <a:solidFill>
                  <a:srgbClr val="FFFFFF"/>
                </a:solidFill>
                <a:sym typeface="Arial" pitchFamily="34" charset="0"/>
              </a:rPr>
              <a:t> (Baltimore). 1999 Sep;78(5):285-91.</a:t>
            </a:r>
          </a:p>
        </p:txBody>
      </p:sp>
      <p:sp>
        <p:nvSpPr>
          <p:cNvPr id="43031" name="Rectangle 5"/>
          <p:cNvSpPr>
            <a:spLocks noChangeArrowheads="1"/>
          </p:cNvSpPr>
          <p:nvPr/>
        </p:nvSpPr>
        <p:spPr bwMode="auto">
          <a:xfrm>
            <a:off x="609600" y="444500"/>
            <a:ext cx="807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8938" indent="-388938" algn="just" eaLnBrk="0" hangingPunct="0">
              <a:spcBef>
                <a:spcPct val="20000"/>
              </a:spcBef>
              <a:buSzPct val="100000"/>
              <a:tabLst>
                <a:tab pos="1516063" algn="l"/>
              </a:tabLst>
            </a:pPr>
            <a:r>
              <a:rPr lang="en-GB" sz="2800">
                <a:solidFill>
                  <a:srgbClr val="FFFFFF"/>
                </a:solidFill>
                <a:sym typeface="Arial" pitchFamily="34" charset="0"/>
              </a:rPr>
              <a:t>Prevention of VTE in oncology</a:t>
            </a:r>
          </a:p>
        </p:txBody>
      </p:sp>
      <p:sp>
        <p:nvSpPr>
          <p:cNvPr id="43032" name="Rectangle 6"/>
          <p:cNvSpPr>
            <a:spLocks noChangeArrowheads="1"/>
          </p:cNvSpPr>
          <p:nvPr/>
        </p:nvSpPr>
        <p:spPr bwMode="auto">
          <a:xfrm>
            <a:off x="611188" y="1000125"/>
            <a:ext cx="8047037" cy="2159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12700" cap="sq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5"/>
          <p:cNvSpPr>
            <a:spLocks noChangeArrowheads="1"/>
          </p:cNvSpPr>
          <p:nvPr/>
        </p:nvSpPr>
        <p:spPr bwMode="auto">
          <a:xfrm>
            <a:off x="609600" y="444500"/>
            <a:ext cx="807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8938" indent="-388938" algn="just" eaLnBrk="0" hangingPunct="0">
              <a:spcBef>
                <a:spcPct val="20000"/>
              </a:spcBef>
              <a:buSzPct val="100000"/>
              <a:tabLst>
                <a:tab pos="1516063" algn="l"/>
              </a:tabLst>
            </a:pPr>
            <a:r>
              <a:rPr lang="en-GB" sz="2800">
                <a:solidFill>
                  <a:srgbClr val="FFFFFF"/>
                </a:solidFill>
                <a:sym typeface="Arial" pitchFamily="34" charset="0"/>
              </a:rPr>
              <a:t>Prevention of VTE in oncology</a:t>
            </a:r>
          </a:p>
        </p:txBody>
      </p:sp>
      <p:sp>
        <p:nvSpPr>
          <p:cNvPr id="44035" name="Rectangle 6"/>
          <p:cNvSpPr>
            <a:spLocks noChangeArrowheads="1"/>
          </p:cNvSpPr>
          <p:nvPr/>
        </p:nvSpPr>
        <p:spPr bwMode="auto">
          <a:xfrm>
            <a:off x="611188" y="1000125"/>
            <a:ext cx="8047037" cy="2159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12700" cap="sq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grpSp>
        <p:nvGrpSpPr>
          <p:cNvPr id="44036" name="Grupo 14"/>
          <p:cNvGrpSpPr>
            <a:grpSpLocks/>
          </p:cNvGrpSpPr>
          <p:nvPr/>
        </p:nvGrpSpPr>
        <p:grpSpPr bwMode="auto">
          <a:xfrm>
            <a:off x="2603500" y="2057400"/>
            <a:ext cx="3924300" cy="3851275"/>
            <a:chOff x="546100" y="1765300"/>
            <a:chExt cx="3924811" cy="3851275"/>
          </a:xfrm>
        </p:grpSpPr>
        <p:sp>
          <p:nvSpPr>
            <p:cNvPr id="44045" name="Oval 8"/>
            <p:cNvSpPr>
              <a:spLocks noChangeArrowheads="1"/>
            </p:cNvSpPr>
            <p:nvPr/>
          </p:nvSpPr>
          <p:spPr bwMode="auto">
            <a:xfrm>
              <a:off x="598447" y="1919850"/>
              <a:ext cx="2234737" cy="2213548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44046" name="Oval 9"/>
            <p:cNvSpPr>
              <a:spLocks noChangeArrowheads="1"/>
            </p:cNvSpPr>
            <p:nvPr/>
          </p:nvSpPr>
          <p:spPr bwMode="auto">
            <a:xfrm>
              <a:off x="2236174" y="1899908"/>
              <a:ext cx="2234737" cy="2213548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44047" name="Oval 10"/>
            <p:cNvSpPr>
              <a:spLocks noChangeArrowheads="1"/>
            </p:cNvSpPr>
            <p:nvPr/>
          </p:nvSpPr>
          <p:spPr bwMode="auto">
            <a:xfrm>
              <a:off x="1458441" y="3403027"/>
              <a:ext cx="2234737" cy="2213548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44048" name="Oval 11"/>
            <p:cNvSpPr>
              <a:spLocks noChangeArrowheads="1"/>
            </p:cNvSpPr>
            <p:nvPr/>
          </p:nvSpPr>
          <p:spPr bwMode="auto">
            <a:xfrm>
              <a:off x="546100" y="1785242"/>
              <a:ext cx="2237230" cy="2216041"/>
            </a:xfrm>
            <a:prstGeom prst="ellipse">
              <a:avLst/>
            </a:prstGeom>
            <a:solidFill>
              <a:srgbClr val="0000FF"/>
            </a:solidFill>
            <a:ln w="25400">
              <a:solidFill>
                <a:srgbClr val="33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PT" sz="1600"/>
            </a:p>
          </p:txBody>
        </p:sp>
        <p:sp>
          <p:nvSpPr>
            <p:cNvPr id="10" name="Rectangle 12"/>
            <p:cNvSpPr>
              <a:spLocks noChangeArrowheads="1"/>
            </p:cNvSpPr>
            <p:nvPr/>
          </p:nvSpPr>
          <p:spPr bwMode="auto">
            <a:xfrm>
              <a:off x="627074" y="2565400"/>
              <a:ext cx="1681381" cy="1193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pPr marL="228600" indent="-228600" algn="ctr" eaLnBrk="0" hangingPunct="0">
                <a:lnSpc>
                  <a:spcPct val="85000"/>
                </a:lnSpc>
                <a:buSzPct val="100000"/>
              </a:pPr>
              <a:r>
                <a:rPr lang="en-GB" sz="1600" b="0">
                  <a:solidFill>
                    <a:srgbClr val="FFFFCC"/>
                  </a:solidFill>
                  <a:sym typeface="Arial" pitchFamily="34" charset="0"/>
                </a:rPr>
                <a:t>Venous stasis</a:t>
              </a:r>
            </a:p>
          </p:txBody>
        </p:sp>
        <p:sp>
          <p:nvSpPr>
            <p:cNvPr id="44050" name="Oval 13"/>
            <p:cNvSpPr>
              <a:spLocks noChangeArrowheads="1"/>
            </p:cNvSpPr>
            <p:nvPr/>
          </p:nvSpPr>
          <p:spPr bwMode="auto">
            <a:xfrm>
              <a:off x="2183827" y="1765300"/>
              <a:ext cx="2237230" cy="2216041"/>
            </a:xfrm>
            <a:prstGeom prst="ellipse">
              <a:avLst/>
            </a:prstGeom>
            <a:solidFill>
              <a:srgbClr val="0000FF"/>
            </a:solidFill>
            <a:ln w="25400">
              <a:solidFill>
                <a:srgbClr val="33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12" name="Rectangle 14"/>
            <p:cNvSpPr>
              <a:spLocks noChangeArrowheads="1"/>
            </p:cNvSpPr>
            <p:nvPr/>
          </p:nvSpPr>
          <p:spPr bwMode="auto">
            <a:xfrm>
              <a:off x="2705381" y="2535238"/>
              <a:ext cx="1498795" cy="1122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pPr algn="ctr" eaLnBrk="0" hangingPunct="0">
                <a:buSzPct val="100000"/>
              </a:pPr>
              <a:r>
                <a:rPr lang="en-GB" sz="1600" b="0">
                  <a:solidFill>
                    <a:srgbClr val="FFFFCC"/>
                  </a:solidFill>
                  <a:sym typeface="Arial" pitchFamily="34" charset="0"/>
                </a:rPr>
                <a:t>Vascular lesion</a:t>
              </a:r>
            </a:p>
          </p:txBody>
        </p:sp>
        <p:sp>
          <p:nvSpPr>
            <p:cNvPr id="44052" name="Oval 15"/>
            <p:cNvSpPr>
              <a:spLocks noChangeArrowheads="1"/>
            </p:cNvSpPr>
            <p:nvPr/>
          </p:nvSpPr>
          <p:spPr bwMode="auto">
            <a:xfrm>
              <a:off x="1406094" y="3268419"/>
              <a:ext cx="2237230" cy="2216041"/>
            </a:xfrm>
            <a:prstGeom prst="ellipse">
              <a:avLst/>
            </a:prstGeom>
            <a:solidFill>
              <a:srgbClr val="0000FF"/>
            </a:solidFill>
            <a:ln w="25400">
              <a:solidFill>
                <a:srgbClr val="33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14" name="Rectangle 16"/>
            <p:cNvSpPr>
              <a:spLocks noChangeArrowheads="1"/>
            </p:cNvSpPr>
            <p:nvPr/>
          </p:nvSpPr>
          <p:spPr bwMode="auto">
            <a:xfrm>
              <a:off x="1424102" y="4321175"/>
              <a:ext cx="2246605" cy="454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pPr marL="228600" indent="-228600" algn="ctr" eaLnBrk="0" hangingPunct="0">
                <a:spcBef>
                  <a:spcPts val="1100"/>
                </a:spcBef>
                <a:buSzPct val="100000"/>
              </a:pPr>
              <a:r>
                <a:rPr lang="en-GB" sz="1600" b="0">
                  <a:solidFill>
                    <a:srgbClr val="FFFFCC"/>
                  </a:solidFill>
                  <a:sym typeface="Arial" pitchFamily="34" charset="0"/>
                </a:rPr>
                <a:t>Hypercoagulability</a:t>
              </a:r>
            </a:p>
            <a:p>
              <a:pPr marL="228600" indent="-228600" algn="ctr" eaLnBrk="0" hangingPunct="0">
                <a:spcBef>
                  <a:spcPts val="1100"/>
                </a:spcBef>
                <a:buSzPct val="100000"/>
              </a:pPr>
              <a:endParaRPr lang="en-GB" sz="1600" b="0">
                <a:solidFill>
                  <a:srgbClr val="FFFFCC"/>
                </a:solidFill>
                <a:sym typeface="Arial" pitchFamily="34" charset="0"/>
              </a:endParaRPr>
            </a:p>
          </p:txBody>
        </p:sp>
        <p:sp>
          <p:nvSpPr>
            <p:cNvPr id="15" name="Freeform 17"/>
            <p:cNvSpPr>
              <a:spLocks/>
            </p:cNvSpPr>
            <p:nvPr/>
          </p:nvSpPr>
          <p:spPr bwMode="auto">
            <a:xfrm>
              <a:off x="2195728" y="2143125"/>
              <a:ext cx="579512" cy="1168400"/>
            </a:xfrm>
            <a:custGeom>
              <a:avLst/>
              <a:gdLst>
                <a:gd name="T0" fmla="*/ 224 w 465"/>
                <a:gd name="T1" fmla="*/ 0 h 937"/>
                <a:gd name="T2" fmla="*/ 112 w 465"/>
                <a:gd name="T3" fmla="*/ 144 h 937"/>
                <a:gd name="T4" fmla="*/ 32 w 465"/>
                <a:gd name="T5" fmla="*/ 312 h 937"/>
                <a:gd name="T6" fmla="*/ 0 w 465"/>
                <a:gd name="T7" fmla="*/ 488 h 937"/>
                <a:gd name="T8" fmla="*/ 0 w 465"/>
                <a:gd name="T9" fmla="*/ 712 h 937"/>
                <a:gd name="T10" fmla="*/ 32 w 465"/>
                <a:gd name="T11" fmla="*/ 824 h 937"/>
                <a:gd name="T12" fmla="*/ 64 w 465"/>
                <a:gd name="T13" fmla="*/ 936 h 937"/>
                <a:gd name="T14" fmla="*/ 176 w 465"/>
                <a:gd name="T15" fmla="*/ 904 h 937"/>
                <a:gd name="T16" fmla="*/ 272 w 465"/>
                <a:gd name="T17" fmla="*/ 896 h 937"/>
                <a:gd name="T18" fmla="*/ 360 w 465"/>
                <a:gd name="T19" fmla="*/ 904 h 937"/>
                <a:gd name="T20" fmla="*/ 408 w 465"/>
                <a:gd name="T21" fmla="*/ 912 h 937"/>
                <a:gd name="T22" fmla="*/ 456 w 465"/>
                <a:gd name="T23" fmla="*/ 736 h 937"/>
                <a:gd name="T24" fmla="*/ 464 w 465"/>
                <a:gd name="T25" fmla="*/ 520 h 937"/>
                <a:gd name="T26" fmla="*/ 440 w 465"/>
                <a:gd name="T27" fmla="*/ 360 h 937"/>
                <a:gd name="T28" fmla="*/ 368 w 465"/>
                <a:gd name="T29" fmla="*/ 184 h 937"/>
                <a:gd name="T30" fmla="*/ 280 w 465"/>
                <a:gd name="T31" fmla="*/ 64 h 937"/>
                <a:gd name="T32" fmla="*/ 224 w 465"/>
                <a:gd name="T33" fmla="*/ 0 h 9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5"/>
                <a:gd name="T52" fmla="*/ 0 h 937"/>
                <a:gd name="T53" fmla="*/ 465 w 465"/>
                <a:gd name="T54" fmla="*/ 937 h 9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5" h="937">
                  <a:moveTo>
                    <a:pt x="224" y="0"/>
                  </a:moveTo>
                  <a:lnTo>
                    <a:pt x="112" y="144"/>
                  </a:lnTo>
                  <a:lnTo>
                    <a:pt x="32" y="312"/>
                  </a:lnTo>
                  <a:lnTo>
                    <a:pt x="0" y="488"/>
                  </a:lnTo>
                  <a:lnTo>
                    <a:pt x="0" y="712"/>
                  </a:lnTo>
                  <a:lnTo>
                    <a:pt x="32" y="824"/>
                  </a:lnTo>
                  <a:lnTo>
                    <a:pt x="64" y="936"/>
                  </a:lnTo>
                  <a:lnTo>
                    <a:pt x="176" y="904"/>
                  </a:lnTo>
                  <a:lnTo>
                    <a:pt x="272" y="896"/>
                  </a:lnTo>
                  <a:lnTo>
                    <a:pt x="360" y="904"/>
                  </a:lnTo>
                  <a:lnTo>
                    <a:pt x="408" y="912"/>
                  </a:lnTo>
                  <a:lnTo>
                    <a:pt x="456" y="736"/>
                  </a:lnTo>
                  <a:lnTo>
                    <a:pt x="464" y="520"/>
                  </a:lnTo>
                  <a:lnTo>
                    <a:pt x="440" y="360"/>
                  </a:lnTo>
                  <a:lnTo>
                    <a:pt x="368" y="184"/>
                  </a:lnTo>
                  <a:lnTo>
                    <a:pt x="280" y="64"/>
                  </a:lnTo>
                  <a:lnTo>
                    <a:pt x="224" y="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pt-PT" sz="1600"/>
            </a:p>
          </p:txBody>
        </p:sp>
        <p:sp>
          <p:nvSpPr>
            <p:cNvPr id="16" name="Freeform 18"/>
            <p:cNvSpPr>
              <a:spLocks/>
            </p:cNvSpPr>
            <p:nvPr/>
          </p:nvSpPr>
          <p:spPr bwMode="auto">
            <a:xfrm>
              <a:off x="1478084" y="3309938"/>
              <a:ext cx="998667" cy="688975"/>
            </a:xfrm>
            <a:custGeom>
              <a:avLst/>
              <a:gdLst>
                <a:gd name="T0" fmla="*/ 800 w 801"/>
                <a:gd name="T1" fmla="*/ 256 h 553"/>
                <a:gd name="T2" fmla="*/ 704 w 801"/>
                <a:gd name="T3" fmla="*/ 120 h 553"/>
                <a:gd name="T4" fmla="*/ 640 w 801"/>
                <a:gd name="T5" fmla="*/ 0 h 553"/>
                <a:gd name="T6" fmla="*/ 504 w 801"/>
                <a:gd name="T7" fmla="*/ 24 h 553"/>
                <a:gd name="T8" fmla="*/ 416 w 801"/>
                <a:gd name="T9" fmla="*/ 72 h 553"/>
                <a:gd name="T10" fmla="*/ 296 w 801"/>
                <a:gd name="T11" fmla="*/ 152 h 553"/>
                <a:gd name="T12" fmla="*/ 208 w 801"/>
                <a:gd name="T13" fmla="*/ 240 h 553"/>
                <a:gd name="T14" fmla="*/ 112 w 801"/>
                <a:gd name="T15" fmla="*/ 336 h 553"/>
                <a:gd name="T16" fmla="*/ 48 w 801"/>
                <a:gd name="T17" fmla="*/ 448 h 553"/>
                <a:gd name="T18" fmla="*/ 0 w 801"/>
                <a:gd name="T19" fmla="*/ 528 h 553"/>
                <a:gd name="T20" fmla="*/ 128 w 801"/>
                <a:gd name="T21" fmla="*/ 552 h 553"/>
                <a:gd name="T22" fmla="*/ 280 w 801"/>
                <a:gd name="T23" fmla="*/ 544 h 553"/>
                <a:gd name="T24" fmla="*/ 400 w 801"/>
                <a:gd name="T25" fmla="*/ 512 h 553"/>
                <a:gd name="T26" fmla="*/ 496 w 801"/>
                <a:gd name="T27" fmla="*/ 480 h 553"/>
                <a:gd name="T28" fmla="*/ 616 w 801"/>
                <a:gd name="T29" fmla="*/ 416 h 553"/>
                <a:gd name="T30" fmla="*/ 712 w 801"/>
                <a:gd name="T31" fmla="*/ 352 h 553"/>
                <a:gd name="T32" fmla="*/ 800 w 801"/>
                <a:gd name="T33" fmla="*/ 256 h 55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01"/>
                <a:gd name="T52" fmla="*/ 0 h 553"/>
                <a:gd name="T53" fmla="*/ 801 w 801"/>
                <a:gd name="T54" fmla="*/ 553 h 55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01" h="553">
                  <a:moveTo>
                    <a:pt x="800" y="256"/>
                  </a:moveTo>
                  <a:lnTo>
                    <a:pt x="704" y="120"/>
                  </a:lnTo>
                  <a:lnTo>
                    <a:pt x="640" y="0"/>
                  </a:lnTo>
                  <a:lnTo>
                    <a:pt x="504" y="24"/>
                  </a:lnTo>
                  <a:lnTo>
                    <a:pt x="416" y="72"/>
                  </a:lnTo>
                  <a:lnTo>
                    <a:pt x="296" y="152"/>
                  </a:lnTo>
                  <a:lnTo>
                    <a:pt x="208" y="240"/>
                  </a:lnTo>
                  <a:lnTo>
                    <a:pt x="112" y="336"/>
                  </a:lnTo>
                  <a:lnTo>
                    <a:pt x="48" y="448"/>
                  </a:lnTo>
                  <a:lnTo>
                    <a:pt x="0" y="528"/>
                  </a:lnTo>
                  <a:lnTo>
                    <a:pt x="128" y="552"/>
                  </a:lnTo>
                  <a:lnTo>
                    <a:pt x="280" y="544"/>
                  </a:lnTo>
                  <a:lnTo>
                    <a:pt x="400" y="512"/>
                  </a:lnTo>
                  <a:lnTo>
                    <a:pt x="496" y="480"/>
                  </a:lnTo>
                  <a:lnTo>
                    <a:pt x="616" y="416"/>
                  </a:lnTo>
                  <a:lnTo>
                    <a:pt x="712" y="352"/>
                  </a:lnTo>
                  <a:lnTo>
                    <a:pt x="800" y="256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pt-PT" sz="1600"/>
            </a:p>
          </p:txBody>
        </p:sp>
        <p:sp>
          <p:nvSpPr>
            <p:cNvPr id="17" name="Freeform 19"/>
            <p:cNvSpPr>
              <a:spLocks/>
            </p:cNvSpPr>
            <p:nvPr/>
          </p:nvSpPr>
          <p:spPr bwMode="auto">
            <a:xfrm>
              <a:off x="2484690" y="3289300"/>
              <a:ext cx="1059000" cy="688975"/>
            </a:xfrm>
            <a:custGeom>
              <a:avLst/>
              <a:gdLst>
                <a:gd name="T0" fmla="*/ 848 w 849"/>
                <a:gd name="T1" fmla="*/ 528 h 553"/>
                <a:gd name="T2" fmla="*/ 784 w 849"/>
                <a:gd name="T3" fmla="*/ 384 h 553"/>
                <a:gd name="T4" fmla="*/ 672 w 849"/>
                <a:gd name="T5" fmla="*/ 248 h 553"/>
                <a:gd name="T6" fmla="*/ 560 w 849"/>
                <a:gd name="T7" fmla="*/ 160 h 553"/>
                <a:gd name="T8" fmla="*/ 448 w 849"/>
                <a:gd name="T9" fmla="*/ 88 h 553"/>
                <a:gd name="T10" fmla="*/ 312 w 849"/>
                <a:gd name="T11" fmla="*/ 32 h 553"/>
                <a:gd name="T12" fmla="*/ 168 w 849"/>
                <a:gd name="T13" fmla="*/ 0 h 553"/>
                <a:gd name="T14" fmla="*/ 112 w 849"/>
                <a:gd name="T15" fmla="*/ 144 h 553"/>
                <a:gd name="T16" fmla="*/ 24 w 849"/>
                <a:gd name="T17" fmla="*/ 248 h 553"/>
                <a:gd name="T18" fmla="*/ 0 w 849"/>
                <a:gd name="T19" fmla="*/ 288 h 553"/>
                <a:gd name="T20" fmla="*/ 168 w 849"/>
                <a:gd name="T21" fmla="*/ 416 h 553"/>
                <a:gd name="T22" fmla="*/ 312 w 849"/>
                <a:gd name="T23" fmla="*/ 488 h 553"/>
                <a:gd name="T24" fmla="*/ 448 w 849"/>
                <a:gd name="T25" fmla="*/ 520 h 553"/>
                <a:gd name="T26" fmla="*/ 592 w 849"/>
                <a:gd name="T27" fmla="*/ 552 h 553"/>
                <a:gd name="T28" fmla="*/ 696 w 849"/>
                <a:gd name="T29" fmla="*/ 552 h 553"/>
                <a:gd name="T30" fmla="*/ 784 w 849"/>
                <a:gd name="T31" fmla="*/ 544 h 553"/>
                <a:gd name="T32" fmla="*/ 848 w 849"/>
                <a:gd name="T33" fmla="*/ 528 h 55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49"/>
                <a:gd name="T52" fmla="*/ 0 h 553"/>
                <a:gd name="T53" fmla="*/ 849 w 849"/>
                <a:gd name="T54" fmla="*/ 553 h 55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49" h="553">
                  <a:moveTo>
                    <a:pt x="848" y="528"/>
                  </a:moveTo>
                  <a:lnTo>
                    <a:pt x="784" y="384"/>
                  </a:lnTo>
                  <a:lnTo>
                    <a:pt x="672" y="248"/>
                  </a:lnTo>
                  <a:lnTo>
                    <a:pt x="560" y="160"/>
                  </a:lnTo>
                  <a:lnTo>
                    <a:pt x="448" y="88"/>
                  </a:lnTo>
                  <a:lnTo>
                    <a:pt x="312" y="32"/>
                  </a:lnTo>
                  <a:lnTo>
                    <a:pt x="168" y="0"/>
                  </a:lnTo>
                  <a:lnTo>
                    <a:pt x="112" y="144"/>
                  </a:lnTo>
                  <a:lnTo>
                    <a:pt x="24" y="248"/>
                  </a:lnTo>
                  <a:lnTo>
                    <a:pt x="0" y="288"/>
                  </a:lnTo>
                  <a:lnTo>
                    <a:pt x="168" y="416"/>
                  </a:lnTo>
                  <a:lnTo>
                    <a:pt x="312" y="488"/>
                  </a:lnTo>
                  <a:lnTo>
                    <a:pt x="448" y="520"/>
                  </a:lnTo>
                  <a:lnTo>
                    <a:pt x="592" y="552"/>
                  </a:lnTo>
                  <a:lnTo>
                    <a:pt x="696" y="552"/>
                  </a:lnTo>
                  <a:lnTo>
                    <a:pt x="784" y="544"/>
                  </a:lnTo>
                  <a:lnTo>
                    <a:pt x="848" y="528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pt-PT"/>
            </a:p>
          </p:txBody>
        </p:sp>
        <p:sp>
          <p:nvSpPr>
            <p:cNvPr id="44057" name="Freeform 20"/>
            <p:cNvSpPr>
              <a:spLocks/>
            </p:cNvSpPr>
            <p:nvPr/>
          </p:nvSpPr>
          <p:spPr bwMode="auto">
            <a:xfrm>
              <a:off x="2271073" y="3259694"/>
              <a:ext cx="434982" cy="367678"/>
            </a:xfrm>
            <a:custGeom>
              <a:avLst/>
              <a:gdLst>
                <a:gd name="T0" fmla="*/ 2147483647 w 349"/>
                <a:gd name="T1" fmla="*/ 2147483647 h 295"/>
                <a:gd name="T2" fmla="*/ 2147483647 w 349"/>
                <a:gd name="T3" fmla="*/ 2147483647 h 295"/>
                <a:gd name="T4" fmla="*/ 2147483647 w 349"/>
                <a:gd name="T5" fmla="*/ 2147483647 h 295"/>
                <a:gd name="T6" fmla="*/ 2147483647 w 349"/>
                <a:gd name="T7" fmla="*/ 2147483647 h 295"/>
                <a:gd name="T8" fmla="*/ 2147483647 w 349"/>
                <a:gd name="T9" fmla="*/ 0 h 295"/>
                <a:gd name="T10" fmla="*/ 2147483647 w 349"/>
                <a:gd name="T11" fmla="*/ 0 h 295"/>
                <a:gd name="T12" fmla="*/ 2147483647 w 349"/>
                <a:gd name="T13" fmla="*/ 0 h 295"/>
                <a:gd name="T14" fmla="*/ 2147483647 w 349"/>
                <a:gd name="T15" fmla="*/ 2147483647 h 295"/>
                <a:gd name="T16" fmla="*/ 0 w 349"/>
                <a:gd name="T17" fmla="*/ 2147483647 h 295"/>
                <a:gd name="T18" fmla="*/ 2147483647 w 349"/>
                <a:gd name="T19" fmla="*/ 2147483647 h 295"/>
                <a:gd name="T20" fmla="*/ 2147483647 w 349"/>
                <a:gd name="T21" fmla="*/ 2147483647 h 295"/>
                <a:gd name="T22" fmla="*/ 2147483647 w 349"/>
                <a:gd name="T23" fmla="*/ 2147483647 h 295"/>
                <a:gd name="T24" fmla="*/ 2147483647 w 349"/>
                <a:gd name="T25" fmla="*/ 2147483647 h 2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49"/>
                <a:gd name="T40" fmla="*/ 0 h 295"/>
                <a:gd name="T41" fmla="*/ 349 w 349"/>
                <a:gd name="T42" fmla="*/ 295 h 2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49" h="295">
                  <a:moveTo>
                    <a:pt x="174" y="294"/>
                  </a:moveTo>
                  <a:lnTo>
                    <a:pt x="276" y="168"/>
                  </a:lnTo>
                  <a:lnTo>
                    <a:pt x="324" y="84"/>
                  </a:lnTo>
                  <a:lnTo>
                    <a:pt x="348" y="12"/>
                  </a:lnTo>
                  <a:lnTo>
                    <a:pt x="246" y="0"/>
                  </a:lnTo>
                  <a:lnTo>
                    <a:pt x="162" y="0"/>
                  </a:lnTo>
                  <a:lnTo>
                    <a:pt x="102" y="0"/>
                  </a:lnTo>
                  <a:lnTo>
                    <a:pt x="54" y="24"/>
                  </a:lnTo>
                  <a:lnTo>
                    <a:pt x="0" y="48"/>
                  </a:lnTo>
                  <a:lnTo>
                    <a:pt x="60" y="144"/>
                  </a:lnTo>
                  <a:lnTo>
                    <a:pt x="108" y="210"/>
                  </a:lnTo>
                  <a:lnTo>
                    <a:pt x="144" y="270"/>
                  </a:lnTo>
                  <a:lnTo>
                    <a:pt x="174" y="294"/>
                  </a:lnTo>
                </a:path>
              </a:pathLst>
            </a:custGeom>
            <a:solidFill>
              <a:srgbClr val="002060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PT" sz="1600"/>
            </a:p>
          </p:txBody>
        </p:sp>
      </p:grpSp>
      <p:sp>
        <p:nvSpPr>
          <p:cNvPr id="44037" name="CaixaDeTexto 32"/>
          <p:cNvSpPr txBox="1">
            <a:spLocks noChangeArrowheads="1"/>
          </p:cNvSpPr>
          <p:nvPr/>
        </p:nvSpPr>
        <p:spPr bwMode="auto">
          <a:xfrm>
            <a:off x="3200400" y="1524000"/>
            <a:ext cx="259715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SzPct val="100000"/>
            </a:pPr>
            <a:r>
              <a:rPr lang="en-GB" sz="2200">
                <a:solidFill>
                  <a:srgbClr val="FFFF00"/>
                </a:solidFill>
                <a:sym typeface="Arial" pitchFamily="34" charset="0"/>
              </a:rPr>
              <a:t>Virchow's triad</a:t>
            </a:r>
          </a:p>
        </p:txBody>
      </p:sp>
      <p:sp>
        <p:nvSpPr>
          <p:cNvPr id="44038" name="CaixaDeTexto 19"/>
          <p:cNvSpPr txBox="1">
            <a:spLocks noChangeArrowheads="1"/>
          </p:cNvSpPr>
          <p:nvPr/>
        </p:nvSpPr>
        <p:spPr bwMode="auto">
          <a:xfrm>
            <a:off x="6488113" y="1928813"/>
            <a:ext cx="241141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SzPct val="100000"/>
            </a:pPr>
            <a:r>
              <a:rPr lang="en-GB" sz="1400">
                <a:solidFill>
                  <a:srgbClr val="FFFFFF"/>
                </a:solidFill>
                <a:sym typeface="Arial" pitchFamily="34" charset="0"/>
              </a:rPr>
              <a:t>Tumour invasion</a:t>
            </a:r>
          </a:p>
          <a:p>
            <a:pPr eaLnBrk="0" hangingPunct="0">
              <a:buSzPct val="100000"/>
            </a:pPr>
            <a:r>
              <a:rPr lang="en-GB" sz="1400">
                <a:solidFill>
                  <a:srgbClr val="FFFFFF"/>
                </a:solidFill>
                <a:sym typeface="Arial" pitchFamily="34" charset="0"/>
              </a:rPr>
              <a:t>Chemotherapy</a:t>
            </a:r>
          </a:p>
          <a:p>
            <a:pPr eaLnBrk="0" hangingPunct="0">
              <a:buSzPct val="100000"/>
            </a:pPr>
            <a:r>
              <a:rPr lang="en-GB" sz="1400">
                <a:solidFill>
                  <a:srgbClr val="FFFFFF"/>
                </a:solidFill>
                <a:sym typeface="Arial" pitchFamily="34" charset="0"/>
              </a:rPr>
              <a:t>Central venous catheters</a:t>
            </a:r>
          </a:p>
        </p:txBody>
      </p:sp>
      <p:sp>
        <p:nvSpPr>
          <p:cNvPr id="44039" name="CaixaDeTexto 20"/>
          <p:cNvSpPr txBox="1">
            <a:spLocks noChangeArrowheads="1"/>
          </p:cNvSpPr>
          <p:nvPr/>
        </p:nvSpPr>
        <p:spPr bwMode="auto">
          <a:xfrm>
            <a:off x="501650" y="2428875"/>
            <a:ext cx="20018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buSzPct val="100000"/>
            </a:pPr>
            <a:r>
              <a:rPr lang="en-GB" sz="1400">
                <a:solidFill>
                  <a:srgbClr val="FFFFFF"/>
                </a:solidFill>
                <a:sym typeface="Arial" pitchFamily="34" charset="0"/>
              </a:rPr>
              <a:t>Immobilization</a:t>
            </a:r>
          </a:p>
          <a:p>
            <a:pPr algn="r" eaLnBrk="0" hangingPunct="0">
              <a:buSzPct val="100000"/>
            </a:pPr>
            <a:r>
              <a:rPr lang="en-GB" sz="1400">
                <a:solidFill>
                  <a:srgbClr val="FFFFFF"/>
                </a:solidFill>
                <a:sym typeface="Arial" pitchFamily="34" charset="0"/>
              </a:rPr>
              <a:t>External compression</a:t>
            </a:r>
          </a:p>
        </p:txBody>
      </p:sp>
      <p:sp>
        <p:nvSpPr>
          <p:cNvPr id="44040" name="CaixaDeTexto 21"/>
          <p:cNvSpPr txBox="1">
            <a:spLocks noChangeArrowheads="1"/>
          </p:cNvSpPr>
          <p:nvPr/>
        </p:nvSpPr>
        <p:spPr bwMode="auto">
          <a:xfrm>
            <a:off x="5715000" y="5156200"/>
            <a:ext cx="163988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SzPct val="100000"/>
            </a:pPr>
            <a:r>
              <a:rPr lang="en-GB" sz="1400">
                <a:solidFill>
                  <a:srgbClr val="FFFFFF"/>
                </a:solidFill>
                <a:sym typeface="Arial" pitchFamily="34" charset="0"/>
              </a:rPr>
              <a:t>Procoagulants</a:t>
            </a:r>
          </a:p>
          <a:p>
            <a:pPr eaLnBrk="0" hangingPunct="0">
              <a:buSzPct val="100000"/>
            </a:pPr>
            <a:r>
              <a:rPr lang="en-GB" sz="1400">
                <a:solidFill>
                  <a:srgbClr val="FFFFFF"/>
                </a:solidFill>
                <a:sym typeface="Wingdings 3" pitchFamily="18" charset="2"/>
              </a:rPr>
              <a:t> Antithrombin III</a:t>
            </a:r>
          </a:p>
          <a:p>
            <a:pPr eaLnBrk="0" hangingPunct="0">
              <a:buSzPct val="100000"/>
            </a:pPr>
            <a:r>
              <a:rPr lang="en-GB" sz="1400">
                <a:solidFill>
                  <a:srgbClr val="FFFFFF"/>
                </a:solidFill>
                <a:sym typeface="Wingdings 3" pitchFamily="18" charset="2"/>
              </a:rPr>
              <a:t> Protein C</a:t>
            </a:r>
          </a:p>
        </p:txBody>
      </p:sp>
      <p:sp>
        <p:nvSpPr>
          <p:cNvPr id="44041" name="Rectângulo 12"/>
          <p:cNvSpPr>
            <a:spLocks noChangeArrowheads="1"/>
          </p:cNvSpPr>
          <p:nvPr/>
        </p:nvSpPr>
        <p:spPr bwMode="auto">
          <a:xfrm>
            <a:off x="190500" y="4987925"/>
            <a:ext cx="42164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Aft>
                <a:spcPts val="1200"/>
              </a:spcAft>
              <a:buSzPct val="100000"/>
            </a:pPr>
            <a:r>
              <a:rPr lang="en-GB" sz="1800" u="sng">
                <a:solidFill>
                  <a:srgbClr val="FFFFFF"/>
                </a:solidFill>
                <a:sym typeface="Arial" pitchFamily="34" charset="0"/>
              </a:rPr>
              <a:t>Risk of DVT</a:t>
            </a:r>
          </a:p>
          <a:p>
            <a:pPr eaLnBrk="0" hangingPunct="0">
              <a:spcAft>
                <a:spcPts val="1200"/>
              </a:spcAft>
              <a:buSzPct val="100000"/>
            </a:pPr>
            <a:r>
              <a:rPr lang="en-GB" sz="1800" b="0">
                <a:solidFill>
                  <a:srgbClr val="FFFFFF"/>
                </a:solidFill>
                <a:sym typeface="Arial" pitchFamily="34" charset="0"/>
              </a:rPr>
              <a:t>	Low-medium risk</a:t>
            </a:r>
          </a:p>
          <a:p>
            <a:pPr marL="1092200" lvl="2" indent="-177800" eaLnBrk="0" hangingPunct="0">
              <a:spcAft>
                <a:spcPts val="1200"/>
              </a:spcAft>
              <a:buSzPct val="100000"/>
            </a:pPr>
            <a:r>
              <a:rPr lang="en-GB" sz="1800" b="0">
                <a:solidFill>
                  <a:srgbClr val="FFFFFF"/>
                </a:solidFill>
                <a:sym typeface="Arial" pitchFamily="34" charset="0"/>
              </a:rPr>
              <a:t>Medium-high risk</a:t>
            </a:r>
          </a:p>
          <a:p>
            <a:pPr marL="1092200" lvl="2" indent="-177800" eaLnBrk="0" hangingPunct="0">
              <a:spcAft>
                <a:spcPts val="1200"/>
              </a:spcAft>
              <a:buSzPct val="100000"/>
            </a:pPr>
            <a:r>
              <a:rPr lang="en-GB" sz="1800" b="0">
                <a:solidFill>
                  <a:srgbClr val="FFFFFF"/>
                </a:solidFill>
                <a:sym typeface="Arial" pitchFamily="34" charset="0"/>
              </a:rPr>
              <a:t>Very high risk</a:t>
            </a:r>
          </a:p>
        </p:txBody>
      </p:sp>
      <p:sp>
        <p:nvSpPr>
          <p:cNvPr id="44042" name="Rectângulo 21"/>
          <p:cNvSpPr>
            <a:spLocks noChangeArrowheads="1"/>
          </p:cNvSpPr>
          <p:nvPr/>
        </p:nvSpPr>
        <p:spPr bwMode="auto">
          <a:xfrm>
            <a:off x="431800" y="5499100"/>
            <a:ext cx="546100" cy="266700"/>
          </a:xfrm>
          <a:prstGeom prst="rect">
            <a:avLst/>
          </a:prstGeom>
          <a:solidFill>
            <a:srgbClr val="0000FF"/>
          </a:solidFill>
          <a:ln w="38100" cap="sq" algn="ctr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pt-PT"/>
          </a:p>
        </p:txBody>
      </p:sp>
      <p:sp>
        <p:nvSpPr>
          <p:cNvPr id="26" name="Rectângulo 25"/>
          <p:cNvSpPr/>
          <p:nvPr/>
        </p:nvSpPr>
        <p:spPr bwMode="auto">
          <a:xfrm>
            <a:off x="431800" y="5930900"/>
            <a:ext cx="546100" cy="266700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/>
          <a:lstStyle/>
          <a:p>
            <a:pPr>
              <a:defRPr/>
            </a:pPr>
            <a:endParaRPr lang="pt-PT"/>
          </a:p>
        </p:txBody>
      </p:sp>
      <p:sp>
        <p:nvSpPr>
          <p:cNvPr id="44044" name="Rectângulo 24"/>
          <p:cNvSpPr>
            <a:spLocks noChangeArrowheads="1"/>
          </p:cNvSpPr>
          <p:nvPr/>
        </p:nvSpPr>
        <p:spPr bwMode="auto">
          <a:xfrm>
            <a:off x="444500" y="6350000"/>
            <a:ext cx="546100" cy="266700"/>
          </a:xfrm>
          <a:prstGeom prst="rect">
            <a:avLst/>
          </a:prstGeom>
          <a:solidFill>
            <a:srgbClr val="002060"/>
          </a:solidFill>
          <a:ln w="38100" cap="sq" algn="ctr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pt-P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9"/>
          <p:cNvSpPr>
            <a:spLocks noGrp="1" noChangeArrowheads="1"/>
          </p:cNvSpPr>
          <p:nvPr>
            <p:ph sz="quarter" idx="1"/>
          </p:nvPr>
        </p:nvSpPr>
        <p:spPr bwMode="auto">
          <a:xfrm>
            <a:off x="571500" y="1584325"/>
            <a:ext cx="8159750" cy="47656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0" lvl="1" indent="0">
              <a:buFontTx/>
              <a:buNone/>
            </a:pPr>
            <a:r>
              <a:rPr lang="en-GB" sz="2000" b="1" i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Randomized Comparison of Low-Molecular-Weight Heparin versus Oral Anticoagulant Therapy for the Prevention of Recurrent Venous Thromboembolism in Patients with Cancer (CLOT) Investigators</a:t>
            </a:r>
          </a:p>
          <a:p>
            <a:pPr marL="0" lvl="1" indent="0">
              <a:buFontTx/>
              <a:buNone/>
            </a:pPr>
            <a:endParaRPr lang="en-GB" sz="2000" b="1" i="1" smtClean="0">
              <a:solidFill>
                <a:srgbClr val="FFFF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0" lvl="1" indent="0">
              <a:buFontTx/>
              <a:buNone/>
            </a:pPr>
            <a:r>
              <a:rPr lang="en-GB" sz="1600" i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Low-molecular-weight heparin versus warfarin in the prevention of recurrent venous thromboembolism in patients with cancer</a:t>
            </a:r>
          </a:p>
          <a:p>
            <a:pPr marL="0" lvl="1" indent="0">
              <a:buFontTx/>
              <a:buNone/>
            </a:pPr>
            <a:endParaRPr lang="en-GB" sz="1600" i="1" smtClean="0">
              <a:solidFill>
                <a:srgbClr val="FFFFFF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0" lvl="1" indent="0">
              <a:buFontTx/>
              <a:buNone/>
            </a:pPr>
            <a:r>
              <a:rPr lang="en-GB" sz="20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Objective</a:t>
            </a:r>
            <a:r>
              <a:rPr lang="en-GB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:	</a:t>
            </a:r>
            <a:r>
              <a:rPr lang="en-GB" sz="16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Efficacy of dalteparin in comparison with warfarin for the 			prevention of recurrence of VTE in patients with cancer</a:t>
            </a:r>
          </a:p>
          <a:p>
            <a:pPr marL="0" lvl="1" indent="0">
              <a:buFontTx/>
              <a:buNone/>
            </a:pPr>
            <a:endParaRPr lang="en-GB" sz="1600" smtClean="0">
              <a:solidFill>
                <a:srgbClr val="FFFFFF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0" lvl="1" indent="0">
              <a:buFontTx/>
              <a:buNone/>
            </a:pPr>
            <a:r>
              <a:rPr lang="en-GB" sz="20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Design</a:t>
            </a:r>
            <a:r>
              <a:rPr lang="en-GB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:	</a:t>
            </a:r>
            <a:r>
              <a:rPr lang="en-GB" sz="16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Randomized, controlled, open label</a:t>
            </a:r>
          </a:p>
          <a:p>
            <a:pPr marL="0" lvl="1" indent="0">
              <a:buFontTx/>
              <a:buNone/>
            </a:pPr>
            <a:endParaRPr lang="en-GB" sz="1600" smtClean="0">
              <a:solidFill>
                <a:srgbClr val="FFFFFF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0" lvl="1" indent="0">
              <a:buFontTx/>
              <a:buNone/>
            </a:pPr>
            <a:r>
              <a:rPr lang="en-GB" sz="20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Population</a:t>
            </a:r>
            <a:r>
              <a:rPr lang="en-GB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:	</a:t>
            </a:r>
            <a:r>
              <a:rPr lang="en-GB" sz="16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676 cancer patients</a:t>
            </a:r>
          </a:p>
          <a:p>
            <a:pPr marL="0" lvl="1" indent="0">
              <a:buFontTx/>
              <a:buNone/>
            </a:pPr>
            <a:r>
              <a:rPr lang="en-GB" sz="1600" b="1" i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		</a:t>
            </a:r>
            <a:r>
              <a:rPr lang="en-GB" sz="16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Acute symptomatic DVT and/or PE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44513" y="444500"/>
            <a:ext cx="304323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88938" indent="-388938" algn="just" eaLnBrk="0" hangingPunct="0">
              <a:spcBef>
                <a:spcPct val="20000"/>
              </a:spcBef>
              <a:buSzPct val="100000"/>
              <a:tabLst>
                <a:tab pos="1516063" algn="l"/>
              </a:tabLst>
            </a:pPr>
            <a:r>
              <a:rPr lang="en-GB" sz="2800" dirty="0">
                <a:solidFill>
                  <a:srgbClr val="FFFFFF"/>
                </a:solidFill>
                <a:sym typeface="Arial" pitchFamily="34" charset="0"/>
              </a:rPr>
              <a:t>	          </a:t>
            </a:r>
            <a:r>
              <a:rPr lang="en-GB" sz="2800" dirty="0" smtClean="0">
                <a:solidFill>
                  <a:srgbClr val="FFFFFF"/>
                </a:solidFill>
                <a:sym typeface="Arial" pitchFamily="34" charset="0"/>
              </a:rPr>
              <a:t>study</a:t>
            </a:r>
            <a:r>
              <a:rPr lang="en-GB" sz="2800" baseline="30000" dirty="0" smtClean="0">
                <a:solidFill>
                  <a:srgbClr val="FFFFFF"/>
                </a:solidFill>
                <a:sym typeface="Arial" pitchFamily="34" charset="0"/>
              </a:rPr>
              <a:t>23</a:t>
            </a:r>
            <a:r>
              <a:rPr lang="en-GB" sz="2800" dirty="0" smtClean="0">
                <a:solidFill>
                  <a:srgbClr val="FFFFFF"/>
                </a:solidFill>
                <a:sym typeface="Arial" pitchFamily="34" charset="0"/>
              </a:rPr>
              <a:t> </a:t>
            </a:r>
            <a:endParaRPr lang="en-GB" sz="2800" dirty="0">
              <a:solidFill>
                <a:srgbClr val="FFFFFF"/>
              </a:solidFill>
              <a:sym typeface="Arial" pitchFamily="34" charset="0"/>
            </a:endParaRP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611188" y="1000125"/>
            <a:ext cx="8047037" cy="2159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12700" cap="sq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45064" name="WordArt 6" descr="White marble"/>
          <p:cNvSpPr>
            <a:spLocks noChangeArrowheads="1" noChangeShapeType="1" noTextEdit="1"/>
          </p:cNvSpPr>
          <p:nvPr/>
        </p:nvSpPr>
        <p:spPr bwMode="auto">
          <a:xfrm>
            <a:off x="628650" y="465138"/>
            <a:ext cx="1311275" cy="387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 Black"/>
              </a:rPr>
              <a:t>CLOT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9"/>
          <p:cNvSpPr>
            <a:spLocks noGrp="1" noChangeArrowheads="1"/>
          </p:cNvSpPr>
          <p:nvPr>
            <p:ph sz="quarter" idx="1"/>
          </p:nvPr>
        </p:nvSpPr>
        <p:spPr bwMode="auto">
          <a:xfrm>
            <a:off x="571500" y="1520825"/>
            <a:ext cx="8159750" cy="7715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517650" lvl="1" indent="-1517650">
              <a:buFontTx/>
              <a:buNone/>
              <a:tabLst>
                <a:tab pos="2519363" algn="l"/>
              </a:tabLst>
            </a:pPr>
            <a:r>
              <a:rPr lang="en-GB" sz="22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Protocol</a:t>
            </a:r>
            <a:r>
              <a:rPr lang="en-GB" sz="22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:	</a:t>
            </a:r>
          </a:p>
        </p:txBody>
      </p:sp>
      <p:sp>
        <p:nvSpPr>
          <p:cNvPr id="37" name="Line 32"/>
          <p:cNvSpPr>
            <a:spLocks noChangeShapeType="1"/>
          </p:cNvSpPr>
          <p:nvPr/>
        </p:nvSpPr>
        <p:spPr bwMode="grayWhite">
          <a:xfrm>
            <a:off x="560388" y="4318000"/>
            <a:ext cx="15367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1800" b="0" kern="0"/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grayWhite">
          <a:xfrm>
            <a:off x="369888" y="3943350"/>
            <a:ext cx="1778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SzPct val="100000"/>
            </a:pPr>
            <a:r>
              <a:rPr lang="en-GB" sz="1600" b="0">
                <a:solidFill>
                  <a:srgbClr val="FFFFFF"/>
                </a:solidFill>
                <a:sym typeface="Arial" pitchFamily="34" charset="0"/>
              </a:rPr>
              <a:t>Randomization</a:t>
            </a: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5613400" y="2366963"/>
            <a:ext cx="24717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eaLnBrk="0" hangingPunct="0">
              <a:buSzPct val="100000"/>
            </a:pPr>
            <a:r>
              <a:rPr lang="en-GB" sz="1800">
                <a:solidFill>
                  <a:srgbClr val="FFFFFF"/>
                </a:solidFill>
                <a:sym typeface="Symbol" pitchFamily="18" charset="2"/>
              </a:rPr>
              <a:t>Follow-up</a:t>
            </a:r>
            <a:r>
              <a:rPr lang="en-GB" sz="1800" i="1">
                <a:solidFill>
                  <a:srgbClr val="FFFFFF"/>
                </a:solidFill>
                <a:sym typeface="Symbol" pitchFamily="18" charset="2"/>
              </a:rPr>
              <a:t> </a:t>
            </a:r>
            <a:r>
              <a:rPr lang="en-GB" sz="1800">
                <a:solidFill>
                  <a:srgbClr val="FFFFFF"/>
                </a:solidFill>
                <a:sym typeface="Symbol" pitchFamily="18" charset="2"/>
              </a:rPr>
              <a:t>period</a:t>
            </a: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grayWhite">
          <a:xfrm>
            <a:off x="4252913" y="3097213"/>
            <a:ext cx="11001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eaLnBrk="0" hangingPunct="0">
              <a:buSzPct val="100000"/>
            </a:pPr>
            <a:r>
              <a:rPr lang="en-GB" sz="1600" b="0">
                <a:solidFill>
                  <a:srgbClr val="FFFFFF"/>
                </a:solidFill>
                <a:sym typeface="Symbol" pitchFamily="18" charset="2"/>
              </a:rPr>
              <a:t>Day 5-7</a:t>
            </a:r>
            <a:r>
              <a:rPr lang="en-GB" sz="1600" b="0" baseline="30000">
                <a:solidFill>
                  <a:srgbClr val="FFFFFF"/>
                </a:solidFill>
                <a:sym typeface="Arial" pitchFamily="34" charset="0"/>
              </a:rPr>
              <a:t> </a:t>
            </a:r>
          </a:p>
        </p:txBody>
      </p:sp>
      <p:sp>
        <p:nvSpPr>
          <p:cNvPr id="41" name="Text Box 11"/>
          <p:cNvSpPr txBox="1">
            <a:spLocks noChangeArrowheads="1"/>
          </p:cNvSpPr>
          <p:nvPr/>
        </p:nvSpPr>
        <p:spPr bwMode="grayWhite">
          <a:xfrm>
            <a:off x="7915275" y="5173663"/>
            <a:ext cx="9255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eaLnBrk="0" hangingPunct="0">
              <a:buSzPct val="100000"/>
            </a:pPr>
            <a:r>
              <a:rPr lang="en-GB" sz="1600" b="0">
                <a:solidFill>
                  <a:srgbClr val="FFFFFF"/>
                </a:solidFill>
                <a:sym typeface="Symbol" pitchFamily="18" charset="2"/>
              </a:rPr>
              <a:t>Day 180</a:t>
            </a:r>
          </a:p>
        </p:txBody>
      </p:sp>
      <p:sp>
        <p:nvSpPr>
          <p:cNvPr id="46089" name="Text Box 13"/>
          <p:cNvSpPr txBox="1">
            <a:spLocks noChangeArrowheads="1"/>
          </p:cNvSpPr>
          <p:nvPr/>
        </p:nvSpPr>
        <p:spPr bwMode="auto">
          <a:xfrm>
            <a:off x="3028950" y="3311525"/>
            <a:ext cx="345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30000"/>
              </a:spcBef>
              <a:buSzPct val="100000"/>
            </a:pPr>
            <a:r>
              <a:rPr lang="en-GB" sz="1400" b="0">
                <a:solidFill>
                  <a:srgbClr val="FFFFFF"/>
                </a:solidFill>
                <a:sym typeface="Symbol" pitchFamily="18" charset="2"/>
              </a:rPr>
              <a:t>OAC (INR 2.5) </a:t>
            </a:r>
            <a:br>
              <a:rPr lang="en-GB" sz="1400" b="0">
                <a:solidFill>
                  <a:srgbClr val="FFFFFF"/>
                </a:solidFill>
                <a:sym typeface="Symbol" pitchFamily="18" charset="2"/>
              </a:rPr>
            </a:br>
            <a:r>
              <a:rPr lang="en-GB" sz="1400" b="0">
                <a:solidFill>
                  <a:srgbClr val="FFFFFF"/>
                </a:solidFill>
                <a:sym typeface="Symbol" pitchFamily="18" charset="2"/>
              </a:rPr>
              <a:t>(n=338) + </a:t>
            </a:r>
          </a:p>
          <a:p>
            <a:pPr eaLnBrk="0" hangingPunct="0">
              <a:spcBef>
                <a:spcPct val="30000"/>
              </a:spcBef>
              <a:buSzPct val="100000"/>
            </a:pPr>
            <a:r>
              <a:rPr lang="en-GB" sz="1400" b="0">
                <a:solidFill>
                  <a:srgbClr val="FFFFFF"/>
                </a:solidFill>
                <a:sym typeface="Symbol" pitchFamily="18" charset="2"/>
              </a:rPr>
              <a:t>Dalteparin </a:t>
            </a:r>
            <a:br>
              <a:rPr lang="en-GB" sz="1400" b="0">
                <a:solidFill>
                  <a:srgbClr val="FFFFFF"/>
                </a:solidFill>
                <a:sym typeface="Symbol" pitchFamily="18" charset="2"/>
              </a:rPr>
            </a:br>
            <a:r>
              <a:rPr lang="en-GB" sz="1400" b="0">
                <a:solidFill>
                  <a:srgbClr val="FFFFFF"/>
                </a:solidFill>
                <a:sym typeface="Symbol" pitchFamily="18" charset="2"/>
              </a:rPr>
              <a:t>(200 IU/kg/day s.c.</a:t>
            </a:r>
            <a:r>
              <a:rPr lang="en-GB" sz="1400" b="0">
                <a:solidFill>
                  <a:srgbClr val="FFFFFF"/>
                </a:solidFill>
                <a:sym typeface="Arial" pitchFamily="34" charset="0"/>
              </a:rPr>
              <a:t> )</a:t>
            </a: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5595938" y="3514725"/>
            <a:ext cx="2133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0" hangingPunct="0">
              <a:buSzPct val="100000"/>
            </a:pPr>
            <a:r>
              <a:rPr lang="en-GB" sz="1400" b="0">
                <a:solidFill>
                  <a:srgbClr val="FFFFFF"/>
                </a:solidFill>
                <a:sym typeface="Symbol" pitchFamily="18" charset="2"/>
              </a:rPr>
              <a:t>OAC (INR 2.5)</a:t>
            </a:r>
          </a:p>
        </p:txBody>
      </p:sp>
      <p:sp>
        <p:nvSpPr>
          <p:cNvPr id="44" name="Freeform 25"/>
          <p:cNvSpPr>
            <a:spLocks/>
          </p:cNvSpPr>
          <p:nvPr/>
        </p:nvSpPr>
        <p:spPr bwMode="grayWhite">
          <a:xfrm>
            <a:off x="2063750" y="4325938"/>
            <a:ext cx="3127375" cy="503237"/>
          </a:xfrm>
          <a:custGeom>
            <a:avLst/>
            <a:gdLst>
              <a:gd name="T0" fmla="*/ 2147483647 w 1541"/>
              <a:gd name="T1" fmla="*/ 2147483647 h 208"/>
              <a:gd name="T2" fmla="*/ 2147483647 w 1541"/>
              <a:gd name="T3" fmla="*/ 2147483647 h 208"/>
              <a:gd name="T4" fmla="*/ 0 w 1541"/>
              <a:gd name="T5" fmla="*/ 0 h 208"/>
              <a:gd name="T6" fmla="*/ 0 60000 65536"/>
              <a:gd name="T7" fmla="*/ 0 60000 65536"/>
              <a:gd name="T8" fmla="*/ 0 60000 65536"/>
              <a:gd name="T9" fmla="*/ 0 w 1541"/>
              <a:gd name="T10" fmla="*/ 0 h 208"/>
              <a:gd name="T11" fmla="*/ 1541 w 1541"/>
              <a:gd name="T12" fmla="*/ 208 h 2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41" h="208">
                <a:moveTo>
                  <a:pt x="1541" y="208"/>
                </a:moveTo>
                <a:lnTo>
                  <a:pt x="458" y="208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FFFF00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1800" b="0" kern="0" dirty="0">
              <a:solidFill>
                <a:srgbClr val="FFFF00"/>
              </a:solidFill>
            </a:endParaRPr>
          </a:p>
        </p:txBody>
      </p:sp>
      <p:sp>
        <p:nvSpPr>
          <p:cNvPr id="45" name="Freeform 26"/>
          <p:cNvSpPr>
            <a:spLocks/>
          </p:cNvSpPr>
          <p:nvPr/>
        </p:nvSpPr>
        <p:spPr bwMode="auto">
          <a:xfrm flipV="1">
            <a:off x="2081213" y="3773488"/>
            <a:ext cx="3109912" cy="528637"/>
          </a:xfrm>
          <a:custGeom>
            <a:avLst/>
            <a:gdLst>
              <a:gd name="T0" fmla="*/ 2147483647 w 1541"/>
              <a:gd name="T1" fmla="*/ 2147483647 h 208"/>
              <a:gd name="T2" fmla="*/ 2147483647 w 1541"/>
              <a:gd name="T3" fmla="*/ 2147483647 h 208"/>
              <a:gd name="T4" fmla="*/ 0 w 1541"/>
              <a:gd name="T5" fmla="*/ 0 h 208"/>
              <a:gd name="T6" fmla="*/ 0 60000 65536"/>
              <a:gd name="T7" fmla="*/ 0 60000 65536"/>
              <a:gd name="T8" fmla="*/ 0 60000 65536"/>
              <a:gd name="T9" fmla="*/ 0 w 1541"/>
              <a:gd name="T10" fmla="*/ 0 h 208"/>
              <a:gd name="T11" fmla="*/ 1541 w 1541"/>
              <a:gd name="T12" fmla="*/ 208 h 2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41" h="208">
                <a:moveTo>
                  <a:pt x="1541" y="208"/>
                </a:moveTo>
                <a:lnTo>
                  <a:pt x="458" y="208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rot="10800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1800" b="0" kern="0"/>
          </a:p>
        </p:txBody>
      </p:sp>
      <p:sp>
        <p:nvSpPr>
          <p:cNvPr id="46" name="Line 28"/>
          <p:cNvSpPr>
            <a:spLocks noChangeShapeType="1"/>
          </p:cNvSpPr>
          <p:nvPr/>
        </p:nvSpPr>
        <p:spPr bwMode="auto">
          <a:xfrm>
            <a:off x="4792663" y="3773488"/>
            <a:ext cx="3584575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1800" b="0" kern="0"/>
          </a:p>
        </p:txBody>
      </p:sp>
      <p:sp>
        <p:nvSpPr>
          <p:cNvPr id="47" name="Line 29"/>
          <p:cNvSpPr>
            <a:spLocks noChangeShapeType="1"/>
          </p:cNvSpPr>
          <p:nvPr/>
        </p:nvSpPr>
        <p:spPr bwMode="grayWhite">
          <a:xfrm>
            <a:off x="5187950" y="4829175"/>
            <a:ext cx="3198813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1800" b="0" kern="0"/>
          </a:p>
        </p:txBody>
      </p:sp>
      <p:sp>
        <p:nvSpPr>
          <p:cNvPr id="48" name="Line 30"/>
          <p:cNvSpPr>
            <a:spLocks noChangeShapeType="1"/>
          </p:cNvSpPr>
          <p:nvPr/>
        </p:nvSpPr>
        <p:spPr bwMode="grayWhite">
          <a:xfrm>
            <a:off x="8377238" y="4610100"/>
            <a:ext cx="0" cy="401638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1800" b="0" kern="0"/>
          </a:p>
        </p:txBody>
      </p:sp>
      <p:sp>
        <p:nvSpPr>
          <p:cNvPr id="49" name="Line 31"/>
          <p:cNvSpPr>
            <a:spLocks noChangeShapeType="1"/>
          </p:cNvSpPr>
          <p:nvPr/>
        </p:nvSpPr>
        <p:spPr bwMode="auto">
          <a:xfrm>
            <a:off x="8377238" y="3541713"/>
            <a:ext cx="0" cy="401637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1800" b="0" kern="0"/>
          </a:p>
        </p:txBody>
      </p:sp>
      <p:sp>
        <p:nvSpPr>
          <p:cNvPr id="46097" name="Text Box 33"/>
          <p:cNvSpPr txBox="1">
            <a:spLocks noChangeArrowheads="1"/>
          </p:cNvSpPr>
          <p:nvPr/>
        </p:nvSpPr>
        <p:spPr bwMode="auto">
          <a:xfrm>
            <a:off x="3044825" y="4600575"/>
            <a:ext cx="3454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30000"/>
              </a:spcBef>
              <a:buSzPct val="100000"/>
            </a:pPr>
            <a:r>
              <a:rPr lang="en-GB" sz="1400" b="0">
                <a:solidFill>
                  <a:srgbClr val="FFFFFF"/>
                </a:solidFill>
                <a:sym typeface="Symbol" pitchFamily="18" charset="2"/>
              </a:rPr>
              <a:t>Dalteparin</a:t>
            </a:r>
          </a:p>
          <a:p>
            <a:pPr eaLnBrk="0" hangingPunct="0">
              <a:spcBef>
                <a:spcPct val="30000"/>
              </a:spcBef>
              <a:buSzPct val="100000"/>
            </a:pPr>
            <a:r>
              <a:rPr lang="en-GB" sz="1400" b="0">
                <a:solidFill>
                  <a:srgbClr val="FFFFFF"/>
                </a:solidFill>
                <a:sym typeface="Symbol" pitchFamily="18" charset="2"/>
              </a:rPr>
              <a:t>(200 IU/kg/day s.c.</a:t>
            </a:r>
            <a:r>
              <a:rPr lang="en-GB" sz="1400" b="0">
                <a:solidFill>
                  <a:srgbClr val="FFFFFF"/>
                </a:solidFill>
                <a:sym typeface="Arial" pitchFamily="34" charset="0"/>
              </a:rPr>
              <a:t> ) </a:t>
            </a:r>
            <a:br>
              <a:rPr lang="en-GB" sz="1400" b="0">
                <a:solidFill>
                  <a:srgbClr val="FFFFFF"/>
                </a:solidFill>
                <a:sym typeface="Arial" pitchFamily="34" charset="0"/>
              </a:rPr>
            </a:br>
            <a:r>
              <a:rPr lang="en-GB" sz="1400" b="0">
                <a:solidFill>
                  <a:srgbClr val="FFFFFF"/>
                </a:solidFill>
                <a:sym typeface="Arial" pitchFamily="34" charset="0"/>
              </a:rPr>
              <a:t>(n=338)</a:t>
            </a:r>
          </a:p>
        </p:txBody>
      </p:sp>
      <p:sp>
        <p:nvSpPr>
          <p:cNvPr id="51" name="Text Box 34"/>
          <p:cNvSpPr txBox="1">
            <a:spLocks noChangeArrowheads="1"/>
          </p:cNvSpPr>
          <p:nvPr/>
        </p:nvSpPr>
        <p:spPr bwMode="auto">
          <a:xfrm>
            <a:off x="5645150" y="4591050"/>
            <a:ext cx="31178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30000"/>
              </a:spcBef>
              <a:buSzPct val="100000"/>
            </a:pPr>
            <a:r>
              <a:rPr lang="en-GB" sz="1400" b="0">
                <a:solidFill>
                  <a:srgbClr val="FFFFFF"/>
                </a:solidFill>
                <a:sym typeface="Symbol" pitchFamily="18" charset="2"/>
              </a:rPr>
              <a:t>Dalteparin</a:t>
            </a:r>
          </a:p>
          <a:p>
            <a:pPr eaLnBrk="0" hangingPunct="0">
              <a:spcBef>
                <a:spcPct val="30000"/>
              </a:spcBef>
              <a:buSzPct val="100000"/>
            </a:pPr>
            <a:r>
              <a:rPr lang="en-GB" sz="1400" b="0">
                <a:solidFill>
                  <a:srgbClr val="FFFFFF"/>
                </a:solidFill>
                <a:sym typeface="Symbol" pitchFamily="18" charset="2"/>
              </a:rPr>
              <a:t>(~150 IU/kg/day s.c.</a:t>
            </a:r>
            <a:r>
              <a:rPr lang="en-GB" sz="1400" b="0">
                <a:solidFill>
                  <a:srgbClr val="FFFFFF"/>
                </a:solidFill>
                <a:sym typeface="Arial" pitchFamily="34" charset="0"/>
              </a:rPr>
              <a:t> )</a:t>
            </a:r>
          </a:p>
        </p:txBody>
      </p:sp>
      <p:sp>
        <p:nvSpPr>
          <p:cNvPr id="52" name="Text Box 35"/>
          <p:cNvSpPr txBox="1">
            <a:spLocks noChangeArrowheads="1"/>
          </p:cNvSpPr>
          <p:nvPr/>
        </p:nvSpPr>
        <p:spPr bwMode="grayWhite">
          <a:xfrm>
            <a:off x="4960938" y="5173663"/>
            <a:ext cx="11001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eaLnBrk="0" hangingPunct="0">
              <a:buSzPct val="100000"/>
            </a:pPr>
            <a:r>
              <a:rPr lang="en-GB" sz="1600" b="0">
                <a:solidFill>
                  <a:srgbClr val="FFFFFF"/>
                </a:solidFill>
                <a:sym typeface="Symbol" pitchFamily="18" charset="2"/>
              </a:rPr>
              <a:t>Day 30</a:t>
            </a:r>
          </a:p>
        </p:txBody>
      </p:sp>
      <p:sp>
        <p:nvSpPr>
          <p:cNvPr id="53" name="Text Box 39"/>
          <p:cNvSpPr txBox="1">
            <a:spLocks noChangeArrowheads="1"/>
          </p:cNvSpPr>
          <p:nvPr/>
        </p:nvSpPr>
        <p:spPr bwMode="grayWhite">
          <a:xfrm>
            <a:off x="7913688" y="3097213"/>
            <a:ext cx="9255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eaLnBrk="0" hangingPunct="0">
              <a:buSzPct val="100000"/>
            </a:pPr>
            <a:r>
              <a:rPr lang="en-GB" sz="1600" b="0">
                <a:solidFill>
                  <a:srgbClr val="FFFFFF"/>
                </a:solidFill>
                <a:sym typeface="Symbol" pitchFamily="18" charset="2"/>
              </a:rPr>
              <a:t>Day 180</a:t>
            </a:r>
          </a:p>
        </p:txBody>
      </p:sp>
      <p:sp>
        <p:nvSpPr>
          <p:cNvPr id="54" name="Text Box 42"/>
          <p:cNvSpPr txBox="1">
            <a:spLocks noChangeArrowheads="1"/>
          </p:cNvSpPr>
          <p:nvPr/>
        </p:nvSpPr>
        <p:spPr bwMode="auto">
          <a:xfrm>
            <a:off x="2695575" y="2366963"/>
            <a:ext cx="27146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eaLnBrk="0" hangingPunct="0">
              <a:buSzPct val="100000"/>
            </a:pPr>
            <a:r>
              <a:rPr lang="en-GB" sz="1800">
                <a:solidFill>
                  <a:srgbClr val="FFFFFF"/>
                </a:solidFill>
                <a:sym typeface="Symbol" pitchFamily="18" charset="2"/>
              </a:rPr>
              <a:t>Treatment period</a:t>
            </a:r>
          </a:p>
        </p:txBody>
      </p:sp>
      <p:sp>
        <p:nvSpPr>
          <p:cNvPr id="55" name="Line 43"/>
          <p:cNvSpPr>
            <a:spLocks noChangeShapeType="1"/>
          </p:cNvSpPr>
          <p:nvPr/>
        </p:nvSpPr>
        <p:spPr bwMode="auto">
          <a:xfrm flipH="1">
            <a:off x="6850063" y="3648075"/>
            <a:ext cx="261937" cy="217488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1800" b="0" kern="0"/>
          </a:p>
        </p:txBody>
      </p:sp>
      <p:sp>
        <p:nvSpPr>
          <p:cNvPr id="56" name="Line 44"/>
          <p:cNvSpPr>
            <a:spLocks noChangeShapeType="1"/>
          </p:cNvSpPr>
          <p:nvPr/>
        </p:nvSpPr>
        <p:spPr bwMode="auto">
          <a:xfrm flipH="1">
            <a:off x="6902450" y="3671888"/>
            <a:ext cx="261938" cy="217487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1800" b="0" kern="0"/>
          </a:p>
        </p:txBody>
      </p:sp>
      <p:sp>
        <p:nvSpPr>
          <p:cNvPr id="57" name="Line 45"/>
          <p:cNvSpPr>
            <a:spLocks noChangeShapeType="1"/>
          </p:cNvSpPr>
          <p:nvPr/>
        </p:nvSpPr>
        <p:spPr bwMode="auto">
          <a:xfrm flipH="1">
            <a:off x="6945313" y="4681538"/>
            <a:ext cx="261937" cy="217487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1800" b="0" kern="0"/>
          </a:p>
        </p:txBody>
      </p:sp>
      <p:sp>
        <p:nvSpPr>
          <p:cNvPr id="58" name="Line 46"/>
          <p:cNvSpPr>
            <a:spLocks noChangeShapeType="1"/>
          </p:cNvSpPr>
          <p:nvPr/>
        </p:nvSpPr>
        <p:spPr bwMode="auto">
          <a:xfrm flipH="1">
            <a:off x="6997700" y="4705350"/>
            <a:ext cx="261938" cy="217488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1800" b="0" kern="0"/>
          </a:p>
        </p:txBody>
      </p:sp>
      <p:sp>
        <p:nvSpPr>
          <p:cNvPr id="59" name="Line 17"/>
          <p:cNvSpPr>
            <a:spLocks noChangeShapeType="1"/>
          </p:cNvSpPr>
          <p:nvPr/>
        </p:nvSpPr>
        <p:spPr bwMode="auto">
          <a:xfrm>
            <a:off x="4802188" y="3541713"/>
            <a:ext cx="0" cy="430212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1800" b="0" kern="0"/>
          </a:p>
        </p:txBody>
      </p:sp>
      <p:sp>
        <p:nvSpPr>
          <p:cNvPr id="60" name="Line 18"/>
          <p:cNvSpPr>
            <a:spLocks noChangeShapeType="1"/>
          </p:cNvSpPr>
          <p:nvPr/>
        </p:nvSpPr>
        <p:spPr bwMode="grayWhite">
          <a:xfrm>
            <a:off x="5518150" y="4600575"/>
            <a:ext cx="0" cy="430213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1800" b="0" kern="0"/>
          </a:p>
        </p:txBody>
      </p:sp>
      <p:sp>
        <p:nvSpPr>
          <p:cNvPr id="46108" name="Rectangle 6"/>
          <p:cNvSpPr>
            <a:spLocks noChangeArrowheads="1"/>
          </p:cNvSpPr>
          <p:nvPr/>
        </p:nvSpPr>
        <p:spPr bwMode="auto">
          <a:xfrm>
            <a:off x="611188" y="1000125"/>
            <a:ext cx="8047037" cy="2159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12700" cap="sq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44513" y="444500"/>
            <a:ext cx="30654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88938" indent="-388938" algn="just" eaLnBrk="0" hangingPunct="0">
              <a:spcBef>
                <a:spcPct val="20000"/>
              </a:spcBef>
              <a:buSzPct val="100000"/>
              <a:tabLst>
                <a:tab pos="1516063" algn="l"/>
              </a:tabLst>
            </a:pPr>
            <a:r>
              <a:rPr lang="en-GB" sz="2800" dirty="0">
                <a:solidFill>
                  <a:srgbClr val="FFFFFF"/>
                </a:solidFill>
                <a:sym typeface="Arial" pitchFamily="34" charset="0"/>
              </a:rPr>
              <a:t>	          </a:t>
            </a:r>
            <a:r>
              <a:rPr lang="en-GB" sz="2800" dirty="0" smtClean="0">
                <a:solidFill>
                  <a:srgbClr val="FFFFFF"/>
                </a:solidFill>
                <a:sym typeface="Arial" pitchFamily="34" charset="0"/>
              </a:rPr>
              <a:t>study</a:t>
            </a:r>
            <a:r>
              <a:rPr lang="en-GB" sz="2800" baseline="30000" dirty="0" smtClean="0">
                <a:solidFill>
                  <a:srgbClr val="FFFFFF"/>
                </a:solidFill>
                <a:sym typeface="Arial" pitchFamily="34" charset="0"/>
              </a:rPr>
              <a:t>23</a:t>
            </a:r>
            <a:r>
              <a:rPr lang="en-GB" sz="2800" dirty="0" smtClean="0">
                <a:solidFill>
                  <a:srgbClr val="FFFFFF"/>
                </a:solidFill>
                <a:sym typeface="Arial" pitchFamily="34" charset="0"/>
              </a:rPr>
              <a:t> </a:t>
            </a:r>
            <a:endParaRPr lang="en-GB" sz="2800" dirty="0">
              <a:solidFill>
                <a:srgbClr val="FFFFFF"/>
              </a:solidFill>
              <a:sym typeface="Arial" pitchFamily="34" charset="0"/>
            </a:endParaRPr>
          </a:p>
        </p:txBody>
      </p:sp>
      <p:sp>
        <p:nvSpPr>
          <p:cNvPr id="46112" name="WordArt 6" descr="White marble"/>
          <p:cNvSpPr>
            <a:spLocks noChangeArrowheads="1" noChangeShapeType="1" noTextEdit="1"/>
          </p:cNvSpPr>
          <p:nvPr/>
        </p:nvSpPr>
        <p:spPr bwMode="auto">
          <a:xfrm>
            <a:off x="608013" y="455613"/>
            <a:ext cx="1311275" cy="387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 Black"/>
              </a:rPr>
              <a:t>CLOT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 txBox="1">
            <a:spLocks noChangeArrowheads="1"/>
          </p:cNvSpPr>
          <p:nvPr/>
        </p:nvSpPr>
        <p:spPr bwMode="auto">
          <a:xfrm>
            <a:off x="571500" y="1700213"/>
            <a:ext cx="8159750" cy="5794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1517650" lvl="1" indent="-1517650" algn="ctr" eaLnBrk="0" hangingPunct="0">
              <a:spcBef>
                <a:spcPct val="20000"/>
              </a:spcBef>
              <a:buSzPct val="100000"/>
              <a:tabLst>
                <a:tab pos="2519363" algn="l"/>
              </a:tabLst>
            </a:pPr>
            <a:r>
              <a:rPr lang="en-GB" sz="2200">
                <a:solidFill>
                  <a:srgbClr val="FFFF00"/>
                </a:solidFill>
                <a:sym typeface="Arial" pitchFamily="34" charset="0"/>
              </a:rPr>
              <a:t>Results – Primary efficacy endpoint</a:t>
            </a:r>
          </a:p>
        </p:txBody>
      </p:sp>
      <p:grpSp>
        <p:nvGrpSpPr>
          <p:cNvPr id="47108" name="Group 55"/>
          <p:cNvGrpSpPr>
            <a:grpSpLocks/>
          </p:cNvGrpSpPr>
          <p:nvPr/>
        </p:nvGrpSpPr>
        <p:grpSpPr bwMode="auto">
          <a:xfrm>
            <a:off x="1911350" y="2532063"/>
            <a:ext cx="85725" cy="3336925"/>
            <a:chOff x="1180" y="1319"/>
            <a:chExt cx="60" cy="2102"/>
          </a:xfrm>
        </p:grpSpPr>
        <p:sp>
          <p:nvSpPr>
            <p:cNvPr id="47146" name="Line 34"/>
            <p:cNvSpPr>
              <a:spLocks noChangeShapeType="1"/>
            </p:cNvSpPr>
            <p:nvPr/>
          </p:nvSpPr>
          <p:spPr bwMode="auto">
            <a:xfrm flipH="1" flipV="1">
              <a:off x="1180" y="2591"/>
              <a:ext cx="60" cy="2"/>
            </a:xfrm>
            <a:prstGeom prst="line">
              <a:avLst/>
            </a:prstGeom>
            <a:noFill/>
            <a:ln w="12700">
              <a:solidFill>
                <a:srgbClr val="99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47" name="Line 34"/>
            <p:cNvSpPr>
              <a:spLocks noChangeShapeType="1"/>
            </p:cNvSpPr>
            <p:nvPr/>
          </p:nvSpPr>
          <p:spPr bwMode="auto">
            <a:xfrm flipH="1" flipV="1">
              <a:off x="1180" y="2144"/>
              <a:ext cx="60" cy="2"/>
            </a:xfrm>
            <a:prstGeom prst="line">
              <a:avLst/>
            </a:prstGeom>
            <a:noFill/>
            <a:ln w="12700">
              <a:solidFill>
                <a:srgbClr val="99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48" name="Line 34"/>
            <p:cNvSpPr>
              <a:spLocks noChangeShapeType="1"/>
            </p:cNvSpPr>
            <p:nvPr/>
          </p:nvSpPr>
          <p:spPr bwMode="auto">
            <a:xfrm flipH="1" flipV="1">
              <a:off x="1180" y="1724"/>
              <a:ext cx="60" cy="2"/>
            </a:xfrm>
            <a:prstGeom prst="line">
              <a:avLst/>
            </a:prstGeom>
            <a:noFill/>
            <a:ln w="12700">
              <a:solidFill>
                <a:srgbClr val="99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49" name="Line 34"/>
            <p:cNvSpPr>
              <a:spLocks noChangeShapeType="1"/>
            </p:cNvSpPr>
            <p:nvPr/>
          </p:nvSpPr>
          <p:spPr bwMode="auto">
            <a:xfrm flipH="1" flipV="1">
              <a:off x="1180" y="1319"/>
              <a:ext cx="60" cy="2"/>
            </a:xfrm>
            <a:prstGeom prst="line">
              <a:avLst/>
            </a:prstGeom>
            <a:noFill/>
            <a:ln w="12700">
              <a:solidFill>
                <a:srgbClr val="99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50" name="Line 34"/>
            <p:cNvSpPr>
              <a:spLocks noChangeShapeType="1"/>
            </p:cNvSpPr>
            <p:nvPr/>
          </p:nvSpPr>
          <p:spPr bwMode="auto">
            <a:xfrm flipH="1" flipV="1">
              <a:off x="1180" y="2981"/>
              <a:ext cx="60" cy="2"/>
            </a:xfrm>
            <a:prstGeom prst="line">
              <a:avLst/>
            </a:prstGeom>
            <a:noFill/>
            <a:ln w="12700">
              <a:solidFill>
                <a:srgbClr val="99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51" name="Line 34"/>
            <p:cNvSpPr>
              <a:spLocks noChangeShapeType="1"/>
            </p:cNvSpPr>
            <p:nvPr/>
          </p:nvSpPr>
          <p:spPr bwMode="auto">
            <a:xfrm flipH="1" flipV="1">
              <a:off x="1180" y="3419"/>
              <a:ext cx="60" cy="2"/>
            </a:xfrm>
            <a:prstGeom prst="line">
              <a:avLst/>
            </a:prstGeom>
            <a:noFill/>
            <a:ln w="12700">
              <a:solidFill>
                <a:srgbClr val="99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9" name="Rectangle 2"/>
          <p:cNvSpPr>
            <a:spLocks noChangeArrowheads="1"/>
          </p:cNvSpPr>
          <p:nvPr/>
        </p:nvSpPr>
        <p:spPr bwMode="blackWhite">
          <a:xfrm>
            <a:off x="1992313" y="2530475"/>
            <a:ext cx="5640387" cy="33401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>
            <a:solidFill>
              <a:srgbClr val="99CC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pt-PT"/>
          </a:p>
        </p:txBody>
      </p:sp>
      <p:sp>
        <p:nvSpPr>
          <p:cNvPr id="47110" name="Rectangle 3"/>
          <p:cNvSpPr>
            <a:spLocks noChangeArrowheads="1"/>
          </p:cNvSpPr>
          <p:nvPr/>
        </p:nvSpPr>
        <p:spPr bwMode="auto">
          <a:xfrm>
            <a:off x="1473200" y="5730875"/>
            <a:ext cx="3413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buSzPct val="100000"/>
            </a:pPr>
            <a:r>
              <a:rPr lang="en-GB" sz="1600">
                <a:solidFill>
                  <a:srgbClr val="FFFFFF"/>
                </a:solidFill>
                <a:sym typeface="Arial" pitchFamily="34" charset="0"/>
              </a:rPr>
              <a:t>    0</a:t>
            </a:r>
          </a:p>
        </p:txBody>
      </p:sp>
      <p:sp>
        <p:nvSpPr>
          <p:cNvPr id="47111" name="Rectangle 4"/>
          <p:cNvSpPr>
            <a:spLocks noChangeArrowheads="1"/>
          </p:cNvSpPr>
          <p:nvPr/>
        </p:nvSpPr>
        <p:spPr bwMode="auto">
          <a:xfrm>
            <a:off x="1695450" y="5053013"/>
            <a:ext cx="1127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buSzPct val="100000"/>
            </a:pPr>
            <a:r>
              <a:rPr lang="en-GB" sz="1600">
                <a:solidFill>
                  <a:srgbClr val="FFFFFF"/>
                </a:solidFill>
                <a:sym typeface="Arial" pitchFamily="34" charset="0"/>
              </a:rPr>
              <a:t>5</a:t>
            </a:r>
          </a:p>
        </p:txBody>
      </p:sp>
      <p:sp>
        <p:nvSpPr>
          <p:cNvPr id="72" name="Rectangle 5"/>
          <p:cNvSpPr>
            <a:spLocks noChangeArrowheads="1"/>
          </p:cNvSpPr>
          <p:nvPr/>
        </p:nvSpPr>
        <p:spPr bwMode="auto">
          <a:xfrm>
            <a:off x="1473200" y="4430713"/>
            <a:ext cx="339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buSzPct val="100000"/>
            </a:pPr>
            <a:r>
              <a:rPr lang="en-GB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Arial" pitchFamily="34" charset="0"/>
              </a:rPr>
              <a:t>  </a:t>
            </a:r>
            <a:r>
              <a:rPr lang="en-GB" sz="1600">
                <a:solidFill>
                  <a:srgbClr val="FFFFFF"/>
                </a:solidFill>
                <a:sym typeface="Arial" pitchFamily="34" charset="0"/>
              </a:rPr>
              <a:t>10</a:t>
            </a:r>
          </a:p>
        </p:txBody>
      </p:sp>
      <p:sp>
        <p:nvSpPr>
          <p:cNvPr id="73" name="Rectangle 6"/>
          <p:cNvSpPr>
            <a:spLocks noChangeArrowheads="1"/>
          </p:cNvSpPr>
          <p:nvPr/>
        </p:nvSpPr>
        <p:spPr bwMode="auto">
          <a:xfrm>
            <a:off x="1473200" y="3736975"/>
            <a:ext cx="339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buSzPct val="100000"/>
            </a:pPr>
            <a:r>
              <a:rPr lang="en-GB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Arial" pitchFamily="34" charset="0"/>
              </a:rPr>
              <a:t>  </a:t>
            </a:r>
            <a:r>
              <a:rPr lang="en-GB" sz="1600">
                <a:solidFill>
                  <a:srgbClr val="FFFFFF"/>
                </a:solidFill>
                <a:sym typeface="Arial" pitchFamily="34" charset="0"/>
              </a:rPr>
              <a:t>15</a:t>
            </a:r>
          </a:p>
        </p:txBody>
      </p:sp>
      <p:sp>
        <p:nvSpPr>
          <p:cNvPr id="74" name="Rectangle 7"/>
          <p:cNvSpPr>
            <a:spLocks noChangeArrowheads="1"/>
          </p:cNvSpPr>
          <p:nvPr/>
        </p:nvSpPr>
        <p:spPr bwMode="auto">
          <a:xfrm>
            <a:off x="1473200" y="3071813"/>
            <a:ext cx="339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buSzPct val="100000"/>
            </a:pPr>
            <a:r>
              <a:rPr lang="en-GB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Arial" pitchFamily="34" charset="0"/>
              </a:rPr>
              <a:t>  </a:t>
            </a:r>
            <a:r>
              <a:rPr lang="en-GB" sz="1600">
                <a:solidFill>
                  <a:srgbClr val="FFFFFF"/>
                </a:solidFill>
                <a:sym typeface="Arial" pitchFamily="34" charset="0"/>
              </a:rPr>
              <a:t>20</a:t>
            </a:r>
          </a:p>
        </p:txBody>
      </p:sp>
      <p:sp>
        <p:nvSpPr>
          <p:cNvPr id="75" name="Rectangle 8"/>
          <p:cNvSpPr>
            <a:spLocks noChangeArrowheads="1"/>
          </p:cNvSpPr>
          <p:nvPr/>
        </p:nvSpPr>
        <p:spPr bwMode="auto">
          <a:xfrm>
            <a:off x="1473200" y="2408238"/>
            <a:ext cx="339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buSzPct val="100000"/>
            </a:pPr>
            <a:r>
              <a:rPr lang="en-GB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Arial" pitchFamily="34" charset="0"/>
              </a:rPr>
              <a:t>  </a:t>
            </a:r>
            <a:r>
              <a:rPr lang="en-GB" sz="1600">
                <a:solidFill>
                  <a:srgbClr val="FFFFFF"/>
                </a:solidFill>
                <a:sym typeface="Arial" pitchFamily="34" charset="0"/>
              </a:rPr>
              <a:t>25</a:t>
            </a:r>
          </a:p>
        </p:txBody>
      </p:sp>
      <p:sp>
        <p:nvSpPr>
          <p:cNvPr id="47116" name="Rectangle 10"/>
          <p:cNvSpPr>
            <a:spLocks noChangeArrowheads="1"/>
          </p:cNvSpPr>
          <p:nvPr/>
        </p:nvSpPr>
        <p:spPr bwMode="auto">
          <a:xfrm>
            <a:off x="1941513" y="6008688"/>
            <a:ext cx="1143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buSzPct val="100000"/>
            </a:pPr>
            <a:r>
              <a:rPr lang="en-GB" sz="1600">
                <a:solidFill>
                  <a:srgbClr val="FFFFFF"/>
                </a:solidFill>
                <a:sym typeface="Arial" pitchFamily="34" charset="0"/>
              </a:rPr>
              <a:t>0</a:t>
            </a:r>
          </a:p>
        </p:txBody>
      </p:sp>
      <p:sp>
        <p:nvSpPr>
          <p:cNvPr id="47117" name="Rectangle 11"/>
          <p:cNvSpPr>
            <a:spLocks noChangeArrowheads="1"/>
          </p:cNvSpPr>
          <p:nvPr/>
        </p:nvSpPr>
        <p:spPr bwMode="auto">
          <a:xfrm>
            <a:off x="2752725" y="6008688"/>
            <a:ext cx="225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buSzPct val="100000"/>
            </a:pPr>
            <a:r>
              <a:rPr lang="en-GB" sz="1600">
                <a:solidFill>
                  <a:srgbClr val="FFFFFF"/>
                </a:solidFill>
                <a:sym typeface="Arial" pitchFamily="34" charset="0"/>
              </a:rPr>
              <a:t>30</a:t>
            </a:r>
          </a:p>
        </p:txBody>
      </p:sp>
      <p:sp>
        <p:nvSpPr>
          <p:cNvPr id="47118" name="Rectangle 12"/>
          <p:cNvSpPr>
            <a:spLocks noChangeArrowheads="1"/>
          </p:cNvSpPr>
          <p:nvPr/>
        </p:nvSpPr>
        <p:spPr bwMode="auto">
          <a:xfrm>
            <a:off x="3554413" y="6008688"/>
            <a:ext cx="225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buSzPct val="100000"/>
            </a:pPr>
            <a:r>
              <a:rPr lang="en-GB" sz="1600">
                <a:solidFill>
                  <a:srgbClr val="FFFFFF"/>
                </a:solidFill>
                <a:sym typeface="Arial" pitchFamily="34" charset="0"/>
              </a:rPr>
              <a:t>60</a:t>
            </a:r>
          </a:p>
        </p:txBody>
      </p:sp>
      <p:sp>
        <p:nvSpPr>
          <p:cNvPr id="47119" name="Rectangle 13"/>
          <p:cNvSpPr>
            <a:spLocks noChangeArrowheads="1"/>
          </p:cNvSpPr>
          <p:nvPr/>
        </p:nvSpPr>
        <p:spPr bwMode="auto">
          <a:xfrm>
            <a:off x="4348163" y="6008688"/>
            <a:ext cx="225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buSzPct val="100000"/>
            </a:pPr>
            <a:r>
              <a:rPr lang="en-GB" sz="1600">
                <a:solidFill>
                  <a:srgbClr val="FFFFFF"/>
                </a:solidFill>
                <a:sym typeface="Arial" pitchFamily="34" charset="0"/>
              </a:rPr>
              <a:t>90</a:t>
            </a:r>
          </a:p>
        </p:txBody>
      </p:sp>
      <p:sp>
        <p:nvSpPr>
          <p:cNvPr id="47120" name="Rectangle 14"/>
          <p:cNvSpPr>
            <a:spLocks noChangeArrowheads="1"/>
          </p:cNvSpPr>
          <p:nvPr/>
        </p:nvSpPr>
        <p:spPr bwMode="auto">
          <a:xfrm>
            <a:off x="5092700" y="6008688"/>
            <a:ext cx="339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buSzPct val="100000"/>
            </a:pPr>
            <a:r>
              <a:rPr lang="en-GB" sz="1600">
                <a:solidFill>
                  <a:srgbClr val="FFFFFF"/>
                </a:solidFill>
                <a:sym typeface="Arial" pitchFamily="34" charset="0"/>
              </a:rPr>
              <a:t>120</a:t>
            </a:r>
          </a:p>
        </p:txBody>
      </p:sp>
      <p:sp>
        <p:nvSpPr>
          <p:cNvPr id="47121" name="Rectangle 15"/>
          <p:cNvSpPr>
            <a:spLocks noChangeArrowheads="1"/>
          </p:cNvSpPr>
          <p:nvPr/>
        </p:nvSpPr>
        <p:spPr bwMode="auto">
          <a:xfrm>
            <a:off x="5872163" y="6008688"/>
            <a:ext cx="339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buSzPct val="100000"/>
            </a:pPr>
            <a:r>
              <a:rPr lang="en-GB" sz="1600">
                <a:solidFill>
                  <a:srgbClr val="FFFFFF"/>
                </a:solidFill>
                <a:sym typeface="Arial" pitchFamily="34" charset="0"/>
              </a:rPr>
              <a:t>150</a:t>
            </a:r>
          </a:p>
        </p:txBody>
      </p:sp>
      <p:sp>
        <p:nvSpPr>
          <p:cNvPr id="47122" name="Rectangle 16"/>
          <p:cNvSpPr>
            <a:spLocks noChangeArrowheads="1"/>
          </p:cNvSpPr>
          <p:nvPr/>
        </p:nvSpPr>
        <p:spPr bwMode="auto">
          <a:xfrm>
            <a:off x="6678613" y="6008688"/>
            <a:ext cx="339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buSzPct val="100000"/>
            </a:pPr>
            <a:r>
              <a:rPr lang="en-GB" sz="1600">
                <a:solidFill>
                  <a:srgbClr val="FFFFFF"/>
                </a:solidFill>
                <a:sym typeface="Arial" pitchFamily="34" charset="0"/>
              </a:rPr>
              <a:t>180</a:t>
            </a:r>
          </a:p>
        </p:txBody>
      </p:sp>
      <p:sp>
        <p:nvSpPr>
          <p:cNvPr id="47123" name="Rectangle 17"/>
          <p:cNvSpPr>
            <a:spLocks noChangeArrowheads="1"/>
          </p:cNvSpPr>
          <p:nvPr/>
        </p:nvSpPr>
        <p:spPr bwMode="auto">
          <a:xfrm>
            <a:off x="7472363" y="6008688"/>
            <a:ext cx="339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buSzPct val="100000"/>
            </a:pPr>
            <a:r>
              <a:rPr lang="en-GB" sz="1600">
                <a:solidFill>
                  <a:srgbClr val="FFFFFF"/>
                </a:solidFill>
                <a:sym typeface="Arial" pitchFamily="34" charset="0"/>
              </a:rPr>
              <a:t>210</a:t>
            </a:r>
          </a:p>
        </p:txBody>
      </p:sp>
      <p:sp>
        <p:nvSpPr>
          <p:cNvPr id="47124" name="Freeform 19"/>
          <p:cNvSpPr>
            <a:spLocks/>
          </p:cNvSpPr>
          <p:nvPr/>
        </p:nvSpPr>
        <p:spPr bwMode="auto">
          <a:xfrm>
            <a:off x="2058988" y="4487863"/>
            <a:ext cx="5472112" cy="1368425"/>
          </a:xfrm>
          <a:custGeom>
            <a:avLst/>
            <a:gdLst>
              <a:gd name="T0" fmla="*/ 2147483647 w 3296"/>
              <a:gd name="T1" fmla="*/ 2147483647 h 918"/>
              <a:gd name="T2" fmla="*/ 2147483647 w 3296"/>
              <a:gd name="T3" fmla="*/ 2147483647 h 918"/>
              <a:gd name="T4" fmla="*/ 2147483647 w 3296"/>
              <a:gd name="T5" fmla="*/ 2147483647 h 918"/>
              <a:gd name="T6" fmla="*/ 2147483647 w 3296"/>
              <a:gd name="T7" fmla="*/ 2147483647 h 918"/>
              <a:gd name="T8" fmla="*/ 2147483647 w 3296"/>
              <a:gd name="T9" fmla="*/ 2147483647 h 918"/>
              <a:gd name="T10" fmla="*/ 2147483647 w 3296"/>
              <a:gd name="T11" fmla="*/ 2147483647 h 918"/>
              <a:gd name="T12" fmla="*/ 2147483647 w 3296"/>
              <a:gd name="T13" fmla="*/ 2147483647 h 918"/>
              <a:gd name="T14" fmla="*/ 2147483647 w 3296"/>
              <a:gd name="T15" fmla="*/ 2147483647 h 918"/>
              <a:gd name="T16" fmla="*/ 2147483647 w 3296"/>
              <a:gd name="T17" fmla="*/ 2147483647 h 918"/>
              <a:gd name="T18" fmla="*/ 2147483647 w 3296"/>
              <a:gd name="T19" fmla="*/ 2147483647 h 918"/>
              <a:gd name="T20" fmla="*/ 2147483647 w 3296"/>
              <a:gd name="T21" fmla="*/ 2147483647 h 918"/>
              <a:gd name="T22" fmla="*/ 2147483647 w 3296"/>
              <a:gd name="T23" fmla="*/ 2147483647 h 918"/>
              <a:gd name="T24" fmla="*/ 2147483647 w 3296"/>
              <a:gd name="T25" fmla="*/ 2147483647 h 918"/>
              <a:gd name="T26" fmla="*/ 2147483647 w 3296"/>
              <a:gd name="T27" fmla="*/ 2147483647 h 918"/>
              <a:gd name="T28" fmla="*/ 2147483647 w 3296"/>
              <a:gd name="T29" fmla="*/ 2147483647 h 918"/>
              <a:gd name="T30" fmla="*/ 2147483647 w 3296"/>
              <a:gd name="T31" fmla="*/ 2147483647 h 918"/>
              <a:gd name="T32" fmla="*/ 2147483647 w 3296"/>
              <a:gd name="T33" fmla="*/ 2147483647 h 918"/>
              <a:gd name="T34" fmla="*/ 2147483647 w 3296"/>
              <a:gd name="T35" fmla="*/ 2147483647 h 918"/>
              <a:gd name="T36" fmla="*/ 2147483647 w 3296"/>
              <a:gd name="T37" fmla="*/ 2147483647 h 918"/>
              <a:gd name="T38" fmla="*/ 2147483647 w 3296"/>
              <a:gd name="T39" fmla="*/ 2147483647 h 918"/>
              <a:gd name="T40" fmla="*/ 2147483647 w 3296"/>
              <a:gd name="T41" fmla="*/ 2147483647 h 918"/>
              <a:gd name="T42" fmla="*/ 2147483647 w 3296"/>
              <a:gd name="T43" fmla="*/ 2147483647 h 918"/>
              <a:gd name="T44" fmla="*/ 2147483647 w 3296"/>
              <a:gd name="T45" fmla="*/ 2147483647 h 918"/>
              <a:gd name="T46" fmla="*/ 2147483647 w 3296"/>
              <a:gd name="T47" fmla="*/ 2147483647 h 918"/>
              <a:gd name="T48" fmla="*/ 2147483647 w 3296"/>
              <a:gd name="T49" fmla="*/ 2147483647 h 918"/>
              <a:gd name="T50" fmla="*/ 2147483647 w 3296"/>
              <a:gd name="T51" fmla="*/ 2147483647 h 918"/>
              <a:gd name="T52" fmla="*/ 2147483647 w 3296"/>
              <a:gd name="T53" fmla="*/ 2147483647 h 918"/>
              <a:gd name="T54" fmla="*/ 2147483647 w 3296"/>
              <a:gd name="T55" fmla="*/ 2147483647 h 918"/>
              <a:gd name="T56" fmla="*/ 2147483647 w 3296"/>
              <a:gd name="T57" fmla="*/ 2147483647 h 918"/>
              <a:gd name="T58" fmla="*/ 2147483647 w 3296"/>
              <a:gd name="T59" fmla="*/ 2147483647 h 918"/>
              <a:gd name="T60" fmla="*/ 2147483647 w 3296"/>
              <a:gd name="T61" fmla="*/ 2147483647 h 918"/>
              <a:gd name="T62" fmla="*/ 2147483647 w 3296"/>
              <a:gd name="T63" fmla="*/ 2147483647 h 918"/>
              <a:gd name="T64" fmla="*/ 2147483647 w 3296"/>
              <a:gd name="T65" fmla="*/ 2147483647 h 918"/>
              <a:gd name="T66" fmla="*/ 2147483647 w 3296"/>
              <a:gd name="T67" fmla="*/ 2147483647 h 918"/>
              <a:gd name="T68" fmla="*/ 2147483647 w 3296"/>
              <a:gd name="T69" fmla="*/ 2147483647 h 918"/>
              <a:gd name="T70" fmla="*/ 2147483647 w 3296"/>
              <a:gd name="T71" fmla="*/ 2147483647 h 918"/>
              <a:gd name="T72" fmla="*/ 2147483647 w 3296"/>
              <a:gd name="T73" fmla="*/ 2147483647 h 918"/>
              <a:gd name="T74" fmla="*/ 2147483647 w 3296"/>
              <a:gd name="T75" fmla="*/ 2147483647 h 918"/>
              <a:gd name="T76" fmla="*/ 2147483647 w 3296"/>
              <a:gd name="T77" fmla="*/ 2147483647 h 918"/>
              <a:gd name="T78" fmla="*/ 2147483647 w 3296"/>
              <a:gd name="T79" fmla="*/ 2147483647 h 918"/>
              <a:gd name="T80" fmla="*/ 2147483647 w 3296"/>
              <a:gd name="T81" fmla="*/ 2147483647 h 918"/>
              <a:gd name="T82" fmla="*/ 2147483647 w 3296"/>
              <a:gd name="T83" fmla="*/ 2147483647 h 918"/>
              <a:gd name="T84" fmla="*/ 2147483647 w 3296"/>
              <a:gd name="T85" fmla="*/ 2147483647 h 918"/>
              <a:gd name="T86" fmla="*/ 2147483647 w 3296"/>
              <a:gd name="T87" fmla="*/ 2147483647 h 918"/>
              <a:gd name="T88" fmla="*/ 2147483647 w 3296"/>
              <a:gd name="T89" fmla="*/ 2147483647 h 918"/>
              <a:gd name="T90" fmla="*/ 2147483647 w 3296"/>
              <a:gd name="T91" fmla="*/ 2147483647 h 918"/>
              <a:gd name="T92" fmla="*/ 2147483647 w 3296"/>
              <a:gd name="T93" fmla="*/ 2147483647 h 918"/>
              <a:gd name="T94" fmla="*/ 2147483647 w 3296"/>
              <a:gd name="T95" fmla="*/ 2147483647 h 918"/>
              <a:gd name="T96" fmla="*/ 2147483647 w 3296"/>
              <a:gd name="T97" fmla="*/ 2147483647 h 918"/>
              <a:gd name="T98" fmla="*/ 2147483647 w 3296"/>
              <a:gd name="T99" fmla="*/ 0 h 918"/>
              <a:gd name="T100" fmla="*/ 2147483647 w 3296"/>
              <a:gd name="T101" fmla="*/ 0 h 918"/>
              <a:gd name="T102" fmla="*/ 2147483647 w 3296"/>
              <a:gd name="T103" fmla="*/ 0 h 918"/>
              <a:gd name="T104" fmla="*/ 2147483647 w 3296"/>
              <a:gd name="T105" fmla="*/ 0 h 918"/>
              <a:gd name="T106" fmla="*/ 2147483647 w 3296"/>
              <a:gd name="T107" fmla="*/ 0 h 918"/>
              <a:gd name="T108" fmla="*/ 2147483647 w 3296"/>
              <a:gd name="T109" fmla="*/ 0 h 918"/>
              <a:gd name="T110" fmla="*/ 2147483647 w 3296"/>
              <a:gd name="T111" fmla="*/ 0 h 918"/>
              <a:gd name="T112" fmla="*/ 2147483647 w 3296"/>
              <a:gd name="T113" fmla="*/ 0 h 918"/>
              <a:gd name="T114" fmla="*/ 2147483647 w 3296"/>
              <a:gd name="T115" fmla="*/ 0 h 918"/>
              <a:gd name="T116" fmla="*/ 2147483647 w 3296"/>
              <a:gd name="T117" fmla="*/ 0 h 91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3296"/>
              <a:gd name="T178" fmla="*/ 0 h 918"/>
              <a:gd name="T179" fmla="*/ 3296 w 3296"/>
              <a:gd name="T180" fmla="*/ 918 h 918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3296" h="918">
                <a:moveTo>
                  <a:pt x="0" y="918"/>
                </a:moveTo>
                <a:lnTo>
                  <a:pt x="13" y="918"/>
                </a:lnTo>
                <a:lnTo>
                  <a:pt x="13" y="886"/>
                </a:lnTo>
                <a:lnTo>
                  <a:pt x="45" y="886"/>
                </a:lnTo>
                <a:lnTo>
                  <a:pt x="45" y="861"/>
                </a:lnTo>
                <a:lnTo>
                  <a:pt x="64" y="861"/>
                </a:lnTo>
                <a:lnTo>
                  <a:pt x="64" y="810"/>
                </a:lnTo>
                <a:lnTo>
                  <a:pt x="96" y="810"/>
                </a:lnTo>
                <a:lnTo>
                  <a:pt x="128" y="810"/>
                </a:lnTo>
                <a:lnTo>
                  <a:pt x="128" y="784"/>
                </a:lnTo>
                <a:lnTo>
                  <a:pt x="159" y="784"/>
                </a:lnTo>
                <a:lnTo>
                  <a:pt x="172" y="784"/>
                </a:lnTo>
                <a:lnTo>
                  <a:pt x="172" y="759"/>
                </a:lnTo>
                <a:lnTo>
                  <a:pt x="223" y="759"/>
                </a:lnTo>
                <a:lnTo>
                  <a:pt x="223" y="727"/>
                </a:lnTo>
                <a:lnTo>
                  <a:pt x="236" y="727"/>
                </a:lnTo>
                <a:lnTo>
                  <a:pt x="332" y="727"/>
                </a:lnTo>
                <a:lnTo>
                  <a:pt x="351" y="727"/>
                </a:lnTo>
                <a:lnTo>
                  <a:pt x="351" y="702"/>
                </a:lnTo>
                <a:lnTo>
                  <a:pt x="383" y="702"/>
                </a:lnTo>
                <a:lnTo>
                  <a:pt x="414" y="702"/>
                </a:lnTo>
                <a:lnTo>
                  <a:pt x="427" y="702"/>
                </a:lnTo>
                <a:lnTo>
                  <a:pt x="446" y="702"/>
                </a:lnTo>
                <a:lnTo>
                  <a:pt x="459" y="702"/>
                </a:lnTo>
                <a:lnTo>
                  <a:pt x="459" y="619"/>
                </a:lnTo>
                <a:lnTo>
                  <a:pt x="478" y="619"/>
                </a:lnTo>
                <a:lnTo>
                  <a:pt x="491" y="619"/>
                </a:lnTo>
                <a:lnTo>
                  <a:pt x="491" y="587"/>
                </a:lnTo>
                <a:lnTo>
                  <a:pt x="510" y="587"/>
                </a:lnTo>
                <a:lnTo>
                  <a:pt x="523" y="587"/>
                </a:lnTo>
                <a:lnTo>
                  <a:pt x="574" y="587"/>
                </a:lnTo>
                <a:lnTo>
                  <a:pt x="574" y="504"/>
                </a:lnTo>
                <a:lnTo>
                  <a:pt x="587" y="504"/>
                </a:lnTo>
                <a:lnTo>
                  <a:pt x="618" y="504"/>
                </a:lnTo>
                <a:lnTo>
                  <a:pt x="638" y="504"/>
                </a:lnTo>
                <a:lnTo>
                  <a:pt x="638" y="472"/>
                </a:lnTo>
                <a:lnTo>
                  <a:pt x="650" y="472"/>
                </a:lnTo>
                <a:lnTo>
                  <a:pt x="669" y="472"/>
                </a:lnTo>
                <a:lnTo>
                  <a:pt x="682" y="472"/>
                </a:lnTo>
                <a:lnTo>
                  <a:pt x="701" y="472"/>
                </a:lnTo>
                <a:lnTo>
                  <a:pt x="701" y="440"/>
                </a:lnTo>
                <a:lnTo>
                  <a:pt x="714" y="440"/>
                </a:lnTo>
                <a:lnTo>
                  <a:pt x="714" y="383"/>
                </a:lnTo>
                <a:lnTo>
                  <a:pt x="784" y="383"/>
                </a:lnTo>
                <a:lnTo>
                  <a:pt x="829" y="383"/>
                </a:lnTo>
                <a:lnTo>
                  <a:pt x="848" y="383"/>
                </a:lnTo>
                <a:lnTo>
                  <a:pt x="893" y="383"/>
                </a:lnTo>
                <a:lnTo>
                  <a:pt x="912" y="383"/>
                </a:lnTo>
                <a:lnTo>
                  <a:pt x="975" y="383"/>
                </a:lnTo>
                <a:lnTo>
                  <a:pt x="975" y="351"/>
                </a:lnTo>
                <a:lnTo>
                  <a:pt x="988" y="351"/>
                </a:lnTo>
                <a:lnTo>
                  <a:pt x="1007" y="351"/>
                </a:lnTo>
                <a:lnTo>
                  <a:pt x="1020" y="351"/>
                </a:lnTo>
                <a:lnTo>
                  <a:pt x="1039" y="351"/>
                </a:lnTo>
                <a:lnTo>
                  <a:pt x="1084" y="351"/>
                </a:lnTo>
                <a:lnTo>
                  <a:pt x="1103" y="351"/>
                </a:lnTo>
                <a:lnTo>
                  <a:pt x="1135" y="351"/>
                </a:lnTo>
                <a:lnTo>
                  <a:pt x="1199" y="351"/>
                </a:lnTo>
                <a:lnTo>
                  <a:pt x="1230" y="351"/>
                </a:lnTo>
                <a:lnTo>
                  <a:pt x="1230" y="313"/>
                </a:lnTo>
                <a:lnTo>
                  <a:pt x="1243" y="313"/>
                </a:lnTo>
                <a:lnTo>
                  <a:pt x="1262" y="313"/>
                </a:lnTo>
                <a:lnTo>
                  <a:pt x="1275" y="313"/>
                </a:lnTo>
                <a:lnTo>
                  <a:pt x="1294" y="313"/>
                </a:lnTo>
                <a:lnTo>
                  <a:pt x="1294" y="281"/>
                </a:lnTo>
                <a:lnTo>
                  <a:pt x="1307" y="281"/>
                </a:lnTo>
                <a:lnTo>
                  <a:pt x="1307" y="249"/>
                </a:lnTo>
                <a:lnTo>
                  <a:pt x="1358" y="249"/>
                </a:lnTo>
                <a:lnTo>
                  <a:pt x="1371" y="249"/>
                </a:lnTo>
                <a:lnTo>
                  <a:pt x="1422" y="249"/>
                </a:lnTo>
                <a:lnTo>
                  <a:pt x="1434" y="249"/>
                </a:lnTo>
                <a:lnTo>
                  <a:pt x="1466" y="249"/>
                </a:lnTo>
                <a:lnTo>
                  <a:pt x="1549" y="249"/>
                </a:lnTo>
                <a:lnTo>
                  <a:pt x="1581" y="249"/>
                </a:lnTo>
                <a:lnTo>
                  <a:pt x="1645" y="249"/>
                </a:lnTo>
                <a:lnTo>
                  <a:pt x="1677" y="249"/>
                </a:lnTo>
                <a:lnTo>
                  <a:pt x="1740" y="249"/>
                </a:lnTo>
                <a:lnTo>
                  <a:pt x="1740" y="211"/>
                </a:lnTo>
                <a:lnTo>
                  <a:pt x="1823" y="211"/>
                </a:lnTo>
                <a:lnTo>
                  <a:pt x="1932" y="211"/>
                </a:lnTo>
                <a:lnTo>
                  <a:pt x="1951" y="211"/>
                </a:lnTo>
                <a:lnTo>
                  <a:pt x="1983" y="211"/>
                </a:lnTo>
                <a:lnTo>
                  <a:pt x="1995" y="211"/>
                </a:lnTo>
                <a:lnTo>
                  <a:pt x="2015" y="211"/>
                </a:lnTo>
                <a:lnTo>
                  <a:pt x="2059" y="211"/>
                </a:lnTo>
                <a:lnTo>
                  <a:pt x="2078" y="211"/>
                </a:lnTo>
                <a:lnTo>
                  <a:pt x="2091" y="211"/>
                </a:lnTo>
                <a:lnTo>
                  <a:pt x="2187" y="211"/>
                </a:lnTo>
                <a:lnTo>
                  <a:pt x="2206" y="211"/>
                </a:lnTo>
                <a:lnTo>
                  <a:pt x="2219" y="211"/>
                </a:lnTo>
                <a:lnTo>
                  <a:pt x="2250" y="211"/>
                </a:lnTo>
                <a:lnTo>
                  <a:pt x="2282" y="211"/>
                </a:lnTo>
                <a:lnTo>
                  <a:pt x="2301" y="211"/>
                </a:lnTo>
                <a:lnTo>
                  <a:pt x="2365" y="211"/>
                </a:lnTo>
                <a:lnTo>
                  <a:pt x="2378" y="211"/>
                </a:lnTo>
                <a:lnTo>
                  <a:pt x="2378" y="172"/>
                </a:lnTo>
                <a:lnTo>
                  <a:pt x="2429" y="172"/>
                </a:lnTo>
                <a:lnTo>
                  <a:pt x="2474" y="172"/>
                </a:lnTo>
                <a:lnTo>
                  <a:pt x="2493" y="172"/>
                </a:lnTo>
                <a:lnTo>
                  <a:pt x="2505" y="172"/>
                </a:lnTo>
                <a:lnTo>
                  <a:pt x="2505" y="134"/>
                </a:lnTo>
                <a:lnTo>
                  <a:pt x="2525" y="134"/>
                </a:lnTo>
                <a:lnTo>
                  <a:pt x="2620" y="134"/>
                </a:lnTo>
                <a:lnTo>
                  <a:pt x="2703" y="134"/>
                </a:lnTo>
                <a:lnTo>
                  <a:pt x="2735" y="134"/>
                </a:lnTo>
                <a:lnTo>
                  <a:pt x="2748" y="134"/>
                </a:lnTo>
                <a:lnTo>
                  <a:pt x="2767" y="134"/>
                </a:lnTo>
                <a:lnTo>
                  <a:pt x="2780" y="134"/>
                </a:lnTo>
                <a:lnTo>
                  <a:pt x="2799" y="134"/>
                </a:lnTo>
                <a:lnTo>
                  <a:pt x="2811" y="134"/>
                </a:lnTo>
                <a:lnTo>
                  <a:pt x="2831" y="134"/>
                </a:lnTo>
                <a:lnTo>
                  <a:pt x="2843" y="134"/>
                </a:lnTo>
                <a:lnTo>
                  <a:pt x="2862" y="134"/>
                </a:lnTo>
                <a:lnTo>
                  <a:pt x="2875" y="134"/>
                </a:lnTo>
                <a:lnTo>
                  <a:pt x="2894" y="134"/>
                </a:lnTo>
                <a:lnTo>
                  <a:pt x="2907" y="134"/>
                </a:lnTo>
                <a:lnTo>
                  <a:pt x="2926" y="134"/>
                </a:lnTo>
                <a:lnTo>
                  <a:pt x="2939" y="134"/>
                </a:lnTo>
                <a:lnTo>
                  <a:pt x="2958" y="134"/>
                </a:lnTo>
                <a:lnTo>
                  <a:pt x="2971" y="134"/>
                </a:lnTo>
                <a:lnTo>
                  <a:pt x="2971" y="0"/>
                </a:lnTo>
                <a:lnTo>
                  <a:pt x="2990" y="0"/>
                </a:lnTo>
                <a:lnTo>
                  <a:pt x="3003" y="0"/>
                </a:lnTo>
                <a:lnTo>
                  <a:pt x="3022" y="0"/>
                </a:lnTo>
                <a:lnTo>
                  <a:pt x="3035" y="0"/>
                </a:lnTo>
                <a:lnTo>
                  <a:pt x="3054" y="0"/>
                </a:lnTo>
                <a:lnTo>
                  <a:pt x="3066" y="0"/>
                </a:lnTo>
                <a:lnTo>
                  <a:pt x="3086" y="0"/>
                </a:lnTo>
                <a:lnTo>
                  <a:pt x="3098" y="0"/>
                </a:lnTo>
                <a:lnTo>
                  <a:pt x="3117" y="0"/>
                </a:lnTo>
                <a:lnTo>
                  <a:pt x="3149" y="0"/>
                </a:lnTo>
                <a:lnTo>
                  <a:pt x="3213" y="0"/>
                </a:lnTo>
                <a:lnTo>
                  <a:pt x="3245" y="0"/>
                </a:lnTo>
                <a:lnTo>
                  <a:pt x="3290" y="0"/>
                </a:lnTo>
                <a:lnTo>
                  <a:pt x="3296" y="0"/>
                </a:lnTo>
                <a:lnTo>
                  <a:pt x="3296" y="7"/>
                </a:lnTo>
              </a:path>
            </a:pathLst>
          </a:cu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pt-PT" sz="1600"/>
          </a:p>
        </p:txBody>
      </p:sp>
      <p:sp>
        <p:nvSpPr>
          <p:cNvPr id="47125" name="Freeform 20"/>
          <p:cNvSpPr>
            <a:spLocks/>
          </p:cNvSpPr>
          <p:nvPr/>
        </p:nvSpPr>
        <p:spPr bwMode="auto">
          <a:xfrm>
            <a:off x="2058988" y="3548063"/>
            <a:ext cx="5548312" cy="2308225"/>
          </a:xfrm>
          <a:custGeom>
            <a:avLst/>
            <a:gdLst>
              <a:gd name="T0" fmla="*/ 2147483647 w 3341"/>
              <a:gd name="T1" fmla="*/ 2147483647 h 1549"/>
              <a:gd name="T2" fmla="*/ 2147483647 w 3341"/>
              <a:gd name="T3" fmla="*/ 2147483647 h 1549"/>
              <a:gd name="T4" fmla="*/ 2147483647 w 3341"/>
              <a:gd name="T5" fmla="*/ 2147483647 h 1549"/>
              <a:gd name="T6" fmla="*/ 2147483647 w 3341"/>
              <a:gd name="T7" fmla="*/ 2147483647 h 1549"/>
              <a:gd name="T8" fmla="*/ 2147483647 w 3341"/>
              <a:gd name="T9" fmla="*/ 2147483647 h 1549"/>
              <a:gd name="T10" fmla="*/ 2147483647 w 3341"/>
              <a:gd name="T11" fmla="*/ 2147483647 h 1549"/>
              <a:gd name="T12" fmla="*/ 2147483647 w 3341"/>
              <a:gd name="T13" fmla="*/ 2147483647 h 1549"/>
              <a:gd name="T14" fmla="*/ 2147483647 w 3341"/>
              <a:gd name="T15" fmla="*/ 2147483647 h 1549"/>
              <a:gd name="T16" fmla="*/ 2147483647 w 3341"/>
              <a:gd name="T17" fmla="*/ 2147483647 h 1549"/>
              <a:gd name="T18" fmla="*/ 2147483647 w 3341"/>
              <a:gd name="T19" fmla="*/ 2147483647 h 1549"/>
              <a:gd name="T20" fmla="*/ 2147483647 w 3341"/>
              <a:gd name="T21" fmla="*/ 2147483647 h 1549"/>
              <a:gd name="T22" fmla="*/ 2147483647 w 3341"/>
              <a:gd name="T23" fmla="*/ 2147483647 h 1549"/>
              <a:gd name="T24" fmla="*/ 2147483647 w 3341"/>
              <a:gd name="T25" fmla="*/ 2147483647 h 1549"/>
              <a:gd name="T26" fmla="*/ 2147483647 w 3341"/>
              <a:gd name="T27" fmla="*/ 2147483647 h 1549"/>
              <a:gd name="T28" fmla="*/ 2147483647 w 3341"/>
              <a:gd name="T29" fmla="*/ 2147483647 h 1549"/>
              <a:gd name="T30" fmla="*/ 2147483647 w 3341"/>
              <a:gd name="T31" fmla="*/ 2147483647 h 1549"/>
              <a:gd name="T32" fmla="*/ 2147483647 w 3341"/>
              <a:gd name="T33" fmla="*/ 2147483647 h 1549"/>
              <a:gd name="T34" fmla="*/ 2147483647 w 3341"/>
              <a:gd name="T35" fmla="*/ 2147483647 h 1549"/>
              <a:gd name="T36" fmla="*/ 2147483647 w 3341"/>
              <a:gd name="T37" fmla="*/ 2147483647 h 1549"/>
              <a:gd name="T38" fmla="*/ 2147483647 w 3341"/>
              <a:gd name="T39" fmla="*/ 2147483647 h 1549"/>
              <a:gd name="T40" fmla="*/ 2147483647 w 3341"/>
              <a:gd name="T41" fmla="*/ 2147483647 h 1549"/>
              <a:gd name="T42" fmla="*/ 2147483647 w 3341"/>
              <a:gd name="T43" fmla="*/ 2147483647 h 1549"/>
              <a:gd name="T44" fmla="*/ 2147483647 w 3341"/>
              <a:gd name="T45" fmla="*/ 2147483647 h 1549"/>
              <a:gd name="T46" fmla="*/ 2147483647 w 3341"/>
              <a:gd name="T47" fmla="*/ 2147483647 h 1549"/>
              <a:gd name="T48" fmla="*/ 2147483647 w 3341"/>
              <a:gd name="T49" fmla="*/ 0 h 1549"/>
              <a:gd name="T50" fmla="*/ 2147483647 w 3341"/>
              <a:gd name="T51" fmla="*/ 0 h 1549"/>
              <a:gd name="T52" fmla="*/ 2147483647 w 3341"/>
              <a:gd name="T53" fmla="*/ 0 h 1549"/>
              <a:gd name="T54" fmla="*/ 2147483647 w 3341"/>
              <a:gd name="T55" fmla="*/ 0 h 1549"/>
              <a:gd name="T56" fmla="*/ 2147483647 w 3341"/>
              <a:gd name="T57" fmla="*/ 0 h 1549"/>
              <a:gd name="T58" fmla="*/ 2147483647 w 3341"/>
              <a:gd name="T59" fmla="*/ 0 h 1549"/>
              <a:gd name="T60" fmla="*/ 2147483647 w 3341"/>
              <a:gd name="T61" fmla="*/ 0 h 1549"/>
              <a:gd name="T62" fmla="*/ 2147483647 w 3341"/>
              <a:gd name="T63" fmla="*/ 0 h 1549"/>
              <a:gd name="T64" fmla="*/ 2147483647 w 3341"/>
              <a:gd name="T65" fmla="*/ 0 h 1549"/>
              <a:gd name="T66" fmla="*/ 2147483647 w 3341"/>
              <a:gd name="T67" fmla="*/ 0 h 1549"/>
              <a:gd name="T68" fmla="*/ 2147483647 w 3341"/>
              <a:gd name="T69" fmla="*/ 0 h 1549"/>
              <a:gd name="T70" fmla="*/ 2147483647 w 3341"/>
              <a:gd name="T71" fmla="*/ 0 h 1549"/>
              <a:gd name="T72" fmla="*/ 2147483647 w 3341"/>
              <a:gd name="T73" fmla="*/ 0 h 1549"/>
              <a:gd name="T74" fmla="*/ 2147483647 w 3341"/>
              <a:gd name="T75" fmla="*/ 0 h 1549"/>
              <a:gd name="T76" fmla="*/ 2147483647 w 3341"/>
              <a:gd name="T77" fmla="*/ 0 h 1549"/>
              <a:gd name="T78" fmla="*/ 2147483647 w 3341"/>
              <a:gd name="T79" fmla="*/ 0 h 1549"/>
              <a:gd name="T80" fmla="*/ 2147483647 w 3341"/>
              <a:gd name="T81" fmla="*/ 0 h 1549"/>
              <a:gd name="T82" fmla="*/ 2147483647 w 3341"/>
              <a:gd name="T83" fmla="*/ 0 h 1549"/>
              <a:gd name="T84" fmla="*/ 2147483647 w 3341"/>
              <a:gd name="T85" fmla="*/ 0 h 1549"/>
              <a:gd name="T86" fmla="*/ 2147483647 w 3341"/>
              <a:gd name="T87" fmla="*/ 0 h 1549"/>
              <a:gd name="T88" fmla="*/ 2147483647 w 3341"/>
              <a:gd name="T89" fmla="*/ 0 h 1549"/>
              <a:gd name="T90" fmla="*/ 2147483647 w 3341"/>
              <a:gd name="T91" fmla="*/ 0 h 1549"/>
              <a:gd name="T92" fmla="*/ 2147483647 w 3341"/>
              <a:gd name="T93" fmla="*/ 0 h 1549"/>
              <a:gd name="T94" fmla="*/ 2147483647 w 3341"/>
              <a:gd name="T95" fmla="*/ 0 h 1549"/>
              <a:gd name="T96" fmla="*/ 2147483647 w 3341"/>
              <a:gd name="T97" fmla="*/ 0 h 1549"/>
              <a:gd name="T98" fmla="*/ 2147483647 w 3341"/>
              <a:gd name="T99" fmla="*/ 0 h 1549"/>
              <a:gd name="T100" fmla="*/ 2147483647 w 3341"/>
              <a:gd name="T101" fmla="*/ 0 h 1549"/>
              <a:gd name="T102" fmla="*/ 2147483647 w 3341"/>
              <a:gd name="T103" fmla="*/ 0 h 1549"/>
              <a:gd name="T104" fmla="*/ 2147483647 w 3341"/>
              <a:gd name="T105" fmla="*/ 0 h 1549"/>
              <a:gd name="T106" fmla="*/ 2147483647 w 3341"/>
              <a:gd name="T107" fmla="*/ 0 h 1549"/>
              <a:gd name="T108" fmla="*/ 2147483647 w 3341"/>
              <a:gd name="T109" fmla="*/ 0 h 1549"/>
              <a:gd name="T110" fmla="*/ 2147483647 w 3341"/>
              <a:gd name="T111" fmla="*/ 0 h 1549"/>
              <a:gd name="T112" fmla="*/ 2147483647 w 3341"/>
              <a:gd name="T113" fmla="*/ 0 h 1549"/>
              <a:gd name="T114" fmla="*/ 2147483647 w 3341"/>
              <a:gd name="T115" fmla="*/ 0 h 154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3341"/>
              <a:gd name="T175" fmla="*/ 0 h 1549"/>
              <a:gd name="T176" fmla="*/ 3341 w 3341"/>
              <a:gd name="T177" fmla="*/ 1549 h 154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3341" h="1549">
                <a:moveTo>
                  <a:pt x="0" y="1549"/>
                </a:moveTo>
                <a:lnTo>
                  <a:pt x="13" y="1549"/>
                </a:lnTo>
                <a:lnTo>
                  <a:pt x="13" y="1517"/>
                </a:lnTo>
                <a:lnTo>
                  <a:pt x="32" y="1517"/>
                </a:lnTo>
                <a:lnTo>
                  <a:pt x="32" y="1441"/>
                </a:lnTo>
                <a:lnTo>
                  <a:pt x="45" y="1441"/>
                </a:lnTo>
                <a:lnTo>
                  <a:pt x="45" y="1415"/>
                </a:lnTo>
                <a:lnTo>
                  <a:pt x="64" y="1415"/>
                </a:lnTo>
                <a:lnTo>
                  <a:pt x="64" y="1390"/>
                </a:lnTo>
                <a:lnTo>
                  <a:pt x="77" y="1390"/>
                </a:lnTo>
                <a:lnTo>
                  <a:pt x="128" y="1390"/>
                </a:lnTo>
                <a:lnTo>
                  <a:pt x="140" y="1390"/>
                </a:lnTo>
                <a:lnTo>
                  <a:pt x="140" y="1333"/>
                </a:lnTo>
                <a:lnTo>
                  <a:pt x="159" y="1333"/>
                </a:lnTo>
                <a:lnTo>
                  <a:pt x="159" y="1307"/>
                </a:lnTo>
                <a:lnTo>
                  <a:pt x="172" y="1307"/>
                </a:lnTo>
                <a:lnTo>
                  <a:pt x="172" y="1282"/>
                </a:lnTo>
                <a:lnTo>
                  <a:pt x="191" y="1282"/>
                </a:lnTo>
                <a:lnTo>
                  <a:pt x="191" y="1250"/>
                </a:lnTo>
                <a:lnTo>
                  <a:pt x="204" y="1250"/>
                </a:lnTo>
                <a:lnTo>
                  <a:pt x="204" y="1199"/>
                </a:lnTo>
                <a:lnTo>
                  <a:pt x="223" y="1199"/>
                </a:lnTo>
                <a:lnTo>
                  <a:pt x="236" y="1199"/>
                </a:lnTo>
                <a:lnTo>
                  <a:pt x="236" y="1116"/>
                </a:lnTo>
                <a:lnTo>
                  <a:pt x="255" y="1116"/>
                </a:lnTo>
                <a:lnTo>
                  <a:pt x="268" y="1116"/>
                </a:lnTo>
                <a:lnTo>
                  <a:pt x="268" y="1007"/>
                </a:lnTo>
                <a:lnTo>
                  <a:pt x="287" y="1007"/>
                </a:lnTo>
                <a:lnTo>
                  <a:pt x="287" y="976"/>
                </a:lnTo>
                <a:lnTo>
                  <a:pt x="300" y="976"/>
                </a:lnTo>
                <a:lnTo>
                  <a:pt x="300" y="950"/>
                </a:lnTo>
                <a:lnTo>
                  <a:pt x="332" y="950"/>
                </a:lnTo>
                <a:lnTo>
                  <a:pt x="332" y="893"/>
                </a:lnTo>
                <a:lnTo>
                  <a:pt x="351" y="893"/>
                </a:lnTo>
                <a:lnTo>
                  <a:pt x="351" y="784"/>
                </a:lnTo>
                <a:lnTo>
                  <a:pt x="363" y="784"/>
                </a:lnTo>
                <a:lnTo>
                  <a:pt x="363" y="727"/>
                </a:lnTo>
                <a:lnTo>
                  <a:pt x="383" y="727"/>
                </a:lnTo>
                <a:lnTo>
                  <a:pt x="383" y="701"/>
                </a:lnTo>
                <a:lnTo>
                  <a:pt x="395" y="701"/>
                </a:lnTo>
                <a:lnTo>
                  <a:pt x="414" y="701"/>
                </a:lnTo>
                <a:lnTo>
                  <a:pt x="427" y="701"/>
                </a:lnTo>
                <a:lnTo>
                  <a:pt x="446" y="701"/>
                </a:lnTo>
                <a:lnTo>
                  <a:pt x="478" y="701"/>
                </a:lnTo>
                <a:lnTo>
                  <a:pt x="491" y="701"/>
                </a:lnTo>
                <a:lnTo>
                  <a:pt x="491" y="670"/>
                </a:lnTo>
                <a:lnTo>
                  <a:pt x="510" y="670"/>
                </a:lnTo>
                <a:lnTo>
                  <a:pt x="510" y="644"/>
                </a:lnTo>
                <a:lnTo>
                  <a:pt x="542" y="644"/>
                </a:lnTo>
                <a:lnTo>
                  <a:pt x="542" y="612"/>
                </a:lnTo>
                <a:lnTo>
                  <a:pt x="574" y="612"/>
                </a:lnTo>
                <a:lnTo>
                  <a:pt x="574" y="587"/>
                </a:lnTo>
                <a:lnTo>
                  <a:pt x="587" y="587"/>
                </a:lnTo>
                <a:lnTo>
                  <a:pt x="606" y="587"/>
                </a:lnTo>
                <a:lnTo>
                  <a:pt x="618" y="587"/>
                </a:lnTo>
                <a:lnTo>
                  <a:pt x="650" y="587"/>
                </a:lnTo>
                <a:lnTo>
                  <a:pt x="650" y="555"/>
                </a:lnTo>
                <a:lnTo>
                  <a:pt x="669" y="555"/>
                </a:lnTo>
                <a:lnTo>
                  <a:pt x="669" y="529"/>
                </a:lnTo>
                <a:lnTo>
                  <a:pt x="682" y="529"/>
                </a:lnTo>
                <a:lnTo>
                  <a:pt x="682" y="466"/>
                </a:lnTo>
                <a:lnTo>
                  <a:pt x="701" y="466"/>
                </a:lnTo>
                <a:lnTo>
                  <a:pt x="701" y="434"/>
                </a:lnTo>
                <a:lnTo>
                  <a:pt x="714" y="434"/>
                </a:lnTo>
                <a:lnTo>
                  <a:pt x="733" y="434"/>
                </a:lnTo>
                <a:lnTo>
                  <a:pt x="752" y="434"/>
                </a:lnTo>
                <a:lnTo>
                  <a:pt x="797" y="434"/>
                </a:lnTo>
                <a:lnTo>
                  <a:pt x="797" y="408"/>
                </a:lnTo>
                <a:lnTo>
                  <a:pt x="816" y="408"/>
                </a:lnTo>
                <a:lnTo>
                  <a:pt x="848" y="408"/>
                </a:lnTo>
                <a:lnTo>
                  <a:pt x="893" y="408"/>
                </a:lnTo>
                <a:lnTo>
                  <a:pt x="893" y="376"/>
                </a:lnTo>
                <a:lnTo>
                  <a:pt x="912" y="376"/>
                </a:lnTo>
                <a:lnTo>
                  <a:pt x="924" y="376"/>
                </a:lnTo>
                <a:lnTo>
                  <a:pt x="956" y="376"/>
                </a:lnTo>
                <a:lnTo>
                  <a:pt x="1007" y="376"/>
                </a:lnTo>
                <a:lnTo>
                  <a:pt x="1007" y="344"/>
                </a:lnTo>
                <a:lnTo>
                  <a:pt x="1020" y="344"/>
                </a:lnTo>
                <a:lnTo>
                  <a:pt x="1020" y="281"/>
                </a:lnTo>
                <a:lnTo>
                  <a:pt x="1103" y="281"/>
                </a:lnTo>
                <a:lnTo>
                  <a:pt x="1135" y="281"/>
                </a:lnTo>
                <a:lnTo>
                  <a:pt x="1135" y="249"/>
                </a:lnTo>
                <a:lnTo>
                  <a:pt x="1148" y="249"/>
                </a:lnTo>
                <a:lnTo>
                  <a:pt x="1243" y="249"/>
                </a:lnTo>
                <a:lnTo>
                  <a:pt x="1275" y="249"/>
                </a:lnTo>
                <a:lnTo>
                  <a:pt x="1307" y="249"/>
                </a:lnTo>
                <a:lnTo>
                  <a:pt x="1307" y="211"/>
                </a:lnTo>
                <a:lnTo>
                  <a:pt x="1339" y="211"/>
                </a:lnTo>
                <a:lnTo>
                  <a:pt x="1371" y="211"/>
                </a:lnTo>
                <a:lnTo>
                  <a:pt x="1403" y="211"/>
                </a:lnTo>
                <a:lnTo>
                  <a:pt x="1434" y="211"/>
                </a:lnTo>
                <a:lnTo>
                  <a:pt x="1434" y="179"/>
                </a:lnTo>
                <a:lnTo>
                  <a:pt x="1454" y="179"/>
                </a:lnTo>
                <a:lnTo>
                  <a:pt x="1454" y="147"/>
                </a:lnTo>
                <a:lnTo>
                  <a:pt x="1466" y="147"/>
                </a:lnTo>
                <a:lnTo>
                  <a:pt x="1517" y="147"/>
                </a:lnTo>
                <a:lnTo>
                  <a:pt x="1549" y="147"/>
                </a:lnTo>
                <a:lnTo>
                  <a:pt x="1549" y="109"/>
                </a:lnTo>
                <a:lnTo>
                  <a:pt x="1562" y="109"/>
                </a:lnTo>
                <a:lnTo>
                  <a:pt x="1581" y="109"/>
                </a:lnTo>
                <a:lnTo>
                  <a:pt x="1626" y="109"/>
                </a:lnTo>
                <a:lnTo>
                  <a:pt x="1645" y="109"/>
                </a:lnTo>
                <a:lnTo>
                  <a:pt x="1664" y="109"/>
                </a:lnTo>
                <a:lnTo>
                  <a:pt x="1677" y="109"/>
                </a:lnTo>
                <a:lnTo>
                  <a:pt x="1760" y="109"/>
                </a:lnTo>
                <a:lnTo>
                  <a:pt x="1760" y="77"/>
                </a:lnTo>
                <a:lnTo>
                  <a:pt x="1772" y="77"/>
                </a:lnTo>
                <a:lnTo>
                  <a:pt x="1804" y="77"/>
                </a:lnTo>
                <a:lnTo>
                  <a:pt x="1855" y="77"/>
                </a:lnTo>
                <a:lnTo>
                  <a:pt x="1868" y="77"/>
                </a:lnTo>
                <a:lnTo>
                  <a:pt x="1919" y="77"/>
                </a:lnTo>
                <a:lnTo>
                  <a:pt x="1932" y="77"/>
                </a:lnTo>
                <a:lnTo>
                  <a:pt x="2027" y="77"/>
                </a:lnTo>
                <a:lnTo>
                  <a:pt x="2027" y="38"/>
                </a:lnTo>
                <a:lnTo>
                  <a:pt x="2046" y="38"/>
                </a:lnTo>
                <a:lnTo>
                  <a:pt x="2174" y="38"/>
                </a:lnTo>
                <a:lnTo>
                  <a:pt x="2187" y="38"/>
                </a:lnTo>
                <a:lnTo>
                  <a:pt x="2301" y="38"/>
                </a:lnTo>
                <a:lnTo>
                  <a:pt x="2410" y="38"/>
                </a:lnTo>
                <a:lnTo>
                  <a:pt x="2429" y="38"/>
                </a:lnTo>
                <a:lnTo>
                  <a:pt x="2525" y="38"/>
                </a:lnTo>
                <a:lnTo>
                  <a:pt x="2556" y="38"/>
                </a:lnTo>
                <a:lnTo>
                  <a:pt x="2684" y="38"/>
                </a:lnTo>
                <a:lnTo>
                  <a:pt x="2703" y="38"/>
                </a:lnTo>
                <a:lnTo>
                  <a:pt x="2716" y="38"/>
                </a:lnTo>
                <a:lnTo>
                  <a:pt x="2716" y="0"/>
                </a:lnTo>
                <a:lnTo>
                  <a:pt x="2735" y="0"/>
                </a:lnTo>
                <a:lnTo>
                  <a:pt x="2748" y="0"/>
                </a:lnTo>
                <a:lnTo>
                  <a:pt x="2767" y="0"/>
                </a:lnTo>
                <a:lnTo>
                  <a:pt x="2780" y="0"/>
                </a:lnTo>
                <a:lnTo>
                  <a:pt x="2799" y="0"/>
                </a:lnTo>
                <a:lnTo>
                  <a:pt x="2811" y="0"/>
                </a:lnTo>
                <a:lnTo>
                  <a:pt x="2831" y="0"/>
                </a:lnTo>
                <a:lnTo>
                  <a:pt x="2843" y="0"/>
                </a:lnTo>
                <a:lnTo>
                  <a:pt x="2862" y="0"/>
                </a:lnTo>
                <a:lnTo>
                  <a:pt x="2875" y="0"/>
                </a:lnTo>
                <a:lnTo>
                  <a:pt x="2894" y="0"/>
                </a:lnTo>
                <a:lnTo>
                  <a:pt x="2907" y="0"/>
                </a:lnTo>
                <a:lnTo>
                  <a:pt x="2926" y="0"/>
                </a:lnTo>
                <a:lnTo>
                  <a:pt x="2939" y="0"/>
                </a:lnTo>
                <a:lnTo>
                  <a:pt x="2958" y="0"/>
                </a:lnTo>
                <a:lnTo>
                  <a:pt x="2971" y="0"/>
                </a:lnTo>
                <a:lnTo>
                  <a:pt x="2990" y="0"/>
                </a:lnTo>
                <a:lnTo>
                  <a:pt x="3003" y="0"/>
                </a:lnTo>
                <a:lnTo>
                  <a:pt x="3022" y="0"/>
                </a:lnTo>
                <a:lnTo>
                  <a:pt x="3035" y="0"/>
                </a:lnTo>
                <a:lnTo>
                  <a:pt x="3054" y="0"/>
                </a:lnTo>
                <a:lnTo>
                  <a:pt x="3066" y="0"/>
                </a:lnTo>
                <a:lnTo>
                  <a:pt x="3086" y="0"/>
                </a:lnTo>
                <a:lnTo>
                  <a:pt x="3098" y="0"/>
                </a:lnTo>
                <a:lnTo>
                  <a:pt x="3117" y="0"/>
                </a:lnTo>
                <a:lnTo>
                  <a:pt x="3130" y="0"/>
                </a:lnTo>
                <a:lnTo>
                  <a:pt x="3149" y="0"/>
                </a:lnTo>
                <a:lnTo>
                  <a:pt x="3162" y="0"/>
                </a:lnTo>
                <a:lnTo>
                  <a:pt x="3181" y="0"/>
                </a:lnTo>
                <a:lnTo>
                  <a:pt x="3194" y="0"/>
                </a:lnTo>
                <a:lnTo>
                  <a:pt x="3258" y="0"/>
                </a:lnTo>
                <a:lnTo>
                  <a:pt x="3277" y="0"/>
                </a:lnTo>
                <a:lnTo>
                  <a:pt x="3341" y="0"/>
                </a:lnTo>
                <a:lnTo>
                  <a:pt x="3341" y="7"/>
                </a:ln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pt-PT" sz="1600"/>
          </a:p>
        </p:txBody>
      </p:sp>
      <p:sp>
        <p:nvSpPr>
          <p:cNvPr id="47126" name="Text Box 22"/>
          <p:cNvSpPr txBox="1">
            <a:spLocks noChangeArrowheads="1"/>
          </p:cNvSpPr>
          <p:nvPr/>
        </p:nvSpPr>
        <p:spPr bwMode="auto">
          <a:xfrm>
            <a:off x="6307138" y="4784725"/>
            <a:ext cx="1593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SzPct val="100000"/>
            </a:pPr>
            <a:r>
              <a:rPr lang="en-GB" sz="1600">
                <a:solidFill>
                  <a:srgbClr val="FFFF00"/>
                </a:solidFill>
                <a:sym typeface="Arial" pitchFamily="34" charset="0"/>
              </a:rPr>
              <a:t>Dalteparin</a:t>
            </a:r>
          </a:p>
        </p:txBody>
      </p:sp>
      <p:sp>
        <p:nvSpPr>
          <p:cNvPr id="47127" name="Text Box 23"/>
          <p:cNvSpPr txBox="1">
            <a:spLocks noChangeArrowheads="1"/>
          </p:cNvSpPr>
          <p:nvPr/>
        </p:nvSpPr>
        <p:spPr bwMode="auto">
          <a:xfrm>
            <a:off x="6518275" y="3656013"/>
            <a:ext cx="1114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SzPct val="100000"/>
            </a:pPr>
            <a:r>
              <a:rPr lang="en-GB" sz="1600">
                <a:solidFill>
                  <a:srgbClr val="FF3300"/>
                </a:solidFill>
                <a:sym typeface="Arial" pitchFamily="34" charset="0"/>
              </a:rPr>
              <a:t>OAC</a:t>
            </a:r>
          </a:p>
        </p:txBody>
      </p:sp>
      <p:sp>
        <p:nvSpPr>
          <p:cNvPr id="47128" name="Text Box 41"/>
          <p:cNvSpPr txBox="1">
            <a:spLocks noChangeArrowheads="1"/>
          </p:cNvSpPr>
          <p:nvPr/>
        </p:nvSpPr>
        <p:spPr bwMode="auto">
          <a:xfrm rot="10800000">
            <a:off x="890588" y="3146425"/>
            <a:ext cx="677862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algn="ctr" eaLnBrk="0" hangingPunct="0">
              <a:buSzPct val="100000"/>
            </a:pPr>
            <a:r>
              <a:rPr lang="en-GB" sz="1600">
                <a:solidFill>
                  <a:srgbClr val="FFFFFF"/>
                </a:solidFill>
                <a:sym typeface="Arial" pitchFamily="34" charset="0"/>
              </a:rPr>
              <a:t>Probability of</a:t>
            </a:r>
          </a:p>
          <a:p>
            <a:pPr algn="ctr" eaLnBrk="0" hangingPunct="0">
              <a:buSzPct val="100000"/>
            </a:pPr>
            <a:r>
              <a:rPr lang="en-GB" sz="1600">
                <a:solidFill>
                  <a:srgbClr val="FFFFFF"/>
                </a:solidFill>
                <a:sym typeface="Arial" pitchFamily="34" charset="0"/>
              </a:rPr>
              <a:t>VTE recurrence (%)</a:t>
            </a:r>
          </a:p>
        </p:txBody>
      </p:sp>
      <p:sp>
        <p:nvSpPr>
          <p:cNvPr id="47129" name="Text Box 42"/>
          <p:cNvSpPr txBox="1">
            <a:spLocks noChangeArrowheads="1"/>
          </p:cNvSpPr>
          <p:nvPr/>
        </p:nvSpPr>
        <p:spPr bwMode="auto">
          <a:xfrm>
            <a:off x="7558088" y="3290888"/>
            <a:ext cx="825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SzPct val="100000"/>
            </a:pPr>
            <a:r>
              <a:rPr lang="en-GB" sz="1600">
                <a:solidFill>
                  <a:srgbClr val="FFFFFF"/>
                </a:solidFill>
                <a:sym typeface="Arial" pitchFamily="34" charset="0"/>
              </a:rPr>
              <a:t>16%</a:t>
            </a:r>
          </a:p>
        </p:txBody>
      </p:sp>
      <p:sp>
        <p:nvSpPr>
          <p:cNvPr id="47130" name="Text Box 43"/>
          <p:cNvSpPr txBox="1">
            <a:spLocks noChangeArrowheads="1"/>
          </p:cNvSpPr>
          <p:nvPr/>
        </p:nvSpPr>
        <p:spPr bwMode="auto">
          <a:xfrm>
            <a:off x="7554913" y="4310063"/>
            <a:ext cx="828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SzPct val="100000"/>
            </a:pPr>
            <a:r>
              <a:rPr lang="en-GB" sz="1600">
                <a:solidFill>
                  <a:srgbClr val="FFFFFF"/>
                </a:solidFill>
                <a:sym typeface="Arial" pitchFamily="34" charset="0"/>
              </a:rPr>
              <a:t>8%</a:t>
            </a:r>
          </a:p>
        </p:txBody>
      </p:sp>
      <p:sp>
        <p:nvSpPr>
          <p:cNvPr id="47131" name="Text Box 45"/>
          <p:cNvSpPr txBox="1">
            <a:spLocks noChangeArrowheads="1"/>
          </p:cNvSpPr>
          <p:nvPr/>
        </p:nvSpPr>
        <p:spPr bwMode="auto">
          <a:xfrm>
            <a:off x="7959725" y="5970588"/>
            <a:ext cx="6175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SzPct val="100000"/>
            </a:pPr>
            <a:r>
              <a:rPr lang="en-GB" sz="1600" i="1">
                <a:solidFill>
                  <a:srgbClr val="FFFFFF"/>
                </a:solidFill>
                <a:sym typeface="Arial" pitchFamily="34" charset="0"/>
              </a:rPr>
              <a:t>Days</a:t>
            </a:r>
          </a:p>
        </p:txBody>
      </p:sp>
      <p:sp>
        <p:nvSpPr>
          <p:cNvPr id="47132" name="Text Box 46"/>
          <p:cNvSpPr txBox="1">
            <a:spLocks noChangeArrowheads="1"/>
          </p:cNvSpPr>
          <p:nvPr/>
        </p:nvSpPr>
        <p:spPr bwMode="auto">
          <a:xfrm>
            <a:off x="2273300" y="2714625"/>
            <a:ext cx="3625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SzPct val="100000"/>
            </a:pPr>
            <a:r>
              <a:rPr lang="en-GB" sz="1800" i="1">
                <a:solidFill>
                  <a:srgbClr val="FFFFFF"/>
                </a:solidFill>
                <a:sym typeface="Arial" pitchFamily="34" charset="0"/>
              </a:rPr>
              <a:t>HR </a:t>
            </a:r>
            <a:r>
              <a:rPr lang="en-GB" sz="1800">
                <a:solidFill>
                  <a:srgbClr val="FFFFFF"/>
                </a:solidFill>
                <a:sym typeface="Arial" pitchFamily="34" charset="0"/>
              </a:rPr>
              <a:t>= 0.48 (0.30 - 0.77), </a:t>
            </a:r>
            <a:r>
              <a:rPr lang="en-GB" sz="1800" i="1">
                <a:solidFill>
                  <a:srgbClr val="FFFFFF"/>
                </a:solidFill>
                <a:sym typeface="Arial" pitchFamily="34" charset="0"/>
              </a:rPr>
              <a:t>p</a:t>
            </a:r>
            <a:r>
              <a:rPr lang="en-GB" sz="1800">
                <a:solidFill>
                  <a:srgbClr val="FFFFFF"/>
                </a:solidFill>
                <a:sym typeface="Arial" pitchFamily="34" charset="0"/>
              </a:rPr>
              <a:t> = 0.002</a:t>
            </a:r>
          </a:p>
        </p:txBody>
      </p:sp>
      <p:sp>
        <p:nvSpPr>
          <p:cNvPr id="47133" name="AutoShape 30"/>
          <p:cNvSpPr>
            <a:spLocks noChangeArrowheads="1"/>
          </p:cNvSpPr>
          <p:nvPr/>
        </p:nvSpPr>
        <p:spPr bwMode="gray">
          <a:xfrm rot="5400000">
            <a:off x="7663657" y="3728243"/>
            <a:ext cx="615950" cy="512763"/>
          </a:xfrm>
          <a:prstGeom prst="rightArrow">
            <a:avLst>
              <a:gd name="adj1" fmla="val 74000"/>
              <a:gd name="adj2" fmla="val 36037"/>
            </a:avLst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99CCFF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grpSp>
        <p:nvGrpSpPr>
          <p:cNvPr id="47134" name="Group 31"/>
          <p:cNvGrpSpPr>
            <a:grpSpLocks/>
          </p:cNvGrpSpPr>
          <p:nvPr/>
        </p:nvGrpSpPr>
        <p:grpSpPr bwMode="auto">
          <a:xfrm>
            <a:off x="1992313" y="5865813"/>
            <a:ext cx="5635625" cy="77787"/>
            <a:chOff x="1607" y="3453"/>
            <a:chExt cx="3550" cy="80"/>
          </a:xfrm>
        </p:grpSpPr>
        <p:sp>
          <p:nvSpPr>
            <p:cNvPr id="47138" name="Line 26"/>
            <p:cNvSpPr>
              <a:spLocks noChangeShapeType="1"/>
            </p:cNvSpPr>
            <p:nvPr/>
          </p:nvSpPr>
          <p:spPr bwMode="auto">
            <a:xfrm>
              <a:off x="2152" y="3453"/>
              <a:ext cx="1" cy="77"/>
            </a:xfrm>
            <a:prstGeom prst="line">
              <a:avLst/>
            </a:prstGeom>
            <a:noFill/>
            <a:ln w="12700">
              <a:solidFill>
                <a:srgbClr val="99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39" name="Line 27"/>
            <p:cNvSpPr>
              <a:spLocks noChangeShapeType="1"/>
            </p:cNvSpPr>
            <p:nvPr/>
          </p:nvSpPr>
          <p:spPr bwMode="auto">
            <a:xfrm>
              <a:off x="2647" y="3453"/>
              <a:ext cx="0" cy="74"/>
            </a:xfrm>
            <a:prstGeom prst="line">
              <a:avLst/>
            </a:prstGeom>
            <a:noFill/>
            <a:ln w="12700">
              <a:solidFill>
                <a:srgbClr val="99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40" name="Line 28"/>
            <p:cNvSpPr>
              <a:spLocks noChangeShapeType="1"/>
            </p:cNvSpPr>
            <p:nvPr/>
          </p:nvSpPr>
          <p:spPr bwMode="auto">
            <a:xfrm>
              <a:off x="3149" y="3453"/>
              <a:ext cx="2" cy="74"/>
            </a:xfrm>
            <a:prstGeom prst="line">
              <a:avLst/>
            </a:prstGeom>
            <a:noFill/>
            <a:ln w="12700">
              <a:solidFill>
                <a:srgbClr val="99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41" name="Line 29"/>
            <p:cNvSpPr>
              <a:spLocks noChangeShapeType="1"/>
            </p:cNvSpPr>
            <p:nvPr/>
          </p:nvSpPr>
          <p:spPr bwMode="auto">
            <a:xfrm flipH="1">
              <a:off x="3655" y="3453"/>
              <a:ext cx="2" cy="77"/>
            </a:xfrm>
            <a:prstGeom prst="line">
              <a:avLst/>
            </a:prstGeom>
            <a:noFill/>
            <a:ln w="12700">
              <a:solidFill>
                <a:srgbClr val="99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42" name="Line 30"/>
            <p:cNvSpPr>
              <a:spLocks noChangeShapeType="1"/>
            </p:cNvSpPr>
            <p:nvPr/>
          </p:nvSpPr>
          <p:spPr bwMode="auto">
            <a:xfrm>
              <a:off x="4158" y="3453"/>
              <a:ext cx="0" cy="74"/>
            </a:xfrm>
            <a:prstGeom prst="line">
              <a:avLst/>
            </a:prstGeom>
            <a:noFill/>
            <a:ln w="12700">
              <a:solidFill>
                <a:srgbClr val="99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43" name="Line 31"/>
            <p:cNvSpPr>
              <a:spLocks noChangeShapeType="1"/>
            </p:cNvSpPr>
            <p:nvPr/>
          </p:nvSpPr>
          <p:spPr bwMode="auto">
            <a:xfrm flipH="1">
              <a:off x="4656" y="3453"/>
              <a:ext cx="2" cy="80"/>
            </a:xfrm>
            <a:prstGeom prst="line">
              <a:avLst/>
            </a:prstGeom>
            <a:noFill/>
            <a:ln w="12700">
              <a:solidFill>
                <a:srgbClr val="99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44" name="Line 32"/>
            <p:cNvSpPr>
              <a:spLocks noChangeShapeType="1"/>
            </p:cNvSpPr>
            <p:nvPr/>
          </p:nvSpPr>
          <p:spPr bwMode="auto">
            <a:xfrm flipH="1">
              <a:off x="5156" y="3453"/>
              <a:ext cx="1" cy="80"/>
            </a:xfrm>
            <a:prstGeom prst="line">
              <a:avLst/>
            </a:prstGeom>
            <a:noFill/>
            <a:ln w="12700">
              <a:solidFill>
                <a:srgbClr val="99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45" name="Line 26"/>
            <p:cNvSpPr>
              <a:spLocks noChangeShapeType="1"/>
            </p:cNvSpPr>
            <p:nvPr/>
          </p:nvSpPr>
          <p:spPr bwMode="auto">
            <a:xfrm>
              <a:off x="1607" y="3453"/>
              <a:ext cx="1" cy="77"/>
            </a:xfrm>
            <a:prstGeom prst="line">
              <a:avLst/>
            </a:prstGeom>
            <a:noFill/>
            <a:ln w="12700">
              <a:solidFill>
                <a:srgbClr val="99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135" name="Rectangle 6"/>
          <p:cNvSpPr>
            <a:spLocks noChangeArrowheads="1"/>
          </p:cNvSpPr>
          <p:nvPr/>
        </p:nvSpPr>
        <p:spPr bwMode="auto">
          <a:xfrm>
            <a:off x="611188" y="1000125"/>
            <a:ext cx="8047037" cy="2159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12700" cap="sq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44513" y="444500"/>
            <a:ext cx="31083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88938" indent="-388938" algn="just" eaLnBrk="0" hangingPunct="0">
              <a:spcBef>
                <a:spcPct val="20000"/>
              </a:spcBef>
              <a:buSzPct val="100000"/>
              <a:tabLst>
                <a:tab pos="1516063" algn="l"/>
              </a:tabLst>
            </a:pPr>
            <a:r>
              <a:rPr lang="en-GB" sz="2800" dirty="0">
                <a:solidFill>
                  <a:srgbClr val="FFFFFF"/>
                </a:solidFill>
                <a:sym typeface="Arial" pitchFamily="34" charset="0"/>
              </a:rPr>
              <a:t>	          </a:t>
            </a:r>
            <a:r>
              <a:rPr lang="en-GB" sz="2800" dirty="0" smtClean="0">
                <a:solidFill>
                  <a:srgbClr val="FFFFFF"/>
                </a:solidFill>
                <a:sym typeface="Arial" pitchFamily="34" charset="0"/>
              </a:rPr>
              <a:t>study</a:t>
            </a:r>
            <a:r>
              <a:rPr lang="en-GB" sz="2800" baseline="30000" dirty="0" smtClean="0">
                <a:solidFill>
                  <a:srgbClr val="FFFFFF"/>
                </a:solidFill>
                <a:sym typeface="Arial" pitchFamily="34" charset="0"/>
              </a:rPr>
              <a:t>23</a:t>
            </a:r>
            <a:r>
              <a:rPr lang="en-GB" sz="2800" dirty="0" smtClean="0">
                <a:solidFill>
                  <a:srgbClr val="FFFFFF"/>
                </a:solidFill>
                <a:sym typeface="Arial" pitchFamily="34" charset="0"/>
              </a:rPr>
              <a:t> </a:t>
            </a:r>
            <a:endParaRPr lang="en-GB" sz="2800" dirty="0">
              <a:solidFill>
                <a:srgbClr val="FFFFFF"/>
              </a:solidFill>
              <a:sym typeface="Arial" pitchFamily="34" charset="0"/>
            </a:endParaRPr>
          </a:p>
        </p:txBody>
      </p:sp>
      <p:sp>
        <p:nvSpPr>
          <p:cNvPr id="47153" name="WordArt 6" descr="White marble"/>
          <p:cNvSpPr>
            <a:spLocks noChangeArrowheads="1" noChangeShapeType="1" noTextEdit="1"/>
          </p:cNvSpPr>
          <p:nvPr/>
        </p:nvSpPr>
        <p:spPr bwMode="auto">
          <a:xfrm>
            <a:off x="585788" y="485775"/>
            <a:ext cx="1311275" cy="387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 Black"/>
              </a:rPr>
              <a:t>CLOT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 txBox="1">
            <a:spLocks noChangeArrowheads="1"/>
          </p:cNvSpPr>
          <p:nvPr/>
        </p:nvSpPr>
        <p:spPr bwMode="auto">
          <a:xfrm>
            <a:off x="571500" y="1700213"/>
            <a:ext cx="8159750" cy="5794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1517650" lvl="1" indent="-1517650" algn="ctr" eaLnBrk="0" hangingPunct="0">
              <a:spcBef>
                <a:spcPct val="20000"/>
              </a:spcBef>
              <a:buSzPct val="100000"/>
              <a:tabLst>
                <a:tab pos="2519363" algn="l"/>
              </a:tabLst>
            </a:pPr>
            <a:r>
              <a:rPr lang="en-GB" sz="2200">
                <a:solidFill>
                  <a:srgbClr val="FFFF00"/>
                </a:solidFill>
                <a:sym typeface="Arial" pitchFamily="34" charset="0"/>
              </a:rPr>
              <a:t>Results – Primary efficacy endpoint</a:t>
            </a:r>
          </a:p>
        </p:txBody>
      </p:sp>
      <p:grpSp>
        <p:nvGrpSpPr>
          <p:cNvPr id="48132" name="Group 55"/>
          <p:cNvGrpSpPr>
            <a:grpSpLocks/>
          </p:cNvGrpSpPr>
          <p:nvPr/>
        </p:nvGrpSpPr>
        <p:grpSpPr bwMode="auto">
          <a:xfrm>
            <a:off x="1911350" y="2532063"/>
            <a:ext cx="85725" cy="3336925"/>
            <a:chOff x="1180" y="1319"/>
            <a:chExt cx="60" cy="2102"/>
          </a:xfrm>
        </p:grpSpPr>
        <p:sp>
          <p:nvSpPr>
            <p:cNvPr id="48170" name="Line 34"/>
            <p:cNvSpPr>
              <a:spLocks noChangeShapeType="1"/>
            </p:cNvSpPr>
            <p:nvPr/>
          </p:nvSpPr>
          <p:spPr bwMode="auto">
            <a:xfrm flipH="1" flipV="1">
              <a:off x="1180" y="2591"/>
              <a:ext cx="60" cy="2"/>
            </a:xfrm>
            <a:prstGeom prst="line">
              <a:avLst/>
            </a:prstGeom>
            <a:noFill/>
            <a:ln w="12700">
              <a:solidFill>
                <a:srgbClr val="99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71" name="Line 34"/>
            <p:cNvSpPr>
              <a:spLocks noChangeShapeType="1"/>
            </p:cNvSpPr>
            <p:nvPr/>
          </p:nvSpPr>
          <p:spPr bwMode="auto">
            <a:xfrm flipH="1" flipV="1">
              <a:off x="1180" y="2144"/>
              <a:ext cx="60" cy="2"/>
            </a:xfrm>
            <a:prstGeom prst="line">
              <a:avLst/>
            </a:prstGeom>
            <a:noFill/>
            <a:ln w="12700">
              <a:solidFill>
                <a:srgbClr val="99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72" name="Line 34"/>
            <p:cNvSpPr>
              <a:spLocks noChangeShapeType="1"/>
            </p:cNvSpPr>
            <p:nvPr/>
          </p:nvSpPr>
          <p:spPr bwMode="auto">
            <a:xfrm flipH="1" flipV="1">
              <a:off x="1180" y="1724"/>
              <a:ext cx="60" cy="2"/>
            </a:xfrm>
            <a:prstGeom prst="line">
              <a:avLst/>
            </a:prstGeom>
            <a:noFill/>
            <a:ln w="12700">
              <a:solidFill>
                <a:srgbClr val="99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73" name="Line 34"/>
            <p:cNvSpPr>
              <a:spLocks noChangeShapeType="1"/>
            </p:cNvSpPr>
            <p:nvPr/>
          </p:nvSpPr>
          <p:spPr bwMode="auto">
            <a:xfrm flipH="1" flipV="1">
              <a:off x="1180" y="1319"/>
              <a:ext cx="60" cy="2"/>
            </a:xfrm>
            <a:prstGeom prst="line">
              <a:avLst/>
            </a:prstGeom>
            <a:noFill/>
            <a:ln w="12700">
              <a:solidFill>
                <a:srgbClr val="99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74" name="Line 34"/>
            <p:cNvSpPr>
              <a:spLocks noChangeShapeType="1"/>
            </p:cNvSpPr>
            <p:nvPr/>
          </p:nvSpPr>
          <p:spPr bwMode="auto">
            <a:xfrm flipH="1" flipV="1">
              <a:off x="1180" y="2981"/>
              <a:ext cx="60" cy="2"/>
            </a:xfrm>
            <a:prstGeom prst="line">
              <a:avLst/>
            </a:prstGeom>
            <a:noFill/>
            <a:ln w="12700">
              <a:solidFill>
                <a:srgbClr val="99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75" name="Line 34"/>
            <p:cNvSpPr>
              <a:spLocks noChangeShapeType="1"/>
            </p:cNvSpPr>
            <p:nvPr/>
          </p:nvSpPr>
          <p:spPr bwMode="auto">
            <a:xfrm flipH="1" flipV="1">
              <a:off x="1180" y="3419"/>
              <a:ext cx="60" cy="2"/>
            </a:xfrm>
            <a:prstGeom prst="line">
              <a:avLst/>
            </a:prstGeom>
            <a:noFill/>
            <a:ln w="12700">
              <a:solidFill>
                <a:srgbClr val="99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9" name="Rectangle 2"/>
          <p:cNvSpPr>
            <a:spLocks noChangeArrowheads="1"/>
          </p:cNvSpPr>
          <p:nvPr/>
        </p:nvSpPr>
        <p:spPr bwMode="blackWhite">
          <a:xfrm>
            <a:off x="1992313" y="2530475"/>
            <a:ext cx="5640387" cy="33401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>
            <a:solidFill>
              <a:srgbClr val="99CC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pt-PT"/>
          </a:p>
        </p:txBody>
      </p:sp>
      <p:sp>
        <p:nvSpPr>
          <p:cNvPr id="48134" name="Rectangle 3"/>
          <p:cNvSpPr>
            <a:spLocks noChangeArrowheads="1"/>
          </p:cNvSpPr>
          <p:nvPr/>
        </p:nvSpPr>
        <p:spPr bwMode="auto">
          <a:xfrm>
            <a:off x="1473200" y="5730875"/>
            <a:ext cx="3413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buSzPct val="100000"/>
            </a:pPr>
            <a:r>
              <a:rPr lang="en-GB" sz="1600">
                <a:solidFill>
                  <a:srgbClr val="FFFFFF"/>
                </a:solidFill>
                <a:sym typeface="Arial" pitchFamily="34" charset="0"/>
              </a:rPr>
              <a:t>    0</a:t>
            </a:r>
          </a:p>
        </p:txBody>
      </p:sp>
      <p:sp>
        <p:nvSpPr>
          <p:cNvPr id="48135" name="Rectangle 4"/>
          <p:cNvSpPr>
            <a:spLocks noChangeArrowheads="1"/>
          </p:cNvSpPr>
          <p:nvPr/>
        </p:nvSpPr>
        <p:spPr bwMode="auto">
          <a:xfrm>
            <a:off x="1695450" y="5053013"/>
            <a:ext cx="1127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buSzPct val="100000"/>
            </a:pPr>
            <a:r>
              <a:rPr lang="en-GB" sz="1600">
                <a:solidFill>
                  <a:srgbClr val="FFFFFF"/>
                </a:solidFill>
                <a:sym typeface="Arial" pitchFamily="34" charset="0"/>
              </a:rPr>
              <a:t>5</a:t>
            </a:r>
          </a:p>
        </p:txBody>
      </p:sp>
      <p:sp>
        <p:nvSpPr>
          <p:cNvPr id="72" name="Rectangle 5"/>
          <p:cNvSpPr>
            <a:spLocks noChangeArrowheads="1"/>
          </p:cNvSpPr>
          <p:nvPr/>
        </p:nvSpPr>
        <p:spPr bwMode="auto">
          <a:xfrm>
            <a:off x="1473200" y="4430713"/>
            <a:ext cx="339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buSzPct val="100000"/>
            </a:pPr>
            <a:r>
              <a:rPr lang="en-GB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Arial" pitchFamily="34" charset="0"/>
              </a:rPr>
              <a:t>  </a:t>
            </a:r>
            <a:r>
              <a:rPr lang="en-GB" sz="1600">
                <a:solidFill>
                  <a:srgbClr val="FFFFFF"/>
                </a:solidFill>
                <a:sym typeface="Arial" pitchFamily="34" charset="0"/>
              </a:rPr>
              <a:t>10</a:t>
            </a:r>
          </a:p>
        </p:txBody>
      </p:sp>
      <p:sp>
        <p:nvSpPr>
          <p:cNvPr id="73" name="Rectangle 6"/>
          <p:cNvSpPr>
            <a:spLocks noChangeArrowheads="1"/>
          </p:cNvSpPr>
          <p:nvPr/>
        </p:nvSpPr>
        <p:spPr bwMode="auto">
          <a:xfrm>
            <a:off x="1473200" y="3736975"/>
            <a:ext cx="339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buSzPct val="100000"/>
            </a:pPr>
            <a:r>
              <a:rPr lang="en-GB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Arial" pitchFamily="34" charset="0"/>
              </a:rPr>
              <a:t>  </a:t>
            </a:r>
            <a:r>
              <a:rPr lang="en-GB" sz="1600">
                <a:solidFill>
                  <a:srgbClr val="FFFFFF"/>
                </a:solidFill>
                <a:sym typeface="Arial" pitchFamily="34" charset="0"/>
              </a:rPr>
              <a:t>15</a:t>
            </a:r>
          </a:p>
        </p:txBody>
      </p:sp>
      <p:sp>
        <p:nvSpPr>
          <p:cNvPr id="74" name="Rectangle 7"/>
          <p:cNvSpPr>
            <a:spLocks noChangeArrowheads="1"/>
          </p:cNvSpPr>
          <p:nvPr/>
        </p:nvSpPr>
        <p:spPr bwMode="auto">
          <a:xfrm>
            <a:off x="1473200" y="3071813"/>
            <a:ext cx="339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buSzPct val="100000"/>
            </a:pPr>
            <a:r>
              <a:rPr lang="en-GB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Arial" pitchFamily="34" charset="0"/>
              </a:rPr>
              <a:t>  </a:t>
            </a:r>
            <a:r>
              <a:rPr lang="en-GB" sz="1600">
                <a:solidFill>
                  <a:srgbClr val="FFFFFF"/>
                </a:solidFill>
                <a:sym typeface="Arial" pitchFamily="34" charset="0"/>
              </a:rPr>
              <a:t>20</a:t>
            </a:r>
          </a:p>
        </p:txBody>
      </p:sp>
      <p:sp>
        <p:nvSpPr>
          <p:cNvPr id="75" name="Rectangle 8"/>
          <p:cNvSpPr>
            <a:spLocks noChangeArrowheads="1"/>
          </p:cNvSpPr>
          <p:nvPr/>
        </p:nvSpPr>
        <p:spPr bwMode="auto">
          <a:xfrm>
            <a:off x="1473200" y="2408238"/>
            <a:ext cx="339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buSzPct val="100000"/>
            </a:pPr>
            <a:r>
              <a:rPr lang="en-GB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Arial" pitchFamily="34" charset="0"/>
              </a:rPr>
              <a:t>  </a:t>
            </a:r>
            <a:r>
              <a:rPr lang="en-GB" sz="1600">
                <a:solidFill>
                  <a:srgbClr val="FFFFFF"/>
                </a:solidFill>
                <a:sym typeface="Arial" pitchFamily="34" charset="0"/>
              </a:rPr>
              <a:t>25</a:t>
            </a:r>
          </a:p>
        </p:txBody>
      </p:sp>
      <p:sp>
        <p:nvSpPr>
          <p:cNvPr id="48140" name="Rectangle 10"/>
          <p:cNvSpPr>
            <a:spLocks noChangeArrowheads="1"/>
          </p:cNvSpPr>
          <p:nvPr/>
        </p:nvSpPr>
        <p:spPr bwMode="auto">
          <a:xfrm>
            <a:off x="1941513" y="6008688"/>
            <a:ext cx="1143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buSzPct val="100000"/>
            </a:pPr>
            <a:r>
              <a:rPr lang="en-GB" sz="1600">
                <a:solidFill>
                  <a:srgbClr val="FFFFFF"/>
                </a:solidFill>
                <a:sym typeface="Arial" pitchFamily="34" charset="0"/>
              </a:rPr>
              <a:t>0</a:t>
            </a:r>
          </a:p>
        </p:txBody>
      </p:sp>
      <p:sp>
        <p:nvSpPr>
          <p:cNvPr id="48141" name="Rectangle 11"/>
          <p:cNvSpPr>
            <a:spLocks noChangeArrowheads="1"/>
          </p:cNvSpPr>
          <p:nvPr/>
        </p:nvSpPr>
        <p:spPr bwMode="auto">
          <a:xfrm>
            <a:off x="2752725" y="6008688"/>
            <a:ext cx="225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buSzPct val="100000"/>
            </a:pPr>
            <a:r>
              <a:rPr lang="en-GB" sz="1600">
                <a:solidFill>
                  <a:srgbClr val="FFFFFF"/>
                </a:solidFill>
                <a:sym typeface="Arial" pitchFamily="34" charset="0"/>
              </a:rPr>
              <a:t>30</a:t>
            </a:r>
          </a:p>
        </p:txBody>
      </p:sp>
      <p:sp>
        <p:nvSpPr>
          <p:cNvPr id="48142" name="Rectangle 12"/>
          <p:cNvSpPr>
            <a:spLocks noChangeArrowheads="1"/>
          </p:cNvSpPr>
          <p:nvPr/>
        </p:nvSpPr>
        <p:spPr bwMode="auto">
          <a:xfrm>
            <a:off x="3554413" y="6008688"/>
            <a:ext cx="225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buSzPct val="100000"/>
            </a:pPr>
            <a:r>
              <a:rPr lang="en-GB" sz="1600">
                <a:solidFill>
                  <a:srgbClr val="FFFFFF"/>
                </a:solidFill>
                <a:sym typeface="Arial" pitchFamily="34" charset="0"/>
              </a:rPr>
              <a:t>60</a:t>
            </a:r>
          </a:p>
        </p:txBody>
      </p:sp>
      <p:sp>
        <p:nvSpPr>
          <p:cNvPr id="48143" name="Rectangle 13"/>
          <p:cNvSpPr>
            <a:spLocks noChangeArrowheads="1"/>
          </p:cNvSpPr>
          <p:nvPr/>
        </p:nvSpPr>
        <p:spPr bwMode="auto">
          <a:xfrm>
            <a:off x="4348163" y="6008688"/>
            <a:ext cx="225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buSzPct val="100000"/>
            </a:pPr>
            <a:r>
              <a:rPr lang="en-GB" sz="1600">
                <a:solidFill>
                  <a:srgbClr val="FFFFFF"/>
                </a:solidFill>
                <a:sym typeface="Arial" pitchFamily="34" charset="0"/>
              </a:rPr>
              <a:t>90</a:t>
            </a:r>
          </a:p>
        </p:txBody>
      </p:sp>
      <p:sp>
        <p:nvSpPr>
          <p:cNvPr id="48144" name="Rectangle 14"/>
          <p:cNvSpPr>
            <a:spLocks noChangeArrowheads="1"/>
          </p:cNvSpPr>
          <p:nvPr/>
        </p:nvSpPr>
        <p:spPr bwMode="auto">
          <a:xfrm>
            <a:off x="5092700" y="6008688"/>
            <a:ext cx="339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buSzPct val="100000"/>
            </a:pPr>
            <a:r>
              <a:rPr lang="en-GB" sz="1600">
                <a:solidFill>
                  <a:srgbClr val="FFFFFF"/>
                </a:solidFill>
                <a:sym typeface="Arial" pitchFamily="34" charset="0"/>
              </a:rPr>
              <a:t>120</a:t>
            </a:r>
          </a:p>
        </p:txBody>
      </p:sp>
      <p:sp>
        <p:nvSpPr>
          <p:cNvPr id="48145" name="Rectangle 15"/>
          <p:cNvSpPr>
            <a:spLocks noChangeArrowheads="1"/>
          </p:cNvSpPr>
          <p:nvPr/>
        </p:nvSpPr>
        <p:spPr bwMode="auto">
          <a:xfrm>
            <a:off x="5872163" y="6008688"/>
            <a:ext cx="339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buSzPct val="100000"/>
            </a:pPr>
            <a:r>
              <a:rPr lang="en-GB" sz="1600">
                <a:solidFill>
                  <a:srgbClr val="FFFFFF"/>
                </a:solidFill>
                <a:sym typeface="Arial" pitchFamily="34" charset="0"/>
              </a:rPr>
              <a:t>150</a:t>
            </a:r>
          </a:p>
        </p:txBody>
      </p:sp>
      <p:sp>
        <p:nvSpPr>
          <p:cNvPr id="48146" name="Rectangle 16"/>
          <p:cNvSpPr>
            <a:spLocks noChangeArrowheads="1"/>
          </p:cNvSpPr>
          <p:nvPr/>
        </p:nvSpPr>
        <p:spPr bwMode="auto">
          <a:xfrm>
            <a:off x="6678613" y="6008688"/>
            <a:ext cx="339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buSzPct val="100000"/>
            </a:pPr>
            <a:r>
              <a:rPr lang="en-GB" sz="1600">
                <a:solidFill>
                  <a:srgbClr val="FFFFFF"/>
                </a:solidFill>
                <a:sym typeface="Arial" pitchFamily="34" charset="0"/>
              </a:rPr>
              <a:t>180</a:t>
            </a:r>
          </a:p>
        </p:txBody>
      </p:sp>
      <p:sp>
        <p:nvSpPr>
          <p:cNvPr id="48147" name="Rectangle 17"/>
          <p:cNvSpPr>
            <a:spLocks noChangeArrowheads="1"/>
          </p:cNvSpPr>
          <p:nvPr/>
        </p:nvSpPr>
        <p:spPr bwMode="auto">
          <a:xfrm>
            <a:off x="7472363" y="6008688"/>
            <a:ext cx="339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buSzPct val="100000"/>
            </a:pPr>
            <a:r>
              <a:rPr lang="en-GB" sz="1600">
                <a:solidFill>
                  <a:srgbClr val="FFFFFF"/>
                </a:solidFill>
                <a:sym typeface="Arial" pitchFamily="34" charset="0"/>
              </a:rPr>
              <a:t>210</a:t>
            </a:r>
          </a:p>
        </p:txBody>
      </p:sp>
      <p:sp>
        <p:nvSpPr>
          <p:cNvPr id="48148" name="Freeform 19"/>
          <p:cNvSpPr>
            <a:spLocks/>
          </p:cNvSpPr>
          <p:nvPr/>
        </p:nvSpPr>
        <p:spPr bwMode="auto">
          <a:xfrm>
            <a:off x="2058988" y="4487863"/>
            <a:ext cx="5472112" cy="1368425"/>
          </a:xfrm>
          <a:custGeom>
            <a:avLst/>
            <a:gdLst>
              <a:gd name="T0" fmla="*/ 2147483647 w 3296"/>
              <a:gd name="T1" fmla="*/ 2147483647 h 918"/>
              <a:gd name="T2" fmla="*/ 2147483647 w 3296"/>
              <a:gd name="T3" fmla="*/ 2147483647 h 918"/>
              <a:gd name="T4" fmla="*/ 2147483647 w 3296"/>
              <a:gd name="T5" fmla="*/ 2147483647 h 918"/>
              <a:gd name="T6" fmla="*/ 2147483647 w 3296"/>
              <a:gd name="T7" fmla="*/ 2147483647 h 918"/>
              <a:gd name="T8" fmla="*/ 2147483647 w 3296"/>
              <a:gd name="T9" fmla="*/ 2147483647 h 918"/>
              <a:gd name="T10" fmla="*/ 2147483647 w 3296"/>
              <a:gd name="T11" fmla="*/ 2147483647 h 918"/>
              <a:gd name="T12" fmla="*/ 2147483647 w 3296"/>
              <a:gd name="T13" fmla="*/ 2147483647 h 918"/>
              <a:gd name="T14" fmla="*/ 2147483647 w 3296"/>
              <a:gd name="T15" fmla="*/ 2147483647 h 918"/>
              <a:gd name="T16" fmla="*/ 2147483647 w 3296"/>
              <a:gd name="T17" fmla="*/ 2147483647 h 918"/>
              <a:gd name="T18" fmla="*/ 2147483647 w 3296"/>
              <a:gd name="T19" fmla="*/ 2147483647 h 918"/>
              <a:gd name="T20" fmla="*/ 2147483647 w 3296"/>
              <a:gd name="T21" fmla="*/ 2147483647 h 918"/>
              <a:gd name="T22" fmla="*/ 2147483647 w 3296"/>
              <a:gd name="T23" fmla="*/ 2147483647 h 918"/>
              <a:gd name="T24" fmla="*/ 2147483647 w 3296"/>
              <a:gd name="T25" fmla="*/ 2147483647 h 918"/>
              <a:gd name="T26" fmla="*/ 2147483647 w 3296"/>
              <a:gd name="T27" fmla="*/ 2147483647 h 918"/>
              <a:gd name="T28" fmla="*/ 2147483647 w 3296"/>
              <a:gd name="T29" fmla="*/ 2147483647 h 918"/>
              <a:gd name="T30" fmla="*/ 2147483647 w 3296"/>
              <a:gd name="T31" fmla="*/ 2147483647 h 918"/>
              <a:gd name="T32" fmla="*/ 2147483647 w 3296"/>
              <a:gd name="T33" fmla="*/ 2147483647 h 918"/>
              <a:gd name="T34" fmla="*/ 2147483647 w 3296"/>
              <a:gd name="T35" fmla="*/ 2147483647 h 918"/>
              <a:gd name="T36" fmla="*/ 2147483647 w 3296"/>
              <a:gd name="T37" fmla="*/ 2147483647 h 918"/>
              <a:gd name="T38" fmla="*/ 2147483647 w 3296"/>
              <a:gd name="T39" fmla="*/ 2147483647 h 918"/>
              <a:gd name="T40" fmla="*/ 2147483647 w 3296"/>
              <a:gd name="T41" fmla="*/ 2147483647 h 918"/>
              <a:gd name="T42" fmla="*/ 2147483647 w 3296"/>
              <a:gd name="T43" fmla="*/ 2147483647 h 918"/>
              <a:gd name="T44" fmla="*/ 2147483647 w 3296"/>
              <a:gd name="T45" fmla="*/ 2147483647 h 918"/>
              <a:gd name="T46" fmla="*/ 2147483647 w 3296"/>
              <a:gd name="T47" fmla="*/ 2147483647 h 918"/>
              <a:gd name="T48" fmla="*/ 2147483647 w 3296"/>
              <a:gd name="T49" fmla="*/ 2147483647 h 918"/>
              <a:gd name="T50" fmla="*/ 2147483647 w 3296"/>
              <a:gd name="T51" fmla="*/ 2147483647 h 918"/>
              <a:gd name="T52" fmla="*/ 2147483647 w 3296"/>
              <a:gd name="T53" fmla="*/ 2147483647 h 918"/>
              <a:gd name="T54" fmla="*/ 2147483647 w 3296"/>
              <a:gd name="T55" fmla="*/ 2147483647 h 918"/>
              <a:gd name="T56" fmla="*/ 2147483647 w 3296"/>
              <a:gd name="T57" fmla="*/ 2147483647 h 918"/>
              <a:gd name="T58" fmla="*/ 2147483647 w 3296"/>
              <a:gd name="T59" fmla="*/ 2147483647 h 918"/>
              <a:gd name="T60" fmla="*/ 2147483647 w 3296"/>
              <a:gd name="T61" fmla="*/ 2147483647 h 918"/>
              <a:gd name="T62" fmla="*/ 2147483647 w 3296"/>
              <a:gd name="T63" fmla="*/ 2147483647 h 918"/>
              <a:gd name="T64" fmla="*/ 2147483647 w 3296"/>
              <a:gd name="T65" fmla="*/ 2147483647 h 918"/>
              <a:gd name="T66" fmla="*/ 2147483647 w 3296"/>
              <a:gd name="T67" fmla="*/ 2147483647 h 918"/>
              <a:gd name="T68" fmla="*/ 2147483647 w 3296"/>
              <a:gd name="T69" fmla="*/ 2147483647 h 918"/>
              <a:gd name="T70" fmla="*/ 2147483647 w 3296"/>
              <a:gd name="T71" fmla="*/ 2147483647 h 918"/>
              <a:gd name="T72" fmla="*/ 2147483647 w 3296"/>
              <a:gd name="T73" fmla="*/ 2147483647 h 918"/>
              <a:gd name="T74" fmla="*/ 2147483647 w 3296"/>
              <a:gd name="T75" fmla="*/ 2147483647 h 918"/>
              <a:gd name="T76" fmla="*/ 2147483647 w 3296"/>
              <a:gd name="T77" fmla="*/ 2147483647 h 918"/>
              <a:gd name="T78" fmla="*/ 2147483647 w 3296"/>
              <a:gd name="T79" fmla="*/ 2147483647 h 918"/>
              <a:gd name="T80" fmla="*/ 2147483647 w 3296"/>
              <a:gd name="T81" fmla="*/ 2147483647 h 918"/>
              <a:gd name="T82" fmla="*/ 2147483647 w 3296"/>
              <a:gd name="T83" fmla="*/ 2147483647 h 918"/>
              <a:gd name="T84" fmla="*/ 2147483647 w 3296"/>
              <a:gd name="T85" fmla="*/ 2147483647 h 918"/>
              <a:gd name="T86" fmla="*/ 2147483647 w 3296"/>
              <a:gd name="T87" fmla="*/ 2147483647 h 918"/>
              <a:gd name="T88" fmla="*/ 2147483647 w 3296"/>
              <a:gd name="T89" fmla="*/ 2147483647 h 918"/>
              <a:gd name="T90" fmla="*/ 2147483647 w 3296"/>
              <a:gd name="T91" fmla="*/ 2147483647 h 918"/>
              <a:gd name="T92" fmla="*/ 2147483647 w 3296"/>
              <a:gd name="T93" fmla="*/ 2147483647 h 918"/>
              <a:gd name="T94" fmla="*/ 2147483647 w 3296"/>
              <a:gd name="T95" fmla="*/ 2147483647 h 918"/>
              <a:gd name="T96" fmla="*/ 2147483647 w 3296"/>
              <a:gd name="T97" fmla="*/ 2147483647 h 918"/>
              <a:gd name="T98" fmla="*/ 2147483647 w 3296"/>
              <a:gd name="T99" fmla="*/ 0 h 918"/>
              <a:gd name="T100" fmla="*/ 2147483647 w 3296"/>
              <a:gd name="T101" fmla="*/ 0 h 918"/>
              <a:gd name="T102" fmla="*/ 2147483647 w 3296"/>
              <a:gd name="T103" fmla="*/ 0 h 918"/>
              <a:gd name="T104" fmla="*/ 2147483647 w 3296"/>
              <a:gd name="T105" fmla="*/ 0 h 918"/>
              <a:gd name="T106" fmla="*/ 2147483647 w 3296"/>
              <a:gd name="T107" fmla="*/ 0 h 918"/>
              <a:gd name="T108" fmla="*/ 2147483647 w 3296"/>
              <a:gd name="T109" fmla="*/ 0 h 918"/>
              <a:gd name="T110" fmla="*/ 2147483647 w 3296"/>
              <a:gd name="T111" fmla="*/ 0 h 918"/>
              <a:gd name="T112" fmla="*/ 2147483647 w 3296"/>
              <a:gd name="T113" fmla="*/ 0 h 918"/>
              <a:gd name="T114" fmla="*/ 2147483647 w 3296"/>
              <a:gd name="T115" fmla="*/ 0 h 918"/>
              <a:gd name="T116" fmla="*/ 2147483647 w 3296"/>
              <a:gd name="T117" fmla="*/ 0 h 91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3296"/>
              <a:gd name="T178" fmla="*/ 0 h 918"/>
              <a:gd name="T179" fmla="*/ 3296 w 3296"/>
              <a:gd name="T180" fmla="*/ 918 h 918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3296" h="918">
                <a:moveTo>
                  <a:pt x="0" y="918"/>
                </a:moveTo>
                <a:lnTo>
                  <a:pt x="13" y="918"/>
                </a:lnTo>
                <a:lnTo>
                  <a:pt x="13" y="886"/>
                </a:lnTo>
                <a:lnTo>
                  <a:pt x="45" y="886"/>
                </a:lnTo>
                <a:lnTo>
                  <a:pt x="45" y="861"/>
                </a:lnTo>
                <a:lnTo>
                  <a:pt x="64" y="861"/>
                </a:lnTo>
                <a:lnTo>
                  <a:pt x="64" y="810"/>
                </a:lnTo>
                <a:lnTo>
                  <a:pt x="96" y="810"/>
                </a:lnTo>
                <a:lnTo>
                  <a:pt x="128" y="810"/>
                </a:lnTo>
                <a:lnTo>
                  <a:pt x="128" y="784"/>
                </a:lnTo>
                <a:lnTo>
                  <a:pt x="159" y="784"/>
                </a:lnTo>
                <a:lnTo>
                  <a:pt x="172" y="784"/>
                </a:lnTo>
                <a:lnTo>
                  <a:pt x="172" y="759"/>
                </a:lnTo>
                <a:lnTo>
                  <a:pt x="223" y="759"/>
                </a:lnTo>
                <a:lnTo>
                  <a:pt x="223" y="727"/>
                </a:lnTo>
                <a:lnTo>
                  <a:pt x="236" y="727"/>
                </a:lnTo>
                <a:lnTo>
                  <a:pt x="332" y="727"/>
                </a:lnTo>
                <a:lnTo>
                  <a:pt x="351" y="727"/>
                </a:lnTo>
                <a:lnTo>
                  <a:pt x="351" y="702"/>
                </a:lnTo>
                <a:lnTo>
                  <a:pt x="383" y="702"/>
                </a:lnTo>
                <a:lnTo>
                  <a:pt x="414" y="702"/>
                </a:lnTo>
                <a:lnTo>
                  <a:pt x="427" y="702"/>
                </a:lnTo>
                <a:lnTo>
                  <a:pt x="446" y="702"/>
                </a:lnTo>
                <a:lnTo>
                  <a:pt x="459" y="702"/>
                </a:lnTo>
                <a:lnTo>
                  <a:pt x="459" y="619"/>
                </a:lnTo>
                <a:lnTo>
                  <a:pt x="478" y="619"/>
                </a:lnTo>
                <a:lnTo>
                  <a:pt x="491" y="619"/>
                </a:lnTo>
                <a:lnTo>
                  <a:pt x="491" y="587"/>
                </a:lnTo>
                <a:lnTo>
                  <a:pt x="510" y="587"/>
                </a:lnTo>
                <a:lnTo>
                  <a:pt x="523" y="587"/>
                </a:lnTo>
                <a:lnTo>
                  <a:pt x="574" y="587"/>
                </a:lnTo>
                <a:lnTo>
                  <a:pt x="574" y="504"/>
                </a:lnTo>
                <a:lnTo>
                  <a:pt x="587" y="504"/>
                </a:lnTo>
                <a:lnTo>
                  <a:pt x="618" y="504"/>
                </a:lnTo>
                <a:lnTo>
                  <a:pt x="638" y="504"/>
                </a:lnTo>
                <a:lnTo>
                  <a:pt x="638" y="472"/>
                </a:lnTo>
                <a:lnTo>
                  <a:pt x="650" y="472"/>
                </a:lnTo>
                <a:lnTo>
                  <a:pt x="669" y="472"/>
                </a:lnTo>
                <a:lnTo>
                  <a:pt x="682" y="472"/>
                </a:lnTo>
                <a:lnTo>
                  <a:pt x="701" y="472"/>
                </a:lnTo>
                <a:lnTo>
                  <a:pt x="701" y="440"/>
                </a:lnTo>
                <a:lnTo>
                  <a:pt x="714" y="440"/>
                </a:lnTo>
                <a:lnTo>
                  <a:pt x="714" y="383"/>
                </a:lnTo>
                <a:lnTo>
                  <a:pt x="784" y="383"/>
                </a:lnTo>
                <a:lnTo>
                  <a:pt x="829" y="383"/>
                </a:lnTo>
                <a:lnTo>
                  <a:pt x="848" y="383"/>
                </a:lnTo>
                <a:lnTo>
                  <a:pt x="893" y="383"/>
                </a:lnTo>
                <a:lnTo>
                  <a:pt x="912" y="383"/>
                </a:lnTo>
                <a:lnTo>
                  <a:pt x="975" y="383"/>
                </a:lnTo>
                <a:lnTo>
                  <a:pt x="975" y="351"/>
                </a:lnTo>
                <a:lnTo>
                  <a:pt x="988" y="351"/>
                </a:lnTo>
                <a:lnTo>
                  <a:pt x="1007" y="351"/>
                </a:lnTo>
                <a:lnTo>
                  <a:pt x="1020" y="351"/>
                </a:lnTo>
                <a:lnTo>
                  <a:pt x="1039" y="351"/>
                </a:lnTo>
                <a:lnTo>
                  <a:pt x="1084" y="351"/>
                </a:lnTo>
                <a:lnTo>
                  <a:pt x="1103" y="351"/>
                </a:lnTo>
                <a:lnTo>
                  <a:pt x="1135" y="351"/>
                </a:lnTo>
                <a:lnTo>
                  <a:pt x="1199" y="351"/>
                </a:lnTo>
                <a:lnTo>
                  <a:pt x="1230" y="351"/>
                </a:lnTo>
                <a:lnTo>
                  <a:pt x="1230" y="313"/>
                </a:lnTo>
                <a:lnTo>
                  <a:pt x="1243" y="313"/>
                </a:lnTo>
                <a:lnTo>
                  <a:pt x="1262" y="313"/>
                </a:lnTo>
                <a:lnTo>
                  <a:pt x="1275" y="313"/>
                </a:lnTo>
                <a:lnTo>
                  <a:pt x="1294" y="313"/>
                </a:lnTo>
                <a:lnTo>
                  <a:pt x="1294" y="281"/>
                </a:lnTo>
                <a:lnTo>
                  <a:pt x="1307" y="281"/>
                </a:lnTo>
                <a:lnTo>
                  <a:pt x="1307" y="249"/>
                </a:lnTo>
                <a:lnTo>
                  <a:pt x="1358" y="249"/>
                </a:lnTo>
                <a:lnTo>
                  <a:pt x="1371" y="249"/>
                </a:lnTo>
                <a:lnTo>
                  <a:pt x="1422" y="249"/>
                </a:lnTo>
                <a:lnTo>
                  <a:pt x="1434" y="249"/>
                </a:lnTo>
                <a:lnTo>
                  <a:pt x="1466" y="249"/>
                </a:lnTo>
                <a:lnTo>
                  <a:pt x="1549" y="249"/>
                </a:lnTo>
                <a:lnTo>
                  <a:pt x="1581" y="249"/>
                </a:lnTo>
                <a:lnTo>
                  <a:pt x="1645" y="249"/>
                </a:lnTo>
                <a:lnTo>
                  <a:pt x="1677" y="249"/>
                </a:lnTo>
                <a:lnTo>
                  <a:pt x="1740" y="249"/>
                </a:lnTo>
                <a:lnTo>
                  <a:pt x="1740" y="211"/>
                </a:lnTo>
                <a:lnTo>
                  <a:pt x="1823" y="211"/>
                </a:lnTo>
                <a:lnTo>
                  <a:pt x="1932" y="211"/>
                </a:lnTo>
                <a:lnTo>
                  <a:pt x="1951" y="211"/>
                </a:lnTo>
                <a:lnTo>
                  <a:pt x="1983" y="211"/>
                </a:lnTo>
                <a:lnTo>
                  <a:pt x="1995" y="211"/>
                </a:lnTo>
                <a:lnTo>
                  <a:pt x="2015" y="211"/>
                </a:lnTo>
                <a:lnTo>
                  <a:pt x="2059" y="211"/>
                </a:lnTo>
                <a:lnTo>
                  <a:pt x="2078" y="211"/>
                </a:lnTo>
                <a:lnTo>
                  <a:pt x="2091" y="211"/>
                </a:lnTo>
                <a:lnTo>
                  <a:pt x="2187" y="211"/>
                </a:lnTo>
                <a:lnTo>
                  <a:pt x="2206" y="211"/>
                </a:lnTo>
                <a:lnTo>
                  <a:pt x="2219" y="211"/>
                </a:lnTo>
                <a:lnTo>
                  <a:pt x="2250" y="211"/>
                </a:lnTo>
                <a:lnTo>
                  <a:pt x="2282" y="211"/>
                </a:lnTo>
                <a:lnTo>
                  <a:pt x="2301" y="211"/>
                </a:lnTo>
                <a:lnTo>
                  <a:pt x="2365" y="211"/>
                </a:lnTo>
                <a:lnTo>
                  <a:pt x="2378" y="211"/>
                </a:lnTo>
                <a:lnTo>
                  <a:pt x="2378" y="172"/>
                </a:lnTo>
                <a:lnTo>
                  <a:pt x="2429" y="172"/>
                </a:lnTo>
                <a:lnTo>
                  <a:pt x="2474" y="172"/>
                </a:lnTo>
                <a:lnTo>
                  <a:pt x="2493" y="172"/>
                </a:lnTo>
                <a:lnTo>
                  <a:pt x="2505" y="172"/>
                </a:lnTo>
                <a:lnTo>
                  <a:pt x="2505" y="134"/>
                </a:lnTo>
                <a:lnTo>
                  <a:pt x="2525" y="134"/>
                </a:lnTo>
                <a:lnTo>
                  <a:pt x="2620" y="134"/>
                </a:lnTo>
                <a:lnTo>
                  <a:pt x="2703" y="134"/>
                </a:lnTo>
                <a:lnTo>
                  <a:pt x="2735" y="134"/>
                </a:lnTo>
                <a:lnTo>
                  <a:pt x="2748" y="134"/>
                </a:lnTo>
                <a:lnTo>
                  <a:pt x="2767" y="134"/>
                </a:lnTo>
                <a:lnTo>
                  <a:pt x="2780" y="134"/>
                </a:lnTo>
                <a:lnTo>
                  <a:pt x="2799" y="134"/>
                </a:lnTo>
                <a:lnTo>
                  <a:pt x="2811" y="134"/>
                </a:lnTo>
                <a:lnTo>
                  <a:pt x="2831" y="134"/>
                </a:lnTo>
                <a:lnTo>
                  <a:pt x="2843" y="134"/>
                </a:lnTo>
                <a:lnTo>
                  <a:pt x="2862" y="134"/>
                </a:lnTo>
                <a:lnTo>
                  <a:pt x="2875" y="134"/>
                </a:lnTo>
                <a:lnTo>
                  <a:pt x="2894" y="134"/>
                </a:lnTo>
                <a:lnTo>
                  <a:pt x="2907" y="134"/>
                </a:lnTo>
                <a:lnTo>
                  <a:pt x="2926" y="134"/>
                </a:lnTo>
                <a:lnTo>
                  <a:pt x="2939" y="134"/>
                </a:lnTo>
                <a:lnTo>
                  <a:pt x="2958" y="134"/>
                </a:lnTo>
                <a:lnTo>
                  <a:pt x="2971" y="134"/>
                </a:lnTo>
                <a:lnTo>
                  <a:pt x="2971" y="0"/>
                </a:lnTo>
                <a:lnTo>
                  <a:pt x="2990" y="0"/>
                </a:lnTo>
                <a:lnTo>
                  <a:pt x="3003" y="0"/>
                </a:lnTo>
                <a:lnTo>
                  <a:pt x="3022" y="0"/>
                </a:lnTo>
                <a:lnTo>
                  <a:pt x="3035" y="0"/>
                </a:lnTo>
                <a:lnTo>
                  <a:pt x="3054" y="0"/>
                </a:lnTo>
                <a:lnTo>
                  <a:pt x="3066" y="0"/>
                </a:lnTo>
                <a:lnTo>
                  <a:pt x="3086" y="0"/>
                </a:lnTo>
                <a:lnTo>
                  <a:pt x="3098" y="0"/>
                </a:lnTo>
                <a:lnTo>
                  <a:pt x="3117" y="0"/>
                </a:lnTo>
                <a:lnTo>
                  <a:pt x="3149" y="0"/>
                </a:lnTo>
                <a:lnTo>
                  <a:pt x="3213" y="0"/>
                </a:lnTo>
                <a:lnTo>
                  <a:pt x="3245" y="0"/>
                </a:lnTo>
                <a:lnTo>
                  <a:pt x="3290" y="0"/>
                </a:lnTo>
                <a:lnTo>
                  <a:pt x="3296" y="0"/>
                </a:lnTo>
                <a:lnTo>
                  <a:pt x="3296" y="7"/>
                </a:lnTo>
              </a:path>
            </a:pathLst>
          </a:cu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pt-PT" sz="1600"/>
          </a:p>
        </p:txBody>
      </p:sp>
      <p:sp>
        <p:nvSpPr>
          <p:cNvPr id="48149" name="Freeform 20"/>
          <p:cNvSpPr>
            <a:spLocks/>
          </p:cNvSpPr>
          <p:nvPr/>
        </p:nvSpPr>
        <p:spPr bwMode="auto">
          <a:xfrm>
            <a:off x="2058988" y="3548063"/>
            <a:ext cx="5548312" cy="2308225"/>
          </a:xfrm>
          <a:custGeom>
            <a:avLst/>
            <a:gdLst>
              <a:gd name="T0" fmla="*/ 2147483647 w 3341"/>
              <a:gd name="T1" fmla="*/ 2147483647 h 1549"/>
              <a:gd name="T2" fmla="*/ 2147483647 w 3341"/>
              <a:gd name="T3" fmla="*/ 2147483647 h 1549"/>
              <a:gd name="T4" fmla="*/ 2147483647 w 3341"/>
              <a:gd name="T5" fmla="*/ 2147483647 h 1549"/>
              <a:gd name="T6" fmla="*/ 2147483647 w 3341"/>
              <a:gd name="T7" fmla="*/ 2147483647 h 1549"/>
              <a:gd name="T8" fmla="*/ 2147483647 w 3341"/>
              <a:gd name="T9" fmla="*/ 2147483647 h 1549"/>
              <a:gd name="T10" fmla="*/ 2147483647 w 3341"/>
              <a:gd name="T11" fmla="*/ 2147483647 h 1549"/>
              <a:gd name="T12" fmla="*/ 2147483647 w 3341"/>
              <a:gd name="T13" fmla="*/ 2147483647 h 1549"/>
              <a:gd name="T14" fmla="*/ 2147483647 w 3341"/>
              <a:gd name="T15" fmla="*/ 2147483647 h 1549"/>
              <a:gd name="T16" fmla="*/ 2147483647 w 3341"/>
              <a:gd name="T17" fmla="*/ 2147483647 h 1549"/>
              <a:gd name="T18" fmla="*/ 2147483647 w 3341"/>
              <a:gd name="T19" fmla="*/ 2147483647 h 1549"/>
              <a:gd name="T20" fmla="*/ 2147483647 w 3341"/>
              <a:gd name="T21" fmla="*/ 2147483647 h 1549"/>
              <a:gd name="T22" fmla="*/ 2147483647 w 3341"/>
              <a:gd name="T23" fmla="*/ 2147483647 h 1549"/>
              <a:gd name="T24" fmla="*/ 2147483647 w 3341"/>
              <a:gd name="T25" fmla="*/ 2147483647 h 1549"/>
              <a:gd name="T26" fmla="*/ 2147483647 w 3341"/>
              <a:gd name="T27" fmla="*/ 2147483647 h 1549"/>
              <a:gd name="T28" fmla="*/ 2147483647 w 3341"/>
              <a:gd name="T29" fmla="*/ 2147483647 h 1549"/>
              <a:gd name="T30" fmla="*/ 2147483647 w 3341"/>
              <a:gd name="T31" fmla="*/ 2147483647 h 1549"/>
              <a:gd name="T32" fmla="*/ 2147483647 w 3341"/>
              <a:gd name="T33" fmla="*/ 2147483647 h 1549"/>
              <a:gd name="T34" fmla="*/ 2147483647 w 3341"/>
              <a:gd name="T35" fmla="*/ 2147483647 h 1549"/>
              <a:gd name="T36" fmla="*/ 2147483647 w 3341"/>
              <a:gd name="T37" fmla="*/ 2147483647 h 1549"/>
              <a:gd name="T38" fmla="*/ 2147483647 w 3341"/>
              <a:gd name="T39" fmla="*/ 2147483647 h 1549"/>
              <a:gd name="T40" fmla="*/ 2147483647 w 3341"/>
              <a:gd name="T41" fmla="*/ 2147483647 h 1549"/>
              <a:gd name="T42" fmla="*/ 2147483647 w 3341"/>
              <a:gd name="T43" fmla="*/ 2147483647 h 1549"/>
              <a:gd name="T44" fmla="*/ 2147483647 w 3341"/>
              <a:gd name="T45" fmla="*/ 2147483647 h 1549"/>
              <a:gd name="T46" fmla="*/ 2147483647 w 3341"/>
              <a:gd name="T47" fmla="*/ 2147483647 h 1549"/>
              <a:gd name="T48" fmla="*/ 2147483647 w 3341"/>
              <a:gd name="T49" fmla="*/ 0 h 1549"/>
              <a:gd name="T50" fmla="*/ 2147483647 w 3341"/>
              <a:gd name="T51" fmla="*/ 0 h 1549"/>
              <a:gd name="T52" fmla="*/ 2147483647 w 3341"/>
              <a:gd name="T53" fmla="*/ 0 h 1549"/>
              <a:gd name="T54" fmla="*/ 2147483647 w 3341"/>
              <a:gd name="T55" fmla="*/ 0 h 1549"/>
              <a:gd name="T56" fmla="*/ 2147483647 w 3341"/>
              <a:gd name="T57" fmla="*/ 0 h 1549"/>
              <a:gd name="T58" fmla="*/ 2147483647 w 3341"/>
              <a:gd name="T59" fmla="*/ 0 h 1549"/>
              <a:gd name="T60" fmla="*/ 2147483647 w 3341"/>
              <a:gd name="T61" fmla="*/ 0 h 1549"/>
              <a:gd name="T62" fmla="*/ 2147483647 w 3341"/>
              <a:gd name="T63" fmla="*/ 0 h 1549"/>
              <a:gd name="T64" fmla="*/ 2147483647 w 3341"/>
              <a:gd name="T65" fmla="*/ 0 h 1549"/>
              <a:gd name="T66" fmla="*/ 2147483647 w 3341"/>
              <a:gd name="T67" fmla="*/ 0 h 1549"/>
              <a:gd name="T68" fmla="*/ 2147483647 w 3341"/>
              <a:gd name="T69" fmla="*/ 0 h 1549"/>
              <a:gd name="T70" fmla="*/ 2147483647 w 3341"/>
              <a:gd name="T71" fmla="*/ 0 h 1549"/>
              <a:gd name="T72" fmla="*/ 2147483647 w 3341"/>
              <a:gd name="T73" fmla="*/ 0 h 1549"/>
              <a:gd name="T74" fmla="*/ 2147483647 w 3341"/>
              <a:gd name="T75" fmla="*/ 0 h 1549"/>
              <a:gd name="T76" fmla="*/ 2147483647 w 3341"/>
              <a:gd name="T77" fmla="*/ 0 h 1549"/>
              <a:gd name="T78" fmla="*/ 2147483647 w 3341"/>
              <a:gd name="T79" fmla="*/ 0 h 1549"/>
              <a:gd name="T80" fmla="*/ 2147483647 w 3341"/>
              <a:gd name="T81" fmla="*/ 0 h 1549"/>
              <a:gd name="T82" fmla="*/ 2147483647 w 3341"/>
              <a:gd name="T83" fmla="*/ 0 h 1549"/>
              <a:gd name="T84" fmla="*/ 2147483647 w 3341"/>
              <a:gd name="T85" fmla="*/ 0 h 1549"/>
              <a:gd name="T86" fmla="*/ 2147483647 w 3341"/>
              <a:gd name="T87" fmla="*/ 0 h 1549"/>
              <a:gd name="T88" fmla="*/ 2147483647 w 3341"/>
              <a:gd name="T89" fmla="*/ 0 h 1549"/>
              <a:gd name="T90" fmla="*/ 2147483647 w 3341"/>
              <a:gd name="T91" fmla="*/ 0 h 1549"/>
              <a:gd name="T92" fmla="*/ 2147483647 w 3341"/>
              <a:gd name="T93" fmla="*/ 0 h 1549"/>
              <a:gd name="T94" fmla="*/ 2147483647 w 3341"/>
              <a:gd name="T95" fmla="*/ 0 h 1549"/>
              <a:gd name="T96" fmla="*/ 2147483647 w 3341"/>
              <a:gd name="T97" fmla="*/ 0 h 1549"/>
              <a:gd name="T98" fmla="*/ 2147483647 w 3341"/>
              <a:gd name="T99" fmla="*/ 0 h 1549"/>
              <a:gd name="T100" fmla="*/ 2147483647 w 3341"/>
              <a:gd name="T101" fmla="*/ 0 h 1549"/>
              <a:gd name="T102" fmla="*/ 2147483647 w 3341"/>
              <a:gd name="T103" fmla="*/ 0 h 1549"/>
              <a:gd name="T104" fmla="*/ 2147483647 w 3341"/>
              <a:gd name="T105" fmla="*/ 0 h 1549"/>
              <a:gd name="T106" fmla="*/ 2147483647 w 3341"/>
              <a:gd name="T107" fmla="*/ 0 h 1549"/>
              <a:gd name="T108" fmla="*/ 2147483647 w 3341"/>
              <a:gd name="T109" fmla="*/ 0 h 1549"/>
              <a:gd name="T110" fmla="*/ 2147483647 w 3341"/>
              <a:gd name="T111" fmla="*/ 0 h 1549"/>
              <a:gd name="T112" fmla="*/ 2147483647 w 3341"/>
              <a:gd name="T113" fmla="*/ 0 h 1549"/>
              <a:gd name="T114" fmla="*/ 2147483647 w 3341"/>
              <a:gd name="T115" fmla="*/ 0 h 154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3341"/>
              <a:gd name="T175" fmla="*/ 0 h 1549"/>
              <a:gd name="T176" fmla="*/ 3341 w 3341"/>
              <a:gd name="T177" fmla="*/ 1549 h 154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3341" h="1549">
                <a:moveTo>
                  <a:pt x="0" y="1549"/>
                </a:moveTo>
                <a:lnTo>
                  <a:pt x="13" y="1549"/>
                </a:lnTo>
                <a:lnTo>
                  <a:pt x="13" y="1517"/>
                </a:lnTo>
                <a:lnTo>
                  <a:pt x="32" y="1517"/>
                </a:lnTo>
                <a:lnTo>
                  <a:pt x="32" y="1441"/>
                </a:lnTo>
                <a:lnTo>
                  <a:pt x="45" y="1441"/>
                </a:lnTo>
                <a:lnTo>
                  <a:pt x="45" y="1415"/>
                </a:lnTo>
                <a:lnTo>
                  <a:pt x="64" y="1415"/>
                </a:lnTo>
                <a:lnTo>
                  <a:pt x="64" y="1390"/>
                </a:lnTo>
                <a:lnTo>
                  <a:pt x="77" y="1390"/>
                </a:lnTo>
                <a:lnTo>
                  <a:pt x="128" y="1390"/>
                </a:lnTo>
                <a:lnTo>
                  <a:pt x="140" y="1390"/>
                </a:lnTo>
                <a:lnTo>
                  <a:pt x="140" y="1333"/>
                </a:lnTo>
                <a:lnTo>
                  <a:pt x="159" y="1333"/>
                </a:lnTo>
                <a:lnTo>
                  <a:pt x="159" y="1307"/>
                </a:lnTo>
                <a:lnTo>
                  <a:pt x="172" y="1307"/>
                </a:lnTo>
                <a:lnTo>
                  <a:pt x="172" y="1282"/>
                </a:lnTo>
                <a:lnTo>
                  <a:pt x="191" y="1282"/>
                </a:lnTo>
                <a:lnTo>
                  <a:pt x="191" y="1250"/>
                </a:lnTo>
                <a:lnTo>
                  <a:pt x="204" y="1250"/>
                </a:lnTo>
                <a:lnTo>
                  <a:pt x="204" y="1199"/>
                </a:lnTo>
                <a:lnTo>
                  <a:pt x="223" y="1199"/>
                </a:lnTo>
                <a:lnTo>
                  <a:pt x="236" y="1199"/>
                </a:lnTo>
                <a:lnTo>
                  <a:pt x="236" y="1116"/>
                </a:lnTo>
                <a:lnTo>
                  <a:pt x="255" y="1116"/>
                </a:lnTo>
                <a:lnTo>
                  <a:pt x="268" y="1116"/>
                </a:lnTo>
                <a:lnTo>
                  <a:pt x="268" y="1007"/>
                </a:lnTo>
                <a:lnTo>
                  <a:pt x="287" y="1007"/>
                </a:lnTo>
                <a:lnTo>
                  <a:pt x="287" y="976"/>
                </a:lnTo>
                <a:lnTo>
                  <a:pt x="300" y="976"/>
                </a:lnTo>
                <a:lnTo>
                  <a:pt x="300" y="950"/>
                </a:lnTo>
                <a:lnTo>
                  <a:pt x="332" y="950"/>
                </a:lnTo>
                <a:lnTo>
                  <a:pt x="332" y="893"/>
                </a:lnTo>
                <a:lnTo>
                  <a:pt x="351" y="893"/>
                </a:lnTo>
                <a:lnTo>
                  <a:pt x="351" y="784"/>
                </a:lnTo>
                <a:lnTo>
                  <a:pt x="363" y="784"/>
                </a:lnTo>
                <a:lnTo>
                  <a:pt x="363" y="727"/>
                </a:lnTo>
                <a:lnTo>
                  <a:pt x="383" y="727"/>
                </a:lnTo>
                <a:lnTo>
                  <a:pt x="383" y="701"/>
                </a:lnTo>
                <a:lnTo>
                  <a:pt x="395" y="701"/>
                </a:lnTo>
                <a:lnTo>
                  <a:pt x="414" y="701"/>
                </a:lnTo>
                <a:lnTo>
                  <a:pt x="427" y="701"/>
                </a:lnTo>
                <a:lnTo>
                  <a:pt x="446" y="701"/>
                </a:lnTo>
                <a:lnTo>
                  <a:pt x="478" y="701"/>
                </a:lnTo>
                <a:lnTo>
                  <a:pt x="491" y="701"/>
                </a:lnTo>
                <a:lnTo>
                  <a:pt x="491" y="670"/>
                </a:lnTo>
                <a:lnTo>
                  <a:pt x="510" y="670"/>
                </a:lnTo>
                <a:lnTo>
                  <a:pt x="510" y="644"/>
                </a:lnTo>
                <a:lnTo>
                  <a:pt x="542" y="644"/>
                </a:lnTo>
                <a:lnTo>
                  <a:pt x="542" y="612"/>
                </a:lnTo>
                <a:lnTo>
                  <a:pt x="574" y="612"/>
                </a:lnTo>
                <a:lnTo>
                  <a:pt x="574" y="587"/>
                </a:lnTo>
                <a:lnTo>
                  <a:pt x="587" y="587"/>
                </a:lnTo>
                <a:lnTo>
                  <a:pt x="606" y="587"/>
                </a:lnTo>
                <a:lnTo>
                  <a:pt x="618" y="587"/>
                </a:lnTo>
                <a:lnTo>
                  <a:pt x="650" y="587"/>
                </a:lnTo>
                <a:lnTo>
                  <a:pt x="650" y="555"/>
                </a:lnTo>
                <a:lnTo>
                  <a:pt x="669" y="555"/>
                </a:lnTo>
                <a:lnTo>
                  <a:pt x="669" y="529"/>
                </a:lnTo>
                <a:lnTo>
                  <a:pt x="682" y="529"/>
                </a:lnTo>
                <a:lnTo>
                  <a:pt x="682" y="466"/>
                </a:lnTo>
                <a:lnTo>
                  <a:pt x="701" y="466"/>
                </a:lnTo>
                <a:lnTo>
                  <a:pt x="701" y="434"/>
                </a:lnTo>
                <a:lnTo>
                  <a:pt x="714" y="434"/>
                </a:lnTo>
                <a:lnTo>
                  <a:pt x="733" y="434"/>
                </a:lnTo>
                <a:lnTo>
                  <a:pt x="752" y="434"/>
                </a:lnTo>
                <a:lnTo>
                  <a:pt x="797" y="434"/>
                </a:lnTo>
                <a:lnTo>
                  <a:pt x="797" y="408"/>
                </a:lnTo>
                <a:lnTo>
                  <a:pt x="816" y="408"/>
                </a:lnTo>
                <a:lnTo>
                  <a:pt x="848" y="408"/>
                </a:lnTo>
                <a:lnTo>
                  <a:pt x="893" y="408"/>
                </a:lnTo>
                <a:lnTo>
                  <a:pt x="893" y="376"/>
                </a:lnTo>
                <a:lnTo>
                  <a:pt x="912" y="376"/>
                </a:lnTo>
                <a:lnTo>
                  <a:pt x="924" y="376"/>
                </a:lnTo>
                <a:lnTo>
                  <a:pt x="956" y="376"/>
                </a:lnTo>
                <a:lnTo>
                  <a:pt x="1007" y="376"/>
                </a:lnTo>
                <a:lnTo>
                  <a:pt x="1007" y="344"/>
                </a:lnTo>
                <a:lnTo>
                  <a:pt x="1020" y="344"/>
                </a:lnTo>
                <a:lnTo>
                  <a:pt x="1020" y="281"/>
                </a:lnTo>
                <a:lnTo>
                  <a:pt x="1103" y="281"/>
                </a:lnTo>
                <a:lnTo>
                  <a:pt x="1135" y="281"/>
                </a:lnTo>
                <a:lnTo>
                  <a:pt x="1135" y="249"/>
                </a:lnTo>
                <a:lnTo>
                  <a:pt x="1148" y="249"/>
                </a:lnTo>
                <a:lnTo>
                  <a:pt x="1243" y="249"/>
                </a:lnTo>
                <a:lnTo>
                  <a:pt x="1275" y="249"/>
                </a:lnTo>
                <a:lnTo>
                  <a:pt x="1307" y="249"/>
                </a:lnTo>
                <a:lnTo>
                  <a:pt x="1307" y="211"/>
                </a:lnTo>
                <a:lnTo>
                  <a:pt x="1339" y="211"/>
                </a:lnTo>
                <a:lnTo>
                  <a:pt x="1371" y="211"/>
                </a:lnTo>
                <a:lnTo>
                  <a:pt x="1403" y="211"/>
                </a:lnTo>
                <a:lnTo>
                  <a:pt x="1434" y="211"/>
                </a:lnTo>
                <a:lnTo>
                  <a:pt x="1434" y="179"/>
                </a:lnTo>
                <a:lnTo>
                  <a:pt x="1454" y="179"/>
                </a:lnTo>
                <a:lnTo>
                  <a:pt x="1454" y="147"/>
                </a:lnTo>
                <a:lnTo>
                  <a:pt x="1466" y="147"/>
                </a:lnTo>
                <a:lnTo>
                  <a:pt x="1517" y="147"/>
                </a:lnTo>
                <a:lnTo>
                  <a:pt x="1549" y="147"/>
                </a:lnTo>
                <a:lnTo>
                  <a:pt x="1549" y="109"/>
                </a:lnTo>
                <a:lnTo>
                  <a:pt x="1562" y="109"/>
                </a:lnTo>
                <a:lnTo>
                  <a:pt x="1581" y="109"/>
                </a:lnTo>
                <a:lnTo>
                  <a:pt x="1626" y="109"/>
                </a:lnTo>
                <a:lnTo>
                  <a:pt x="1645" y="109"/>
                </a:lnTo>
                <a:lnTo>
                  <a:pt x="1664" y="109"/>
                </a:lnTo>
                <a:lnTo>
                  <a:pt x="1677" y="109"/>
                </a:lnTo>
                <a:lnTo>
                  <a:pt x="1760" y="109"/>
                </a:lnTo>
                <a:lnTo>
                  <a:pt x="1760" y="77"/>
                </a:lnTo>
                <a:lnTo>
                  <a:pt x="1772" y="77"/>
                </a:lnTo>
                <a:lnTo>
                  <a:pt x="1804" y="77"/>
                </a:lnTo>
                <a:lnTo>
                  <a:pt x="1855" y="77"/>
                </a:lnTo>
                <a:lnTo>
                  <a:pt x="1868" y="77"/>
                </a:lnTo>
                <a:lnTo>
                  <a:pt x="1919" y="77"/>
                </a:lnTo>
                <a:lnTo>
                  <a:pt x="1932" y="77"/>
                </a:lnTo>
                <a:lnTo>
                  <a:pt x="2027" y="77"/>
                </a:lnTo>
                <a:lnTo>
                  <a:pt x="2027" y="38"/>
                </a:lnTo>
                <a:lnTo>
                  <a:pt x="2046" y="38"/>
                </a:lnTo>
                <a:lnTo>
                  <a:pt x="2174" y="38"/>
                </a:lnTo>
                <a:lnTo>
                  <a:pt x="2187" y="38"/>
                </a:lnTo>
                <a:lnTo>
                  <a:pt x="2301" y="38"/>
                </a:lnTo>
                <a:lnTo>
                  <a:pt x="2410" y="38"/>
                </a:lnTo>
                <a:lnTo>
                  <a:pt x="2429" y="38"/>
                </a:lnTo>
                <a:lnTo>
                  <a:pt x="2525" y="38"/>
                </a:lnTo>
                <a:lnTo>
                  <a:pt x="2556" y="38"/>
                </a:lnTo>
                <a:lnTo>
                  <a:pt x="2684" y="38"/>
                </a:lnTo>
                <a:lnTo>
                  <a:pt x="2703" y="38"/>
                </a:lnTo>
                <a:lnTo>
                  <a:pt x="2716" y="38"/>
                </a:lnTo>
                <a:lnTo>
                  <a:pt x="2716" y="0"/>
                </a:lnTo>
                <a:lnTo>
                  <a:pt x="2735" y="0"/>
                </a:lnTo>
                <a:lnTo>
                  <a:pt x="2748" y="0"/>
                </a:lnTo>
                <a:lnTo>
                  <a:pt x="2767" y="0"/>
                </a:lnTo>
                <a:lnTo>
                  <a:pt x="2780" y="0"/>
                </a:lnTo>
                <a:lnTo>
                  <a:pt x="2799" y="0"/>
                </a:lnTo>
                <a:lnTo>
                  <a:pt x="2811" y="0"/>
                </a:lnTo>
                <a:lnTo>
                  <a:pt x="2831" y="0"/>
                </a:lnTo>
                <a:lnTo>
                  <a:pt x="2843" y="0"/>
                </a:lnTo>
                <a:lnTo>
                  <a:pt x="2862" y="0"/>
                </a:lnTo>
                <a:lnTo>
                  <a:pt x="2875" y="0"/>
                </a:lnTo>
                <a:lnTo>
                  <a:pt x="2894" y="0"/>
                </a:lnTo>
                <a:lnTo>
                  <a:pt x="2907" y="0"/>
                </a:lnTo>
                <a:lnTo>
                  <a:pt x="2926" y="0"/>
                </a:lnTo>
                <a:lnTo>
                  <a:pt x="2939" y="0"/>
                </a:lnTo>
                <a:lnTo>
                  <a:pt x="2958" y="0"/>
                </a:lnTo>
                <a:lnTo>
                  <a:pt x="2971" y="0"/>
                </a:lnTo>
                <a:lnTo>
                  <a:pt x="2990" y="0"/>
                </a:lnTo>
                <a:lnTo>
                  <a:pt x="3003" y="0"/>
                </a:lnTo>
                <a:lnTo>
                  <a:pt x="3022" y="0"/>
                </a:lnTo>
                <a:lnTo>
                  <a:pt x="3035" y="0"/>
                </a:lnTo>
                <a:lnTo>
                  <a:pt x="3054" y="0"/>
                </a:lnTo>
                <a:lnTo>
                  <a:pt x="3066" y="0"/>
                </a:lnTo>
                <a:lnTo>
                  <a:pt x="3086" y="0"/>
                </a:lnTo>
                <a:lnTo>
                  <a:pt x="3098" y="0"/>
                </a:lnTo>
                <a:lnTo>
                  <a:pt x="3117" y="0"/>
                </a:lnTo>
                <a:lnTo>
                  <a:pt x="3130" y="0"/>
                </a:lnTo>
                <a:lnTo>
                  <a:pt x="3149" y="0"/>
                </a:lnTo>
                <a:lnTo>
                  <a:pt x="3162" y="0"/>
                </a:lnTo>
                <a:lnTo>
                  <a:pt x="3181" y="0"/>
                </a:lnTo>
                <a:lnTo>
                  <a:pt x="3194" y="0"/>
                </a:lnTo>
                <a:lnTo>
                  <a:pt x="3258" y="0"/>
                </a:lnTo>
                <a:lnTo>
                  <a:pt x="3277" y="0"/>
                </a:lnTo>
                <a:lnTo>
                  <a:pt x="3341" y="0"/>
                </a:lnTo>
                <a:lnTo>
                  <a:pt x="3341" y="7"/>
                </a:ln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pt-PT" sz="1600"/>
          </a:p>
        </p:txBody>
      </p:sp>
      <p:sp>
        <p:nvSpPr>
          <p:cNvPr id="48150" name="Text Box 22"/>
          <p:cNvSpPr txBox="1">
            <a:spLocks noChangeArrowheads="1"/>
          </p:cNvSpPr>
          <p:nvPr/>
        </p:nvSpPr>
        <p:spPr bwMode="auto">
          <a:xfrm>
            <a:off x="6307138" y="4784725"/>
            <a:ext cx="1593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SzPct val="100000"/>
            </a:pPr>
            <a:r>
              <a:rPr lang="en-GB" sz="1600">
                <a:solidFill>
                  <a:srgbClr val="FFFF00"/>
                </a:solidFill>
                <a:sym typeface="Arial" pitchFamily="34" charset="0"/>
              </a:rPr>
              <a:t>Dalteparin</a:t>
            </a:r>
          </a:p>
        </p:txBody>
      </p:sp>
      <p:sp>
        <p:nvSpPr>
          <p:cNvPr id="48151" name="Text Box 23"/>
          <p:cNvSpPr txBox="1">
            <a:spLocks noChangeArrowheads="1"/>
          </p:cNvSpPr>
          <p:nvPr/>
        </p:nvSpPr>
        <p:spPr bwMode="auto">
          <a:xfrm>
            <a:off x="6518275" y="3656013"/>
            <a:ext cx="1114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SzPct val="100000"/>
            </a:pPr>
            <a:r>
              <a:rPr lang="en-GB" sz="1600">
                <a:solidFill>
                  <a:srgbClr val="FF3300"/>
                </a:solidFill>
                <a:sym typeface="Arial" pitchFamily="34" charset="0"/>
              </a:rPr>
              <a:t>OAC</a:t>
            </a:r>
          </a:p>
        </p:txBody>
      </p:sp>
      <p:sp>
        <p:nvSpPr>
          <p:cNvPr id="48152" name="Text Box 41"/>
          <p:cNvSpPr txBox="1">
            <a:spLocks noChangeArrowheads="1"/>
          </p:cNvSpPr>
          <p:nvPr/>
        </p:nvSpPr>
        <p:spPr bwMode="auto">
          <a:xfrm rot="10800000">
            <a:off x="890588" y="3146425"/>
            <a:ext cx="677862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algn="ctr" eaLnBrk="0" hangingPunct="0">
              <a:buSzPct val="100000"/>
            </a:pPr>
            <a:r>
              <a:rPr lang="en-GB" sz="1600">
                <a:solidFill>
                  <a:srgbClr val="FFFFFF"/>
                </a:solidFill>
                <a:sym typeface="Arial" pitchFamily="34" charset="0"/>
              </a:rPr>
              <a:t>Probability of</a:t>
            </a:r>
          </a:p>
          <a:p>
            <a:pPr algn="ctr" eaLnBrk="0" hangingPunct="0">
              <a:buSzPct val="100000"/>
            </a:pPr>
            <a:r>
              <a:rPr lang="en-GB" sz="1600">
                <a:solidFill>
                  <a:srgbClr val="FFFFFF"/>
                </a:solidFill>
                <a:sym typeface="Arial" pitchFamily="34" charset="0"/>
              </a:rPr>
              <a:t>VTE recurrence (%)</a:t>
            </a:r>
          </a:p>
        </p:txBody>
      </p:sp>
      <p:sp>
        <p:nvSpPr>
          <p:cNvPr id="48153" name="Text Box 42"/>
          <p:cNvSpPr txBox="1">
            <a:spLocks noChangeArrowheads="1"/>
          </p:cNvSpPr>
          <p:nvPr/>
        </p:nvSpPr>
        <p:spPr bwMode="auto">
          <a:xfrm>
            <a:off x="7558088" y="3290888"/>
            <a:ext cx="825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SzPct val="100000"/>
            </a:pPr>
            <a:r>
              <a:rPr lang="en-GB" sz="1600">
                <a:solidFill>
                  <a:srgbClr val="FFFFFF"/>
                </a:solidFill>
                <a:sym typeface="Arial" pitchFamily="34" charset="0"/>
              </a:rPr>
              <a:t>16%</a:t>
            </a:r>
          </a:p>
        </p:txBody>
      </p:sp>
      <p:sp>
        <p:nvSpPr>
          <p:cNvPr id="48154" name="Text Box 43"/>
          <p:cNvSpPr txBox="1">
            <a:spLocks noChangeArrowheads="1"/>
          </p:cNvSpPr>
          <p:nvPr/>
        </p:nvSpPr>
        <p:spPr bwMode="auto">
          <a:xfrm>
            <a:off x="7554913" y="4310063"/>
            <a:ext cx="828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SzPct val="100000"/>
            </a:pPr>
            <a:r>
              <a:rPr lang="en-GB" sz="1600">
                <a:solidFill>
                  <a:srgbClr val="FFFFFF"/>
                </a:solidFill>
                <a:sym typeface="Arial" pitchFamily="34" charset="0"/>
              </a:rPr>
              <a:t>8%</a:t>
            </a:r>
          </a:p>
        </p:txBody>
      </p:sp>
      <p:sp>
        <p:nvSpPr>
          <p:cNvPr id="48155" name="Text Box 45"/>
          <p:cNvSpPr txBox="1">
            <a:spLocks noChangeArrowheads="1"/>
          </p:cNvSpPr>
          <p:nvPr/>
        </p:nvSpPr>
        <p:spPr bwMode="auto">
          <a:xfrm>
            <a:off x="7959725" y="5970588"/>
            <a:ext cx="6175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SzPct val="100000"/>
            </a:pPr>
            <a:r>
              <a:rPr lang="en-GB" sz="1600" i="1">
                <a:solidFill>
                  <a:srgbClr val="FFFFFF"/>
                </a:solidFill>
                <a:sym typeface="Arial" pitchFamily="34" charset="0"/>
              </a:rPr>
              <a:t>Days</a:t>
            </a:r>
          </a:p>
        </p:txBody>
      </p:sp>
      <p:sp>
        <p:nvSpPr>
          <p:cNvPr id="48156" name="AutoShape 30"/>
          <p:cNvSpPr>
            <a:spLocks noChangeArrowheads="1"/>
          </p:cNvSpPr>
          <p:nvPr/>
        </p:nvSpPr>
        <p:spPr bwMode="gray">
          <a:xfrm rot="5400000">
            <a:off x="7663657" y="3728243"/>
            <a:ext cx="615950" cy="512763"/>
          </a:xfrm>
          <a:prstGeom prst="rightArrow">
            <a:avLst>
              <a:gd name="adj1" fmla="val 74000"/>
              <a:gd name="adj2" fmla="val 36037"/>
            </a:avLst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99CCFF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grpSp>
        <p:nvGrpSpPr>
          <p:cNvPr id="48157" name="Group 31"/>
          <p:cNvGrpSpPr>
            <a:grpSpLocks/>
          </p:cNvGrpSpPr>
          <p:nvPr/>
        </p:nvGrpSpPr>
        <p:grpSpPr bwMode="auto">
          <a:xfrm>
            <a:off x="1992313" y="5865813"/>
            <a:ext cx="5635625" cy="77787"/>
            <a:chOff x="1607" y="3453"/>
            <a:chExt cx="3550" cy="80"/>
          </a:xfrm>
        </p:grpSpPr>
        <p:sp>
          <p:nvSpPr>
            <p:cNvPr id="48162" name="Line 26"/>
            <p:cNvSpPr>
              <a:spLocks noChangeShapeType="1"/>
            </p:cNvSpPr>
            <p:nvPr/>
          </p:nvSpPr>
          <p:spPr bwMode="auto">
            <a:xfrm>
              <a:off x="2152" y="3453"/>
              <a:ext cx="1" cy="77"/>
            </a:xfrm>
            <a:prstGeom prst="line">
              <a:avLst/>
            </a:prstGeom>
            <a:noFill/>
            <a:ln w="12700">
              <a:solidFill>
                <a:srgbClr val="99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63" name="Line 27"/>
            <p:cNvSpPr>
              <a:spLocks noChangeShapeType="1"/>
            </p:cNvSpPr>
            <p:nvPr/>
          </p:nvSpPr>
          <p:spPr bwMode="auto">
            <a:xfrm>
              <a:off x="2647" y="3453"/>
              <a:ext cx="0" cy="74"/>
            </a:xfrm>
            <a:prstGeom prst="line">
              <a:avLst/>
            </a:prstGeom>
            <a:noFill/>
            <a:ln w="12700">
              <a:solidFill>
                <a:srgbClr val="99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64" name="Line 28"/>
            <p:cNvSpPr>
              <a:spLocks noChangeShapeType="1"/>
            </p:cNvSpPr>
            <p:nvPr/>
          </p:nvSpPr>
          <p:spPr bwMode="auto">
            <a:xfrm>
              <a:off x="3149" y="3453"/>
              <a:ext cx="2" cy="74"/>
            </a:xfrm>
            <a:prstGeom prst="line">
              <a:avLst/>
            </a:prstGeom>
            <a:noFill/>
            <a:ln w="12700">
              <a:solidFill>
                <a:srgbClr val="99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65" name="Line 29"/>
            <p:cNvSpPr>
              <a:spLocks noChangeShapeType="1"/>
            </p:cNvSpPr>
            <p:nvPr/>
          </p:nvSpPr>
          <p:spPr bwMode="auto">
            <a:xfrm flipH="1">
              <a:off x="3655" y="3453"/>
              <a:ext cx="2" cy="77"/>
            </a:xfrm>
            <a:prstGeom prst="line">
              <a:avLst/>
            </a:prstGeom>
            <a:noFill/>
            <a:ln w="12700">
              <a:solidFill>
                <a:srgbClr val="99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66" name="Line 30"/>
            <p:cNvSpPr>
              <a:spLocks noChangeShapeType="1"/>
            </p:cNvSpPr>
            <p:nvPr/>
          </p:nvSpPr>
          <p:spPr bwMode="auto">
            <a:xfrm>
              <a:off x="4158" y="3453"/>
              <a:ext cx="0" cy="74"/>
            </a:xfrm>
            <a:prstGeom prst="line">
              <a:avLst/>
            </a:prstGeom>
            <a:noFill/>
            <a:ln w="12700">
              <a:solidFill>
                <a:srgbClr val="99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67" name="Line 31"/>
            <p:cNvSpPr>
              <a:spLocks noChangeShapeType="1"/>
            </p:cNvSpPr>
            <p:nvPr/>
          </p:nvSpPr>
          <p:spPr bwMode="auto">
            <a:xfrm flipH="1">
              <a:off x="4656" y="3453"/>
              <a:ext cx="2" cy="80"/>
            </a:xfrm>
            <a:prstGeom prst="line">
              <a:avLst/>
            </a:prstGeom>
            <a:noFill/>
            <a:ln w="12700">
              <a:solidFill>
                <a:srgbClr val="99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68" name="Line 32"/>
            <p:cNvSpPr>
              <a:spLocks noChangeShapeType="1"/>
            </p:cNvSpPr>
            <p:nvPr/>
          </p:nvSpPr>
          <p:spPr bwMode="auto">
            <a:xfrm flipH="1">
              <a:off x="5156" y="3453"/>
              <a:ext cx="1" cy="80"/>
            </a:xfrm>
            <a:prstGeom prst="line">
              <a:avLst/>
            </a:prstGeom>
            <a:noFill/>
            <a:ln w="12700">
              <a:solidFill>
                <a:srgbClr val="99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69" name="Line 26"/>
            <p:cNvSpPr>
              <a:spLocks noChangeShapeType="1"/>
            </p:cNvSpPr>
            <p:nvPr/>
          </p:nvSpPr>
          <p:spPr bwMode="auto">
            <a:xfrm>
              <a:off x="1607" y="3453"/>
              <a:ext cx="1" cy="77"/>
            </a:xfrm>
            <a:prstGeom prst="line">
              <a:avLst/>
            </a:prstGeom>
            <a:noFill/>
            <a:ln w="12700">
              <a:solidFill>
                <a:srgbClr val="99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158" name="Rectangle 6"/>
          <p:cNvSpPr>
            <a:spLocks noChangeArrowheads="1"/>
          </p:cNvSpPr>
          <p:nvPr/>
        </p:nvSpPr>
        <p:spPr bwMode="auto">
          <a:xfrm>
            <a:off x="611188" y="1000125"/>
            <a:ext cx="8047037" cy="2159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12700" cap="sq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48159" name="Text Box 46"/>
          <p:cNvSpPr txBox="1">
            <a:spLocks noChangeArrowheads="1"/>
          </p:cNvSpPr>
          <p:nvPr/>
        </p:nvSpPr>
        <p:spPr bwMode="auto">
          <a:xfrm>
            <a:off x="2220913" y="2727325"/>
            <a:ext cx="2495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SzPct val="100000"/>
            </a:pPr>
            <a:r>
              <a:rPr lang="en-GB" sz="1800" i="1">
                <a:solidFill>
                  <a:srgbClr val="FFFFFF"/>
                </a:solidFill>
                <a:sym typeface="Arial" pitchFamily="34" charset="0"/>
              </a:rPr>
              <a:t>RRR </a:t>
            </a:r>
            <a:r>
              <a:rPr lang="en-GB" sz="1800">
                <a:solidFill>
                  <a:srgbClr val="FFFFFF"/>
                </a:solidFill>
                <a:sym typeface="Arial" pitchFamily="34" charset="0"/>
              </a:rPr>
              <a:t>= 52%, </a:t>
            </a:r>
            <a:r>
              <a:rPr lang="en-GB" sz="1800" i="1">
                <a:solidFill>
                  <a:srgbClr val="FFFFFF"/>
                </a:solidFill>
                <a:sym typeface="Arial" pitchFamily="34" charset="0"/>
              </a:rPr>
              <a:t>p </a:t>
            </a:r>
            <a:r>
              <a:rPr lang="en-GB" sz="1800">
                <a:solidFill>
                  <a:srgbClr val="FFFFFF"/>
                </a:solidFill>
                <a:sym typeface="Arial" pitchFamily="34" charset="0"/>
              </a:rPr>
              <a:t>= 0.002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44513" y="444500"/>
            <a:ext cx="31527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88938" indent="-388938" algn="just" eaLnBrk="0" hangingPunct="0">
              <a:spcBef>
                <a:spcPct val="20000"/>
              </a:spcBef>
              <a:buSzPct val="100000"/>
              <a:tabLst>
                <a:tab pos="1516063" algn="l"/>
              </a:tabLst>
            </a:pPr>
            <a:r>
              <a:rPr lang="en-GB" sz="2800" dirty="0">
                <a:solidFill>
                  <a:srgbClr val="FFFFFF"/>
                </a:solidFill>
                <a:sym typeface="Arial" pitchFamily="34" charset="0"/>
              </a:rPr>
              <a:t>	           </a:t>
            </a:r>
            <a:r>
              <a:rPr lang="en-GB" sz="2800" dirty="0" smtClean="0">
                <a:solidFill>
                  <a:srgbClr val="FFFFFF"/>
                </a:solidFill>
                <a:sym typeface="Arial" pitchFamily="34" charset="0"/>
              </a:rPr>
              <a:t>study</a:t>
            </a:r>
            <a:r>
              <a:rPr lang="en-GB" sz="2800" baseline="30000" dirty="0" smtClean="0">
                <a:solidFill>
                  <a:srgbClr val="FFFFFF"/>
                </a:solidFill>
                <a:sym typeface="Arial" pitchFamily="34" charset="0"/>
              </a:rPr>
              <a:t>23</a:t>
            </a:r>
            <a:r>
              <a:rPr lang="en-GB" sz="2800" dirty="0" smtClean="0">
                <a:solidFill>
                  <a:srgbClr val="FFFFFF"/>
                </a:solidFill>
                <a:sym typeface="Arial" pitchFamily="34" charset="0"/>
              </a:rPr>
              <a:t> </a:t>
            </a:r>
            <a:endParaRPr lang="en-GB" sz="2800" dirty="0">
              <a:solidFill>
                <a:srgbClr val="FFFFFF"/>
              </a:solidFill>
              <a:sym typeface="Arial" pitchFamily="34" charset="0"/>
            </a:endParaRPr>
          </a:p>
        </p:txBody>
      </p:sp>
      <p:sp>
        <p:nvSpPr>
          <p:cNvPr id="48177" name="WordArt 6" descr="White marble"/>
          <p:cNvSpPr>
            <a:spLocks noChangeArrowheads="1" noChangeShapeType="1" noTextEdit="1"/>
          </p:cNvSpPr>
          <p:nvPr/>
        </p:nvSpPr>
        <p:spPr bwMode="auto">
          <a:xfrm>
            <a:off x="661988" y="454025"/>
            <a:ext cx="1311275" cy="387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 Black"/>
              </a:rPr>
              <a:t>CLOT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7185" name="Group 177"/>
          <p:cNvGraphicFramePr>
            <a:graphicFrameLocks noGrp="1"/>
          </p:cNvGraphicFramePr>
          <p:nvPr/>
        </p:nvGraphicFramePr>
        <p:xfrm>
          <a:off x="473075" y="2613025"/>
          <a:ext cx="8213725" cy="3099816"/>
        </p:xfrm>
        <a:graphic>
          <a:graphicData uri="http://schemas.openxmlformats.org/drawingml/2006/table">
            <a:tbl>
              <a:tblPr/>
              <a:tblGrid>
                <a:gridCol w="5791200"/>
                <a:gridCol w="609600"/>
                <a:gridCol w="1279525"/>
                <a:gridCol w="533400"/>
              </a:tblGrid>
              <a:tr h="1555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90000"/>
                        <a:buFont typeface="Wingdings 2" pitchFamily="18" charset="2"/>
                        <a:buNone/>
                        <a:tabLst/>
                      </a:pPr>
                      <a:endParaRPr kumimoji="0" lang="pt-PT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RR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95% CI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 n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COX model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Arial" pitchFamily="34" charset="0"/>
                        </a:rPr>
                        <a:t>0.51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Arial" pitchFamily="34" charset="0"/>
                        </a:rPr>
                        <a:t>(0.32 ,0.81)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676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Type of tumour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endParaRPr kumimoji="0" lang="pt-PT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90000"/>
                        <a:buFont typeface="Wingdings 2" pitchFamily="18" charset="2"/>
                        <a:buNone/>
                        <a:tabLst/>
                      </a:pPr>
                      <a:endParaRPr kumimoji="0" lang="pt-PT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90000"/>
                        <a:buFont typeface="Wingdings 2" pitchFamily="18" charset="2"/>
                        <a:buNone/>
                        <a:tabLst/>
                      </a:pPr>
                      <a:endParaRPr kumimoji="0" lang="pt-PT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   Solid tumour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0.45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(0.28, 0.71)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606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5425" algn="l"/>
                        </a:tabLst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	Breast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0.83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(0.12, 5.68)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108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5425" algn="l"/>
                        </a:tabLst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  	Gastrointestinal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0.54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(0.23, 1.26)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164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5425" algn="l"/>
                        </a:tabLst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  	Lung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0.35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(0.14, 0.85)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90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5425" algn="l"/>
                        </a:tabLst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  	Genitourinary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0.41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(0.13, 1.24)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155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150000"/>
                        </a:spcAft>
                        <a:buClrTx/>
                        <a:buSzTx/>
                        <a:buFontTx/>
                        <a:buNone/>
                        <a:tabLst>
                          <a:tab pos="225425" algn="l"/>
                        </a:tabLst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  	Other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0.59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(0.22, 1.63)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89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   Blood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6.80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(0.38, 121.74)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70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Extent of the cancer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90000"/>
                        <a:buFont typeface="Wingdings 2" pitchFamily="18" charset="2"/>
                        <a:buNone/>
                        <a:tabLst/>
                      </a:pPr>
                      <a:endParaRPr kumimoji="0" lang="pt-PT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90000"/>
                        <a:buFont typeface="Wingdings 2" pitchFamily="18" charset="2"/>
                        <a:buNone/>
                        <a:tabLst/>
                      </a:pPr>
                      <a:endParaRPr kumimoji="0" lang="pt-PT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90000"/>
                        <a:buFont typeface="Wingdings 2" pitchFamily="18" charset="2"/>
                        <a:buNone/>
                        <a:tabLst/>
                      </a:pPr>
                      <a:endParaRPr kumimoji="0" lang="pt-PT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   Without metastases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0.43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(0.27, 0.71)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455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   With metastases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0.61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(0.15, 2.45)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151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841500" y="2695575"/>
          <a:ext cx="5507038" cy="3656013"/>
        </p:xfrm>
        <a:graphic>
          <a:graphicData uri="http://schemas.openxmlformats.org/presentationml/2006/ole">
            <p:oleObj spid="_x0000_s1026" name="Worksheet" r:id="rId4" imgW="5610187" imgH="5076977" progId="Excel.Sheet.8">
              <p:embed/>
            </p:oleObj>
          </a:graphicData>
        </a:graphic>
      </p:graphicFrame>
      <p:sp>
        <p:nvSpPr>
          <p:cNvPr id="1080" name="Text Box 86"/>
          <p:cNvSpPr txBox="1">
            <a:spLocks noChangeArrowheads="1"/>
          </p:cNvSpPr>
          <p:nvPr/>
        </p:nvSpPr>
        <p:spPr bwMode="auto">
          <a:xfrm>
            <a:off x="1219200" y="2411413"/>
            <a:ext cx="2044700" cy="338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SzPct val="100000"/>
            </a:pPr>
            <a:r>
              <a:rPr lang="en-GB" sz="1600">
                <a:solidFill>
                  <a:srgbClr val="FFFFFF"/>
                </a:solidFill>
                <a:sym typeface="Arial" pitchFamily="34" charset="0"/>
              </a:rPr>
              <a:t>Dalteparin better</a:t>
            </a:r>
          </a:p>
        </p:txBody>
      </p:sp>
      <p:sp>
        <p:nvSpPr>
          <p:cNvPr id="1081" name="Text Box 87"/>
          <p:cNvSpPr txBox="1">
            <a:spLocks noChangeArrowheads="1"/>
          </p:cNvSpPr>
          <p:nvPr/>
        </p:nvSpPr>
        <p:spPr bwMode="auto">
          <a:xfrm>
            <a:off x="3581400" y="2411413"/>
            <a:ext cx="1382713" cy="338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SzPct val="100000"/>
            </a:pPr>
            <a:r>
              <a:rPr lang="en-GB" sz="1600">
                <a:solidFill>
                  <a:srgbClr val="FFFFFF"/>
                </a:solidFill>
                <a:sym typeface="Arial" pitchFamily="34" charset="0"/>
              </a:rPr>
              <a:t>OAC better</a:t>
            </a:r>
          </a:p>
        </p:txBody>
      </p:sp>
      <p:sp>
        <p:nvSpPr>
          <p:cNvPr id="1082" name="Line 88"/>
          <p:cNvSpPr>
            <a:spLocks noChangeShapeType="1"/>
          </p:cNvSpPr>
          <p:nvPr/>
        </p:nvSpPr>
        <p:spPr bwMode="auto">
          <a:xfrm flipH="1">
            <a:off x="596900" y="2592388"/>
            <a:ext cx="5334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83" name="Line 89"/>
          <p:cNvSpPr>
            <a:spLocks noChangeShapeType="1"/>
          </p:cNvSpPr>
          <p:nvPr/>
        </p:nvSpPr>
        <p:spPr bwMode="auto">
          <a:xfrm>
            <a:off x="5232400" y="2592388"/>
            <a:ext cx="1096963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" name="Rectangle 9"/>
          <p:cNvSpPr txBox="1">
            <a:spLocks noChangeArrowheads="1"/>
          </p:cNvSpPr>
          <p:nvPr/>
        </p:nvSpPr>
        <p:spPr bwMode="auto">
          <a:xfrm>
            <a:off x="571500" y="1533525"/>
            <a:ext cx="8159750" cy="5794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1517650" lvl="1" indent="-1517650" algn="ctr" eaLnBrk="0" hangingPunct="0">
              <a:spcBef>
                <a:spcPct val="20000"/>
              </a:spcBef>
              <a:buSzPct val="100000"/>
              <a:tabLst>
                <a:tab pos="2519363" algn="l"/>
              </a:tabLst>
            </a:pPr>
            <a:r>
              <a:rPr lang="en-GB" sz="2200">
                <a:solidFill>
                  <a:srgbClr val="FFFF00"/>
                </a:solidFill>
                <a:sym typeface="Arial" pitchFamily="34" charset="0"/>
              </a:rPr>
              <a:t>Results – subgroup analysis</a:t>
            </a:r>
          </a:p>
        </p:txBody>
      </p:sp>
      <p:sp>
        <p:nvSpPr>
          <p:cNvPr id="1086" name="Rectangle 6"/>
          <p:cNvSpPr>
            <a:spLocks noChangeArrowheads="1"/>
          </p:cNvSpPr>
          <p:nvPr/>
        </p:nvSpPr>
        <p:spPr bwMode="auto">
          <a:xfrm>
            <a:off x="611188" y="1000125"/>
            <a:ext cx="8047037" cy="2159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12700" cap="sq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cxnSp>
        <p:nvCxnSpPr>
          <p:cNvPr id="1087" name="Conexão recta 20"/>
          <p:cNvCxnSpPr>
            <a:cxnSpLocks noChangeShapeType="1"/>
          </p:cNvCxnSpPr>
          <p:nvPr/>
        </p:nvCxnSpPr>
        <p:spPr bwMode="auto">
          <a:xfrm>
            <a:off x="554038" y="2292350"/>
            <a:ext cx="7920037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88" name="Conexão recta 21"/>
          <p:cNvCxnSpPr>
            <a:cxnSpLocks noChangeShapeType="1"/>
          </p:cNvCxnSpPr>
          <p:nvPr/>
        </p:nvCxnSpPr>
        <p:spPr bwMode="auto">
          <a:xfrm>
            <a:off x="577850" y="6256338"/>
            <a:ext cx="7920038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44513" y="444500"/>
            <a:ext cx="30654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88938" indent="-388938" algn="just" eaLnBrk="0" hangingPunct="0">
              <a:spcBef>
                <a:spcPct val="20000"/>
              </a:spcBef>
              <a:buSzPct val="100000"/>
              <a:tabLst>
                <a:tab pos="1516063" algn="l"/>
              </a:tabLst>
            </a:pPr>
            <a:r>
              <a:rPr lang="en-GB" sz="2800" dirty="0">
                <a:solidFill>
                  <a:srgbClr val="FFFFFF"/>
                </a:solidFill>
                <a:sym typeface="Arial" pitchFamily="34" charset="0"/>
              </a:rPr>
              <a:t>	          </a:t>
            </a:r>
            <a:r>
              <a:rPr lang="en-GB" sz="2800" dirty="0" smtClean="0">
                <a:solidFill>
                  <a:srgbClr val="FFFFFF"/>
                </a:solidFill>
                <a:sym typeface="Arial" pitchFamily="34" charset="0"/>
              </a:rPr>
              <a:t>study</a:t>
            </a:r>
            <a:r>
              <a:rPr lang="en-GB" sz="2800" baseline="30000" dirty="0" smtClean="0">
                <a:solidFill>
                  <a:srgbClr val="FFFFFF"/>
                </a:solidFill>
                <a:sym typeface="Arial" pitchFamily="34" charset="0"/>
              </a:rPr>
              <a:t>23</a:t>
            </a:r>
            <a:r>
              <a:rPr lang="en-GB" sz="2800" dirty="0" smtClean="0">
                <a:solidFill>
                  <a:srgbClr val="FFFFFF"/>
                </a:solidFill>
                <a:sym typeface="Arial" pitchFamily="34" charset="0"/>
              </a:rPr>
              <a:t> </a:t>
            </a:r>
            <a:endParaRPr lang="en-GB" sz="2800" dirty="0">
              <a:solidFill>
                <a:srgbClr val="FFFFFF"/>
              </a:solidFill>
              <a:sym typeface="Arial" pitchFamily="34" charset="0"/>
            </a:endParaRPr>
          </a:p>
        </p:txBody>
      </p:sp>
      <p:sp>
        <p:nvSpPr>
          <p:cNvPr id="1092" name="WordArt 6" descr="White marble"/>
          <p:cNvSpPr>
            <a:spLocks noChangeArrowheads="1" noChangeShapeType="1" noTextEdit="1"/>
          </p:cNvSpPr>
          <p:nvPr/>
        </p:nvSpPr>
        <p:spPr bwMode="auto">
          <a:xfrm>
            <a:off x="628650" y="465138"/>
            <a:ext cx="1311275" cy="387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Arial Black"/>
              </a:rPr>
              <a:t>CLOT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9"/>
          <p:cNvSpPr txBox="1">
            <a:spLocks noChangeArrowheads="1"/>
          </p:cNvSpPr>
          <p:nvPr/>
        </p:nvSpPr>
        <p:spPr bwMode="auto">
          <a:xfrm>
            <a:off x="571500" y="1828800"/>
            <a:ext cx="8159750" cy="5794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1517650" lvl="1" indent="-1517650" algn="ctr" eaLnBrk="0" hangingPunct="0">
              <a:spcBef>
                <a:spcPct val="20000"/>
              </a:spcBef>
              <a:buSzPct val="100000"/>
              <a:tabLst>
                <a:tab pos="2519363" algn="l"/>
              </a:tabLst>
            </a:pPr>
            <a:r>
              <a:rPr lang="en-GB" sz="2200">
                <a:solidFill>
                  <a:srgbClr val="FFFF00"/>
                </a:solidFill>
                <a:sym typeface="Arial" pitchFamily="34" charset="0"/>
              </a:rPr>
              <a:t>Safety – haemorrhagic events</a:t>
            </a:r>
          </a:p>
        </p:txBody>
      </p:sp>
      <p:graphicFrame>
        <p:nvGraphicFramePr>
          <p:cNvPr id="49177" name="Group 25"/>
          <p:cNvGraphicFramePr>
            <a:graphicFrameLocks noGrp="1"/>
          </p:cNvGraphicFramePr>
          <p:nvPr/>
        </p:nvGraphicFramePr>
        <p:xfrm>
          <a:off x="1141413" y="2974975"/>
          <a:ext cx="6924675" cy="2020237"/>
        </p:xfrm>
        <a:graphic>
          <a:graphicData uri="http://schemas.openxmlformats.org/drawingml/2006/table">
            <a:tbl>
              <a:tblPr/>
              <a:tblGrid>
                <a:gridCol w="2293937"/>
                <a:gridCol w="1625600"/>
                <a:gridCol w="1679575"/>
                <a:gridCol w="1325563"/>
              </a:tblGrid>
              <a:tr h="909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Event</a:t>
                      </a:r>
                    </a:p>
                  </a:txBody>
                  <a:tcPr marB="9144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Dalteparin (n=338)</a:t>
                      </a:r>
                    </a:p>
                  </a:txBody>
                  <a:tcPr marB="9144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OAC       (n=335)</a:t>
                      </a:r>
                    </a:p>
                  </a:txBody>
                  <a:tcPr marB="9144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 </a:t>
                      </a:r>
                      <a:r>
                        <a:rPr kumimoji="0" lang="en-GB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p</a:t>
                      </a: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 value</a:t>
                      </a:r>
                    </a:p>
                  </a:txBody>
                  <a:tcPr marB="9144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Major</a:t>
                      </a: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 haemorrhage</a:t>
                      </a:r>
                    </a:p>
                  </a:txBody>
                  <a:tcPr marL="90471" marR="90471" marT="44442" marB="44442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6% (19/338)</a:t>
                      </a:r>
                    </a:p>
                  </a:txBody>
                  <a:tcPr marL="90471" marR="90471" marT="44442" marB="44442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4% (12/335)</a:t>
                      </a:r>
                    </a:p>
                  </a:txBody>
                  <a:tcPr marL="90471" marR="90471" marT="44442" marB="44442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0.27</a:t>
                      </a:r>
                    </a:p>
                  </a:txBody>
                  <a:tcPr marL="90471" marR="90471" marT="44442" marB="44442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Any haemorrhage</a:t>
                      </a:r>
                    </a:p>
                  </a:txBody>
                  <a:tcPr marL="90471" marR="90471" marT="44442" marB="4444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14% (46/338)</a:t>
                      </a:r>
                    </a:p>
                  </a:txBody>
                  <a:tcPr marL="90471" marR="90471" marT="44442" marB="4444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19% (62/335) </a:t>
                      </a:r>
                    </a:p>
                  </a:txBody>
                  <a:tcPr marL="90471" marR="90471" marT="44442" marB="4444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0.09</a:t>
                      </a:r>
                    </a:p>
                  </a:txBody>
                  <a:tcPr marL="90471" marR="90471" marT="44442" marB="4444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9172" name="Rectangle 6"/>
          <p:cNvSpPr>
            <a:spLocks noChangeArrowheads="1"/>
          </p:cNvSpPr>
          <p:nvPr/>
        </p:nvSpPr>
        <p:spPr bwMode="auto">
          <a:xfrm>
            <a:off x="611188" y="1000125"/>
            <a:ext cx="8047037" cy="2159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12700" cap="sq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44513" y="444500"/>
            <a:ext cx="29686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88938" indent="-388938" algn="just" eaLnBrk="0" hangingPunct="0">
              <a:spcBef>
                <a:spcPct val="20000"/>
              </a:spcBef>
              <a:buSzPct val="100000"/>
              <a:tabLst>
                <a:tab pos="1516063" algn="l"/>
              </a:tabLst>
            </a:pPr>
            <a:r>
              <a:rPr lang="en-GB" sz="2800" dirty="0">
                <a:solidFill>
                  <a:srgbClr val="FFFFFF"/>
                </a:solidFill>
                <a:sym typeface="Arial" pitchFamily="34" charset="0"/>
              </a:rPr>
              <a:t>	          </a:t>
            </a:r>
            <a:r>
              <a:rPr lang="en-GB" sz="2800" dirty="0" smtClean="0">
                <a:solidFill>
                  <a:srgbClr val="FFFFFF"/>
                </a:solidFill>
                <a:sym typeface="Arial" pitchFamily="34" charset="0"/>
              </a:rPr>
              <a:t>study</a:t>
            </a:r>
            <a:r>
              <a:rPr lang="en-GB" sz="2800" baseline="30000" dirty="0" smtClean="0">
                <a:solidFill>
                  <a:srgbClr val="FFFFFF"/>
                </a:solidFill>
                <a:sym typeface="Arial" pitchFamily="34" charset="0"/>
              </a:rPr>
              <a:t>23</a:t>
            </a:r>
            <a:r>
              <a:rPr lang="en-GB" sz="2800" dirty="0" smtClean="0">
                <a:solidFill>
                  <a:srgbClr val="FFFFFF"/>
                </a:solidFill>
                <a:sym typeface="Arial" pitchFamily="34" charset="0"/>
              </a:rPr>
              <a:t> </a:t>
            </a:r>
            <a:endParaRPr lang="en-GB" sz="2800" dirty="0">
              <a:solidFill>
                <a:srgbClr val="FFFFFF"/>
              </a:solidFill>
              <a:sym typeface="Arial" pitchFamily="34" charset="0"/>
            </a:endParaRPr>
          </a:p>
        </p:txBody>
      </p:sp>
      <p:sp>
        <p:nvSpPr>
          <p:cNvPr id="49176" name="WordArt 6" descr="White marble"/>
          <p:cNvSpPr>
            <a:spLocks noChangeArrowheads="1" noChangeShapeType="1" noTextEdit="1"/>
          </p:cNvSpPr>
          <p:nvPr/>
        </p:nvSpPr>
        <p:spPr bwMode="auto">
          <a:xfrm>
            <a:off x="574675" y="476250"/>
            <a:ext cx="1311275" cy="387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 Black"/>
              </a:rPr>
              <a:t>CLOT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9"/>
          <p:cNvSpPr>
            <a:spLocks noGrp="1" noChangeArrowheads="1"/>
          </p:cNvSpPr>
          <p:nvPr>
            <p:ph sz="quarter" idx="1"/>
          </p:nvPr>
        </p:nvSpPr>
        <p:spPr bwMode="auto">
          <a:xfrm>
            <a:off x="571500" y="1700213"/>
            <a:ext cx="8159750" cy="46243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519238" lvl="1" indent="-1519238">
              <a:buFontTx/>
              <a:buNone/>
            </a:pPr>
            <a:r>
              <a:rPr lang="en-GB" sz="22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Conclusions</a:t>
            </a:r>
            <a:r>
              <a:rPr lang="en-GB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:		</a:t>
            </a:r>
          </a:p>
          <a:p>
            <a:pPr marL="1519238" lvl="1" indent="-1519238">
              <a:buFontTx/>
              <a:buNone/>
            </a:pPr>
            <a:endParaRPr lang="en-GB" sz="2000" smtClean="0">
              <a:solidFill>
                <a:srgbClr val="FFFFFF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>
              <a:buFontTx/>
              <a:buNone/>
            </a:pPr>
            <a:r>
              <a:rPr lang="en-GB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	</a:t>
            </a:r>
            <a:r>
              <a:rPr lang="en-GB" sz="18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Dalteparin administered once a day for 6 months to patients with cancer and with a documented VTE episode:</a:t>
            </a:r>
          </a:p>
          <a:p>
            <a:pPr marL="811213" lvl="2" indent="-179388">
              <a:buClr>
                <a:srgbClr val="FFFF00"/>
              </a:buClr>
            </a:pPr>
            <a:endParaRPr lang="en-GB" sz="1800" smtClean="0">
              <a:solidFill>
                <a:srgbClr val="FFFFFF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1519238" lvl="1" indent="-1519238">
              <a:buClr>
                <a:srgbClr val="FFFF00"/>
              </a:buClr>
              <a:buFont typeface="Wingdings" pitchFamily="2" charset="2"/>
              <a:buChar char="ü"/>
            </a:pPr>
            <a:r>
              <a:rPr lang="en-GB" sz="18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Significantly reduces the risk of recurrence of VTE in comparison with oral anticoagulant therapy</a:t>
            </a:r>
          </a:p>
          <a:p>
            <a:pPr marL="1519238" lvl="1" indent="-1519238">
              <a:buClr>
                <a:srgbClr val="FFFF00"/>
              </a:buClr>
              <a:buFont typeface="Wingdings" pitchFamily="2" charset="2"/>
              <a:buChar char="ü"/>
            </a:pPr>
            <a:endParaRPr lang="en-GB" sz="1800" smtClean="0">
              <a:solidFill>
                <a:srgbClr val="FFFFFF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1519238" lvl="1" indent="-1519238">
              <a:buClr>
                <a:srgbClr val="FFFF00"/>
              </a:buClr>
              <a:buFont typeface="Wingdings" pitchFamily="2" charset="2"/>
              <a:buChar char="ü"/>
            </a:pPr>
            <a:r>
              <a:rPr lang="en-GB" sz="18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Does not significantly increase the risk of haemorrhage in comparison with oral anticoagulant therapy</a:t>
            </a:r>
          </a:p>
        </p:txBody>
      </p:sp>
      <p:sp>
        <p:nvSpPr>
          <p:cNvPr id="50180" name="Rectangle 6"/>
          <p:cNvSpPr>
            <a:spLocks noChangeArrowheads="1"/>
          </p:cNvSpPr>
          <p:nvPr/>
        </p:nvSpPr>
        <p:spPr bwMode="auto">
          <a:xfrm>
            <a:off x="611188" y="1000125"/>
            <a:ext cx="8047037" cy="2159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12700" cap="sq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44513" y="444500"/>
            <a:ext cx="287178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88938" indent="-388938" algn="just" eaLnBrk="0" hangingPunct="0">
              <a:spcBef>
                <a:spcPct val="20000"/>
              </a:spcBef>
              <a:buSzPct val="100000"/>
              <a:tabLst>
                <a:tab pos="1516063" algn="l"/>
              </a:tabLst>
            </a:pPr>
            <a:r>
              <a:rPr lang="en-GB" sz="2800" dirty="0">
                <a:solidFill>
                  <a:srgbClr val="FFFFFF"/>
                </a:solidFill>
                <a:sym typeface="Arial" pitchFamily="34" charset="0"/>
              </a:rPr>
              <a:t>	          </a:t>
            </a:r>
            <a:r>
              <a:rPr lang="en-GB" sz="2800" dirty="0" smtClean="0">
                <a:solidFill>
                  <a:srgbClr val="FFFFFF"/>
                </a:solidFill>
                <a:sym typeface="Arial" pitchFamily="34" charset="0"/>
              </a:rPr>
              <a:t>study</a:t>
            </a:r>
            <a:r>
              <a:rPr lang="en-GB" sz="2800" baseline="30000" dirty="0" smtClean="0">
                <a:solidFill>
                  <a:srgbClr val="FFFFFF"/>
                </a:solidFill>
                <a:sym typeface="Arial" pitchFamily="34" charset="0"/>
              </a:rPr>
              <a:t>23</a:t>
            </a:r>
            <a:r>
              <a:rPr lang="en-GB" sz="2800" dirty="0" smtClean="0">
                <a:solidFill>
                  <a:srgbClr val="FFFFFF"/>
                </a:solidFill>
                <a:sym typeface="Arial" pitchFamily="34" charset="0"/>
              </a:rPr>
              <a:t> </a:t>
            </a:r>
            <a:endParaRPr lang="en-GB" sz="2800" dirty="0">
              <a:solidFill>
                <a:srgbClr val="FFFFFF"/>
              </a:solidFill>
              <a:sym typeface="Arial" pitchFamily="34" charset="0"/>
            </a:endParaRPr>
          </a:p>
        </p:txBody>
      </p:sp>
      <p:sp>
        <p:nvSpPr>
          <p:cNvPr id="50184" name="WordArt 6" descr="White marble"/>
          <p:cNvSpPr>
            <a:spLocks noChangeArrowheads="1" noChangeShapeType="1" noTextEdit="1"/>
          </p:cNvSpPr>
          <p:nvPr/>
        </p:nvSpPr>
        <p:spPr bwMode="auto">
          <a:xfrm>
            <a:off x="619125" y="455613"/>
            <a:ext cx="1311275" cy="387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 Black"/>
              </a:rPr>
              <a:t>CLOT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/>
          <p:cNvSpPr>
            <a:spLocks noChangeArrowheads="1"/>
          </p:cNvSpPr>
          <p:nvPr/>
        </p:nvSpPr>
        <p:spPr bwMode="auto">
          <a:xfrm>
            <a:off x="611188" y="1463675"/>
            <a:ext cx="8047037" cy="2159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12700" cap="sq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823913" y="2384425"/>
            <a:ext cx="7934325" cy="4211638"/>
          </a:xfrm>
          <a:prstGeom prst="rect">
            <a:avLst/>
          </a:prstGeom>
          <a:noFill/>
          <a:ln w="31750" cap="sq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446088" indent="-446088" algn="just" eaLnBrk="0" hangingPunct="0">
              <a:lnSpc>
                <a:spcPct val="150000"/>
              </a:lnSpc>
              <a:buClr>
                <a:srgbClr val="0000FF"/>
              </a:buClr>
              <a:buFont typeface="Wingdings 3" pitchFamily="18" charset="2"/>
              <a:buChar char="Æ"/>
              <a:tabLst>
                <a:tab pos="1519238" algn="l"/>
              </a:tabLst>
            </a:pPr>
            <a:r>
              <a:rPr lang="en-GB" sz="2200" b="0">
                <a:solidFill>
                  <a:srgbClr val="0000FF"/>
                </a:solidFill>
                <a:sym typeface="Arial" pitchFamily="34" charset="0"/>
              </a:rPr>
              <a:t>Introduction</a:t>
            </a:r>
          </a:p>
          <a:p>
            <a:pPr marL="446088" indent="-446088" algn="just" eaLnBrk="0" hangingPunct="0">
              <a:lnSpc>
                <a:spcPct val="150000"/>
              </a:lnSpc>
              <a:buClr>
                <a:srgbClr val="0000FF"/>
              </a:buClr>
              <a:buFont typeface="Wingdings 3" pitchFamily="18" charset="2"/>
              <a:buChar char="Æ"/>
              <a:tabLst>
                <a:tab pos="1519238" algn="l"/>
              </a:tabLst>
            </a:pPr>
            <a:r>
              <a:rPr lang="en-GB" sz="2200" b="0">
                <a:solidFill>
                  <a:srgbClr val="0000FF"/>
                </a:solidFill>
                <a:sym typeface="Arial" pitchFamily="34" charset="0"/>
              </a:rPr>
              <a:t>Risk factors for venous thromboembolism</a:t>
            </a:r>
          </a:p>
          <a:p>
            <a:pPr marL="446088" indent="-446088" algn="just" eaLnBrk="0" hangingPunct="0">
              <a:lnSpc>
                <a:spcPct val="150000"/>
              </a:lnSpc>
              <a:buClr>
                <a:srgbClr val="0000FF"/>
              </a:buClr>
              <a:buFont typeface="Wingdings 3" pitchFamily="18" charset="2"/>
              <a:buChar char="Æ"/>
              <a:tabLst>
                <a:tab pos="1519238" algn="l"/>
              </a:tabLst>
            </a:pPr>
            <a:r>
              <a:rPr lang="en-GB" sz="2200" b="0">
                <a:solidFill>
                  <a:srgbClr val="0000FF"/>
                </a:solidFill>
                <a:sym typeface="Arial" pitchFamily="34" charset="0"/>
              </a:rPr>
              <a:t>LMWH for the prevention of VTE</a:t>
            </a:r>
          </a:p>
          <a:p>
            <a:pPr marL="992188" lvl="1" indent="-180975" algn="just" eaLnBrk="0" hangingPunct="0">
              <a:lnSpc>
                <a:spcPct val="150000"/>
              </a:lnSpc>
              <a:buClr>
                <a:srgbClr val="0000FF"/>
              </a:buClr>
              <a:buFont typeface="Arial" pitchFamily="34" charset="0"/>
              <a:buChar char="•"/>
              <a:tabLst>
                <a:tab pos="1519238" algn="l"/>
              </a:tabLst>
            </a:pPr>
            <a:r>
              <a:rPr lang="en-GB" sz="1800" b="0">
                <a:solidFill>
                  <a:srgbClr val="0000FF"/>
                </a:solidFill>
                <a:sym typeface="Arial" pitchFamily="34" charset="0"/>
              </a:rPr>
              <a:t>PREVENT study</a:t>
            </a:r>
          </a:p>
          <a:p>
            <a:pPr marL="992188" lvl="1" indent="-180975" algn="just" eaLnBrk="0" hangingPunct="0">
              <a:buClr>
                <a:srgbClr val="0000FF"/>
              </a:buClr>
              <a:buFont typeface="Arial" pitchFamily="34" charset="0"/>
              <a:buChar char="•"/>
              <a:tabLst>
                <a:tab pos="1519238" algn="l"/>
              </a:tabLst>
            </a:pPr>
            <a:r>
              <a:rPr lang="en-GB" sz="1800" b="0">
                <a:solidFill>
                  <a:srgbClr val="0000FF"/>
                </a:solidFill>
                <a:sym typeface="Arial" pitchFamily="34" charset="0"/>
              </a:rPr>
              <a:t>DIRECT study</a:t>
            </a:r>
          </a:p>
          <a:p>
            <a:pPr marL="446088" indent="-446088" algn="just" eaLnBrk="0" hangingPunct="0">
              <a:lnSpc>
                <a:spcPct val="150000"/>
              </a:lnSpc>
              <a:buClr>
                <a:srgbClr val="0000FF"/>
              </a:buClr>
              <a:buFont typeface="Wingdings 3" pitchFamily="18" charset="2"/>
              <a:buChar char="Æ"/>
              <a:tabLst>
                <a:tab pos="1519238" algn="l"/>
              </a:tabLst>
            </a:pPr>
            <a:r>
              <a:rPr lang="en-GB" sz="2200" b="0">
                <a:solidFill>
                  <a:srgbClr val="0000FF"/>
                </a:solidFill>
                <a:sym typeface="Arial" pitchFamily="34" charset="0"/>
              </a:rPr>
              <a:t>Cancer and risk of VTE</a:t>
            </a:r>
          </a:p>
          <a:p>
            <a:pPr marL="992188" lvl="1" indent="-180975" algn="just" eaLnBrk="0" hangingPunct="0">
              <a:lnSpc>
                <a:spcPct val="150000"/>
              </a:lnSpc>
              <a:buClr>
                <a:srgbClr val="0000FF"/>
              </a:buClr>
              <a:buFont typeface="Arial" pitchFamily="34" charset="0"/>
              <a:buChar char="•"/>
              <a:tabLst>
                <a:tab pos="1519238" algn="l"/>
              </a:tabLst>
            </a:pPr>
            <a:r>
              <a:rPr lang="en-GB" sz="1800" b="0">
                <a:solidFill>
                  <a:srgbClr val="0000FF"/>
                </a:solidFill>
                <a:sym typeface="Arial" pitchFamily="34" charset="0"/>
              </a:rPr>
              <a:t>CLOT study</a:t>
            </a:r>
          </a:p>
          <a:p>
            <a:pPr marL="446088" indent="-446088" eaLnBrk="0" hangingPunct="0">
              <a:lnSpc>
                <a:spcPct val="150000"/>
              </a:lnSpc>
              <a:buClr>
                <a:srgbClr val="FFFF00"/>
              </a:buClr>
              <a:buFont typeface="Wingdings 3" pitchFamily="18" charset="2"/>
              <a:buChar char="Æ"/>
              <a:tabLst>
                <a:tab pos="1519238" algn="l"/>
              </a:tabLst>
            </a:pPr>
            <a:r>
              <a:rPr lang="en-GB" sz="2200">
                <a:solidFill>
                  <a:srgbClr val="FFFFFF"/>
                </a:solidFill>
                <a:sym typeface="Arial" pitchFamily="34" charset="0"/>
              </a:rPr>
              <a:t>Recommendations, dosage, and method of administration</a:t>
            </a:r>
          </a:p>
        </p:txBody>
      </p:sp>
      <p:sp useBgFill="1">
        <p:nvSpPr>
          <p:cNvPr id="51204" name="Rectângulo 9"/>
          <p:cNvSpPr>
            <a:spLocks noChangeArrowheads="1"/>
          </p:cNvSpPr>
          <p:nvPr/>
        </p:nvSpPr>
        <p:spPr bwMode="auto">
          <a:xfrm>
            <a:off x="6237288" y="190500"/>
            <a:ext cx="2592387" cy="1843088"/>
          </a:xfrm>
          <a:prstGeom prst="rect">
            <a:avLst/>
          </a:prstGeom>
          <a:ln w="38100" cap="sq" algn="ctr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endParaRPr lang="pt-PT"/>
          </a:p>
        </p:txBody>
      </p:sp>
      <p:grpSp>
        <p:nvGrpSpPr>
          <p:cNvPr id="51205" name="Group 2"/>
          <p:cNvGrpSpPr>
            <a:grpSpLocks/>
          </p:cNvGrpSpPr>
          <p:nvPr/>
        </p:nvGrpSpPr>
        <p:grpSpPr bwMode="auto">
          <a:xfrm>
            <a:off x="6469063" y="198438"/>
            <a:ext cx="2401887" cy="2339975"/>
            <a:chOff x="1292" y="482"/>
            <a:chExt cx="3538" cy="3447"/>
          </a:xfrm>
        </p:grpSpPr>
        <p:sp>
          <p:nvSpPr>
            <p:cNvPr id="14" name="Oval 3"/>
            <p:cNvSpPr>
              <a:spLocks noChangeArrowheads="1"/>
            </p:cNvSpPr>
            <p:nvPr/>
          </p:nvSpPr>
          <p:spPr bwMode="auto">
            <a:xfrm>
              <a:off x="1292" y="482"/>
              <a:ext cx="3538" cy="3447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  <a:effectLst>
              <a:outerShdw dist="107763" dir="18900000" algn="ctr" rotWithShape="0">
                <a:srgbClr val="0033C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pt-PT" dirty="0"/>
            </a:p>
          </p:txBody>
        </p:sp>
        <p:pic>
          <p:nvPicPr>
            <p:cNvPr id="51208" name="Picture 4" descr="Fragmin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37" y="1117"/>
              <a:ext cx="2314" cy="2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09" name="Picture 5" descr="Blue-1201"/>
            <p:cNvPicPr>
              <a:picLocks noChangeAspect="1" noChangeArrowheads="1"/>
            </p:cNvPicPr>
            <p:nvPr/>
          </p:nvPicPr>
          <p:blipFill>
            <a:blip r:embed="rId4" cstate="print">
              <a:lum bright="18000"/>
            </a:blip>
            <a:srcRect/>
            <a:stretch>
              <a:fillRect/>
            </a:stretch>
          </p:blipFill>
          <p:spPr bwMode="auto">
            <a:xfrm>
              <a:off x="1973" y="1253"/>
              <a:ext cx="681" cy="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609600" y="509588"/>
            <a:ext cx="5740400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 eaLnBrk="0" hangingPunct="0">
              <a:spcBef>
                <a:spcPct val="20000"/>
              </a:spcBef>
              <a:buSzPct val="100000"/>
              <a:tabLst>
                <a:tab pos="1516063" algn="l"/>
              </a:tabLst>
            </a:pPr>
            <a:r>
              <a:rPr lang="en-GB" sz="2700">
                <a:solidFill>
                  <a:srgbClr val="FFFFFF"/>
                </a:solidFill>
                <a:sym typeface="Arial" pitchFamily="34" charset="0"/>
              </a:rPr>
              <a:t>Dalteparin for prevention of VTE</a:t>
            </a:r>
          </a:p>
          <a:p>
            <a:pPr algn="just" eaLnBrk="0" hangingPunct="0">
              <a:spcBef>
                <a:spcPct val="20000"/>
              </a:spcBef>
              <a:buSzPct val="100000"/>
              <a:tabLst>
                <a:tab pos="1516063" algn="l"/>
              </a:tabLst>
            </a:pPr>
            <a:r>
              <a:rPr lang="en-GB">
                <a:solidFill>
                  <a:srgbClr val="FFFFFF"/>
                </a:solidFill>
                <a:sym typeface="Arial" pitchFamily="34" charset="0"/>
              </a:rPr>
              <a:t>Internal Medicine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9"/>
          <p:cNvSpPr>
            <a:spLocks noGrp="1" noChangeArrowheads="1"/>
          </p:cNvSpPr>
          <p:nvPr>
            <p:ph idx="1"/>
          </p:nvPr>
        </p:nvSpPr>
        <p:spPr bwMode="auto">
          <a:xfrm>
            <a:off x="571500" y="1511300"/>
            <a:ext cx="7980363" cy="46418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GB" sz="24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Frequent cause of unexplained death:</a:t>
            </a:r>
          </a:p>
          <a:p>
            <a:pPr>
              <a:buFontTx/>
              <a:buNone/>
            </a:pPr>
            <a:r>
              <a:rPr lang="en-GB" sz="200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09600" y="444500"/>
            <a:ext cx="807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88938" indent="-388938" algn="just" eaLnBrk="0" hangingPunct="0">
              <a:spcBef>
                <a:spcPct val="20000"/>
              </a:spcBef>
              <a:buSzPct val="100000"/>
              <a:tabLst>
                <a:tab pos="1516063" algn="l"/>
              </a:tabLst>
            </a:pPr>
            <a:r>
              <a:rPr lang="en-GB" sz="2800">
                <a:solidFill>
                  <a:srgbClr val="FFFFFF"/>
                </a:solidFill>
                <a:sym typeface="Arial" pitchFamily="34" charset="0"/>
              </a:rPr>
              <a:t>Venous thromboembolism (VTE)</a:t>
            </a:r>
          </a:p>
        </p:txBody>
      </p:sp>
      <p:sp>
        <p:nvSpPr>
          <p:cNvPr id="7172" name="Rectangle 6"/>
          <p:cNvSpPr>
            <a:spLocks noChangeArrowheads="1"/>
          </p:cNvSpPr>
          <p:nvPr/>
        </p:nvSpPr>
        <p:spPr bwMode="auto">
          <a:xfrm>
            <a:off x="611188" y="1000125"/>
            <a:ext cx="8047037" cy="2159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12700" cap="sq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pic>
        <p:nvPicPr>
          <p:cNvPr id="717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26238" y="2225675"/>
            <a:ext cx="1830387" cy="3363913"/>
          </a:xfrm>
          <a:prstGeom prst="rect">
            <a:avLst/>
          </a:prstGeom>
          <a:noFill/>
          <a:ln w="38100" cap="sq" algn="ctr">
            <a:noFill/>
            <a:miter lim="800000"/>
            <a:headEnd/>
            <a:tailEnd/>
          </a:ln>
        </p:spPr>
      </p:pic>
      <p:sp>
        <p:nvSpPr>
          <p:cNvPr id="12" name="Rectângulo 11"/>
          <p:cNvSpPr/>
          <p:nvPr/>
        </p:nvSpPr>
        <p:spPr>
          <a:xfrm>
            <a:off x="541338" y="2333625"/>
            <a:ext cx="5627687" cy="28622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</a:pPr>
            <a:r>
              <a:rPr lang="en-GB" b="0" dirty="0">
                <a:solidFill>
                  <a:srgbClr val="FFFFFF"/>
                </a:solidFill>
                <a:sym typeface="Arial" pitchFamily="34" charset="0"/>
              </a:rPr>
              <a:t>Most deep vein thromboses are asymptomatic or “subclinical”  </a:t>
            </a:r>
            <a:r>
              <a:rPr lang="en-GB" b="0" baseline="30000" dirty="0" smtClean="0">
                <a:solidFill>
                  <a:srgbClr val="FFFFFF"/>
                </a:solidFill>
                <a:sym typeface="Arial" pitchFamily="34" charset="0"/>
              </a:rPr>
              <a:t>2,3</a:t>
            </a:r>
            <a:endParaRPr lang="en-GB" b="0" baseline="30000" dirty="0">
              <a:solidFill>
                <a:srgbClr val="FFFFFF"/>
              </a:solidFill>
              <a:sym typeface="Arial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</a:pPr>
            <a:endParaRPr lang="en-GB" b="0" baseline="30000" dirty="0">
              <a:solidFill>
                <a:srgbClr val="FFFFFF"/>
              </a:solidFill>
              <a:sym typeface="Arial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</a:pPr>
            <a:r>
              <a:rPr lang="en-GB" b="0" dirty="0">
                <a:solidFill>
                  <a:srgbClr val="FFFFFF"/>
                </a:solidFill>
                <a:sym typeface="Arial" pitchFamily="34" charset="0"/>
              </a:rPr>
              <a:t>Subclinical DVT is the principal cause of fatal pulmonary </a:t>
            </a:r>
            <a:r>
              <a:rPr lang="en-GB" b="0" dirty="0" smtClean="0">
                <a:solidFill>
                  <a:srgbClr val="FFFFFF"/>
                </a:solidFill>
                <a:sym typeface="Arial" pitchFamily="34" charset="0"/>
              </a:rPr>
              <a:t>embolism</a:t>
            </a:r>
            <a:r>
              <a:rPr lang="en-GB" b="0" baseline="30000" dirty="0" smtClean="0">
                <a:solidFill>
                  <a:srgbClr val="FFFFFF"/>
                </a:solidFill>
                <a:sym typeface="Arial" pitchFamily="34" charset="0"/>
              </a:rPr>
              <a:t>4</a:t>
            </a:r>
            <a:endParaRPr lang="en-GB" b="0" baseline="30000" dirty="0">
              <a:solidFill>
                <a:srgbClr val="FFFFFF"/>
              </a:solidFill>
              <a:sym typeface="Arial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</a:pPr>
            <a:endParaRPr lang="en-GB" b="0" baseline="30000" dirty="0">
              <a:solidFill>
                <a:srgbClr val="FFFFFF"/>
              </a:solidFill>
              <a:sym typeface="Arial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</a:pPr>
            <a:r>
              <a:rPr lang="en-GB" b="0" dirty="0">
                <a:solidFill>
                  <a:srgbClr val="FFFFFF"/>
                </a:solidFill>
                <a:sym typeface="Arial" pitchFamily="34" charset="0"/>
              </a:rPr>
              <a:t>~80% of deaths due to pulmonary embolism are only diagnosed on </a:t>
            </a:r>
            <a:r>
              <a:rPr lang="en-GB" b="0" dirty="0" smtClean="0">
                <a:solidFill>
                  <a:srgbClr val="FFFFFF"/>
                </a:solidFill>
                <a:sym typeface="Arial" pitchFamily="34" charset="0"/>
              </a:rPr>
              <a:t>autopsy</a:t>
            </a:r>
            <a:r>
              <a:rPr lang="en-GB" b="0" baseline="30000" dirty="0" smtClean="0">
                <a:solidFill>
                  <a:srgbClr val="FFFFFF"/>
                </a:solidFill>
                <a:sym typeface="Arial" pitchFamily="34" charset="0"/>
              </a:rPr>
              <a:t>4</a:t>
            </a:r>
            <a:endParaRPr lang="en-GB" b="0" baseline="30000" dirty="0">
              <a:solidFill>
                <a:srgbClr val="FFFFFF"/>
              </a:solidFill>
              <a:sym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5"/>
          <p:cNvSpPr>
            <a:spLocks noChangeArrowheads="1"/>
          </p:cNvSpPr>
          <p:nvPr/>
        </p:nvSpPr>
        <p:spPr bwMode="auto">
          <a:xfrm>
            <a:off x="609600" y="444500"/>
            <a:ext cx="807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8938" indent="-388938" algn="just" eaLnBrk="0" hangingPunct="0">
              <a:spcBef>
                <a:spcPct val="20000"/>
              </a:spcBef>
              <a:buSzPct val="100000"/>
              <a:tabLst>
                <a:tab pos="1516063" algn="l"/>
              </a:tabLst>
            </a:pPr>
            <a:r>
              <a:rPr lang="en-GB" sz="2400">
                <a:solidFill>
                  <a:srgbClr val="FFFFFF"/>
                </a:solidFill>
                <a:sym typeface="Arial" pitchFamily="34" charset="0"/>
              </a:rPr>
              <a:t>Recommendations of 8th ACCP (2008)</a:t>
            </a:r>
          </a:p>
        </p:txBody>
      </p:sp>
      <p:sp>
        <p:nvSpPr>
          <p:cNvPr id="52227" name="Rectangle 6"/>
          <p:cNvSpPr>
            <a:spLocks noChangeArrowheads="1"/>
          </p:cNvSpPr>
          <p:nvPr/>
        </p:nvSpPr>
        <p:spPr bwMode="auto">
          <a:xfrm>
            <a:off x="611188" y="1000125"/>
            <a:ext cx="8047037" cy="2159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12700" cap="sq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52228" name="CaixaDeTexto 5"/>
          <p:cNvSpPr txBox="1">
            <a:spLocks noChangeArrowheads="1"/>
          </p:cNvSpPr>
          <p:nvPr/>
        </p:nvSpPr>
        <p:spPr bwMode="auto">
          <a:xfrm>
            <a:off x="546100" y="1487488"/>
            <a:ext cx="80962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SzPct val="100000"/>
            </a:pPr>
            <a:r>
              <a:rPr lang="en-GB" sz="2200" dirty="0">
                <a:solidFill>
                  <a:srgbClr val="FFFF00"/>
                </a:solidFill>
                <a:sym typeface="Arial" pitchFamily="34" charset="0"/>
              </a:rPr>
              <a:t>Prophylactic treatment of VTE in hospitalized </a:t>
            </a:r>
            <a:r>
              <a:rPr lang="en-GB" sz="2200" dirty="0" smtClean="0">
                <a:solidFill>
                  <a:srgbClr val="FFFF00"/>
                </a:solidFill>
                <a:sym typeface="Arial" pitchFamily="34" charset="0"/>
              </a:rPr>
              <a:t>patients</a:t>
            </a:r>
            <a:r>
              <a:rPr lang="en-GB" sz="2200" baseline="30000" dirty="0" smtClean="0">
                <a:solidFill>
                  <a:srgbClr val="FFFF00"/>
                </a:solidFill>
                <a:sym typeface="Arial" pitchFamily="34" charset="0"/>
              </a:rPr>
              <a:t>10</a:t>
            </a:r>
            <a:endParaRPr lang="en-GB" sz="2200" baseline="30000" dirty="0">
              <a:solidFill>
                <a:srgbClr val="FFFF00"/>
              </a:solidFill>
              <a:sym typeface="Arial" pitchFamily="34" charset="0"/>
            </a:endParaRPr>
          </a:p>
        </p:txBody>
      </p:sp>
      <p:sp useBgFill="1">
        <p:nvSpPr>
          <p:cNvPr id="52229" name="Rectângulo 6"/>
          <p:cNvSpPr>
            <a:spLocks noChangeArrowheads="1"/>
          </p:cNvSpPr>
          <p:nvPr/>
        </p:nvSpPr>
        <p:spPr bwMode="auto">
          <a:xfrm>
            <a:off x="7315200" y="136525"/>
            <a:ext cx="1323975" cy="792163"/>
          </a:xfrm>
          <a:prstGeom prst="rect">
            <a:avLst/>
          </a:prstGeom>
          <a:ln w="38100" cap="sq" algn="ctr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endParaRPr lang="pt-PT"/>
          </a:p>
        </p:txBody>
      </p:sp>
      <p:pic>
        <p:nvPicPr>
          <p:cNvPr id="5223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9100" y="374650"/>
            <a:ext cx="1835150" cy="552450"/>
          </a:xfrm>
          <a:prstGeom prst="rect">
            <a:avLst/>
          </a:prstGeom>
          <a:noFill/>
          <a:ln w="38100" cap="sq" algn="ctr">
            <a:noFill/>
            <a:miter lim="800000"/>
            <a:headEnd/>
            <a:tailEnd/>
          </a:ln>
        </p:spPr>
      </p:pic>
      <p:sp>
        <p:nvSpPr>
          <p:cNvPr id="52231" name="CaixaDeTexto 7"/>
          <p:cNvSpPr txBox="1">
            <a:spLocks noChangeArrowheads="1"/>
          </p:cNvSpPr>
          <p:nvPr/>
        </p:nvSpPr>
        <p:spPr bwMode="auto">
          <a:xfrm>
            <a:off x="669925" y="2627313"/>
            <a:ext cx="484187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9875" indent="-269875" eaLnBrk="0" hangingPunct="0">
              <a:buFont typeface="Arial" pitchFamily="34" charset="0"/>
              <a:buChar char="•"/>
            </a:pPr>
            <a:r>
              <a:rPr lang="en-GB" b="0">
                <a:solidFill>
                  <a:srgbClr val="FFFFFF"/>
                </a:solidFill>
                <a:sym typeface="Arial" pitchFamily="34" charset="0"/>
              </a:rPr>
              <a:t>Medical patients:</a:t>
            </a:r>
          </a:p>
          <a:p>
            <a:pPr marL="727075" lvl="1" indent="-269875" eaLnBrk="0" hangingPunct="0">
              <a:buFont typeface="Arial" pitchFamily="34" charset="0"/>
              <a:buChar char="•"/>
            </a:pPr>
            <a:r>
              <a:rPr lang="en-GB" b="0">
                <a:solidFill>
                  <a:srgbClr val="FFFFFF"/>
                </a:solidFill>
                <a:sym typeface="Arial" pitchFamily="34" charset="0"/>
              </a:rPr>
              <a:t>Hospitalized for CHF</a:t>
            </a:r>
          </a:p>
          <a:p>
            <a:pPr marL="727075" lvl="1" indent="-269875" eaLnBrk="0" hangingPunct="0">
              <a:buFont typeface="Arial" pitchFamily="34" charset="0"/>
              <a:buChar char="•"/>
            </a:pPr>
            <a:r>
              <a:rPr lang="en-GB" b="0">
                <a:solidFill>
                  <a:srgbClr val="FFFFFF"/>
                </a:solidFill>
                <a:sym typeface="Arial" pitchFamily="34" charset="0"/>
              </a:rPr>
              <a:t>Hospitalized for respiratory failure</a:t>
            </a:r>
          </a:p>
          <a:p>
            <a:pPr marL="727075" lvl="1" indent="-269875" eaLnBrk="0" hangingPunct="0">
              <a:buFont typeface="Arial" pitchFamily="34" charset="0"/>
              <a:buChar char="•"/>
            </a:pPr>
            <a:r>
              <a:rPr lang="en-GB" b="0">
                <a:solidFill>
                  <a:srgbClr val="FFFFFF"/>
                </a:solidFill>
                <a:sym typeface="Arial" pitchFamily="34" charset="0"/>
              </a:rPr>
              <a:t>Confined to bed</a:t>
            </a:r>
          </a:p>
          <a:p>
            <a:pPr marL="727075" lvl="1" indent="-269875" eaLnBrk="0" hangingPunct="0">
              <a:buFont typeface="Arial" pitchFamily="34" charset="0"/>
              <a:buChar char="•"/>
            </a:pPr>
            <a:r>
              <a:rPr lang="en-GB" b="0">
                <a:solidFill>
                  <a:srgbClr val="FFFFFF"/>
                </a:solidFill>
                <a:sym typeface="Arial" pitchFamily="34" charset="0"/>
              </a:rPr>
              <a:t>With 1 additional risk factor *</a:t>
            </a:r>
          </a:p>
        </p:txBody>
      </p:sp>
      <p:sp>
        <p:nvSpPr>
          <p:cNvPr id="52232" name="Rectângulo 10"/>
          <p:cNvSpPr>
            <a:spLocks noChangeArrowheads="1"/>
          </p:cNvSpPr>
          <p:nvPr/>
        </p:nvSpPr>
        <p:spPr bwMode="auto">
          <a:xfrm>
            <a:off x="501650" y="2536825"/>
            <a:ext cx="5075238" cy="1790700"/>
          </a:xfrm>
          <a:prstGeom prst="rect">
            <a:avLst/>
          </a:prstGeom>
          <a:noFill/>
          <a:ln w="38100" cap="sq" algn="ctr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pt-PT"/>
          </a:p>
        </p:txBody>
      </p:sp>
      <p:sp>
        <p:nvSpPr>
          <p:cNvPr id="52233" name="Rectângulo 11"/>
          <p:cNvSpPr>
            <a:spLocks noChangeArrowheads="1"/>
          </p:cNvSpPr>
          <p:nvPr/>
        </p:nvSpPr>
        <p:spPr bwMode="auto">
          <a:xfrm>
            <a:off x="7045325" y="2960688"/>
            <a:ext cx="1557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SzPct val="100000"/>
            </a:pPr>
            <a:r>
              <a:rPr lang="en-GB" b="0">
                <a:solidFill>
                  <a:srgbClr val="FFFFFF"/>
                </a:solidFill>
                <a:sym typeface="Arial" pitchFamily="34" charset="0"/>
              </a:rPr>
              <a:t>LMWH</a:t>
            </a:r>
          </a:p>
        </p:txBody>
      </p:sp>
      <p:sp>
        <p:nvSpPr>
          <p:cNvPr id="52234" name="Seta para a direita 12"/>
          <p:cNvSpPr>
            <a:spLocks noChangeArrowheads="1"/>
          </p:cNvSpPr>
          <p:nvPr/>
        </p:nvSpPr>
        <p:spPr bwMode="auto">
          <a:xfrm>
            <a:off x="5873750" y="2781300"/>
            <a:ext cx="914400" cy="798513"/>
          </a:xfrm>
          <a:prstGeom prst="rightArrow">
            <a:avLst>
              <a:gd name="adj1" fmla="val 50000"/>
              <a:gd name="adj2" fmla="val 49999"/>
            </a:avLst>
          </a:prstGeom>
          <a:solidFill>
            <a:srgbClr val="FFFF00"/>
          </a:solidFill>
          <a:ln w="38100" cap="sq" algn="ctr">
            <a:solidFill>
              <a:srgbClr val="FFFF0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pt-PT"/>
          </a:p>
        </p:txBody>
      </p:sp>
      <p:sp>
        <p:nvSpPr>
          <p:cNvPr id="13" name="CaixaDeTexto 12"/>
          <p:cNvSpPr txBox="1"/>
          <p:nvPr/>
        </p:nvSpPr>
        <p:spPr>
          <a:xfrm>
            <a:off x="528638" y="5035550"/>
            <a:ext cx="79978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80975" indent="-180975" eaLnBrk="0" hangingPunct="0">
              <a:buSzPct val="100000"/>
            </a:pPr>
            <a:r>
              <a:rPr lang="en-GB" b="0">
                <a:solidFill>
                  <a:srgbClr val="FFFFFF"/>
                </a:solidFill>
                <a:sym typeface="Arial" pitchFamily="34" charset="0"/>
              </a:rPr>
              <a:t>*	</a:t>
            </a:r>
            <a:r>
              <a:rPr lang="en-GB">
                <a:solidFill>
                  <a:srgbClr val="FFFFFF"/>
                </a:solidFill>
                <a:sym typeface="Arial" pitchFamily="34" charset="0"/>
              </a:rPr>
              <a:t>Additional risk factors</a:t>
            </a:r>
            <a:r>
              <a:rPr lang="en-GB" b="0">
                <a:solidFill>
                  <a:srgbClr val="FFFFFF"/>
                </a:solidFill>
                <a:sym typeface="Arial" pitchFamily="34" charset="0"/>
              </a:rPr>
              <a:t>: cancer, previous VTE, sepsis, acute neurological disease, inflammatory bowel disease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5"/>
          <p:cNvSpPr>
            <a:spLocks noChangeArrowheads="1"/>
          </p:cNvSpPr>
          <p:nvPr/>
        </p:nvSpPr>
        <p:spPr bwMode="auto">
          <a:xfrm>
            <a:off x="609600" y="444500"/>
            <a:ext cx="807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8938" indent="-388938" algn="just" eaLnBrk="0" hangingPunct="0">
              <a:spcBef>
                <a:spcPct val="20000"/>
              </a:spcBef>
              <a:buSzPct val="100000"/>
              <a:tabLst>
                <a:tab pos="1516063" algn="l"/>
              </a:tabLst>
            </a:pPr>
            <a:r>
              <a:rPr lang="en-GB" sz="2800">
                <a:solidFill>
                  <a:srgbClr val="FFFFFF"/>
                </a:solidFill>
                <a:sym typeface="Arial" pitchFamily="34" charset="0"/>
              </a:rPr>
              <a:t>LMWH for the prophylaxis of VTE</a:t>
            </a:r>
          </a:p>
        </p:txBody>
      </p:sp>
      <p:sp>
        <p:nvSpPr>
          <p:cNvPr id="46083" name="Rectangle 6"/>
          <p:cNvSpPr>
            <a:spLocks noChangeArrowheads="1"/>
          </p:cNvSpPr>
          <p:nvPr/>
        </p:nvSpPr>
        <p:spPr bwMode="auto">
          <a:xfrm>
            <a:off x="611188" y="1000125"/>
            <a:ext cx="8047037" cy="2159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12700" cap="sq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graphicFrame>
        <p:nvGraphicFramePr>
          <p:cNvPr id="46124" name="Group 44"/>
          <p:cNvGraphicFramePr>
            <a:graphicFrameLocks noGrp="1"/>
          </p:cNvGraphicFramePr>
          <p:nvPr/>
        </p:nvGraphicFramePr>
        <p:xfrm>
          <a:off x="669925" y="1778000"/>
          <a:ext cx="7807325" cy="4137028"/>
        </p:xfrm>
        <a:graphic>
          <a:graphicData uri="http://schemas.openxmlformats.org/drawingml/2006/table">
            <a:tbl>
              <a:tblPr/>
              <a:tblGrid>
                <a:gridCol w="2859088"/>
                <a:gridCol w="1174750"/>
                <a:gridCol w="1176337"/>
                <a:gridCol w="1422400"/>
                <a:gridCol w="1174750"/>
              </a:tblGrid>
              <a:tr h="906463">
                <a:tc>
                  <a:txBody>
                    <a:bodyPr/>
                    <a:lstStyle/>
                    <a:p>
                      <a:pPr marL="177800" marR="0" lvl="0" indent="-1778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7800" marR="0" lvl="0" indent="-1778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Fragmin</a:t>
                      </a:r>
                      <a:r>
                        <a:rPr kumimoji="0" lang="en-GB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</a:t>
                      </a:r>
                    </a:p>
                    <a:p>
                      <a:pPr marL="177800" marR="0" lvl="0" indent="-1778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Dalteparin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7800" marR="0" lvl="0" indent="-1778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Lovenox</a:t>
                      </a:r>
                      <a:r>
                        <a:rPr kumimoji="0" lang="en-GB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</a:t>
                      </a:r>
                    </a:p>
                    <a:p>
                      <a:pPr marL="177800" marR="0" lvl="0" indent="-1778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Enoxaparin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7800" marR="0" lvl="0" indent="-1778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Fraxiparin</a:t>
                      </a:r>
                      <a:r>
                        <a:rPr kumimoji="0" lang="en-GB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</a:t>
                      </a:r>
                    </a:p>
                    <a:p>
                      <a:pPr marL="177800" marR="0" lvl="0" indent="-1778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Nadroparin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Innohep</a:t>
                      </a:r>
                      <a:r>
                        <a:rPr kumimoji="0" lang="en-GB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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Tinzaparin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Treatment of DVT and PE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-952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Wingdings 2" pitchFamily="18" charset="2"/>
                        </a:rPr>
                        <a:t>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-952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Wingdings 2" pitchFamily="18" charset="2"/>
                        </a:rPr>
                        <a:t>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-952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Wingdings 2" pitchFamily="18" charset="2"/>
                        </a:rPr>
                        <a:t>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-952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Wingdings 2" pitchFamily="18" charset="2"/>
                        </a:rPr>
                        <a:t>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Prevention of VTE after general/orthopaedic surgery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-952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Wingdings 2" pitchFamily="18" charset="2"/>
                        </a:rPr>
                        <a:t>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-952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Wingdings 2" pitchFamily="18" charset="2"/>
                        </a:rPr>
                        <a:t>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-952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Wingdings 2" pitchFamily="18" charset="2"/>
                        </a:rPr>
                        <a:t>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-952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Wingdings 2" pitchFamily="18" charset="2"/>
                        </a:rPr>
                        <a:t>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80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Prevention of VTE in acute medical diseases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-952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Wingdings 2" pitchFamily="18" charset="2"/>
                        </a:rPr>
                        <a:t>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-952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Wingdings 2" pitchFamily="18" charset="2"/>
                        </a:rPr>
                        <a:t>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-952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Wingdings 2" pitchFamily="18" charset="2"/>
                        </a:rPr>
                        <a:t>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-952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Wingdings 2" pitchFamily="18" charset="2"/>
                        </a:rPr>
                        <a:t>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Prevention of VTE in patients with kidney failure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-952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Wingdings 2" pitchFamily="18" charset="2"/>
                        </a:rPr>
                        <a:t>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-952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Wingdings 2" pitchFamily="18" charset="2"/>
                        </a:rPr>
                        <a:t>*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-952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Wingdings 2" pitchFamily="18" charset="2"/>
                        </a:rPr>
                        <a:t>*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Wingdings 2" pitchFamily="18" charset="2"/>
                        </a:rPr>
                        <a:t>*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Secondary prevention of VTE in patients with cancer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-952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Wingdings 2" pitchFamily="18" charset="2"/>
                        </a:rPr>
                        <a:t>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-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-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-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122" name="CaixaDeTexto 6"/>
          <p:cNvSpPr txBox="1">
            <a:spLocks noChangeArrowheads="1"/>
          </p:cNvSpPr>
          <p:nvPr/>
        </p:nvSpPr>
        <p:spPr bwMode="auto">
          <a:xfrm>
            <a:off x="6400800" y="5975350"/>
            <a:ext cx="20748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SzPct val="100000"/>
            </a:pPr>
            <a:r>
              <a:rPr lang="en-GB" sz="1200" b="0">
                <a:solidFill>
                  <a:srgbClr val="FFFFFF"/>
                </a:solidFill>
                <a:sym typeface="Arial" pitchFamily="34" charset="0"/>
              </a:rPr>
              <a:t>* Dose-adjustment necessary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/>
          <p:cNvSpPr>
            <a:spLocks noChangeArrowheads="1"/>
          </p:cNvSpPr>
          <p:nvPr/>
        </p:nvSpPr>
        <p:spPr bwMode="auto">
          <a:xfrm>
            <a:off x="611188" y="1000125"/>
            <a:ext cx="8047037" cy="2159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12700" cap="sq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55299" name="Rectangle 5"/>
          <p:cNvSpPr>
            <a:spLocks noChangeArrowheads="1"/>
          </p:cNvSpPr>
          <p:nvPr/>
        </p:nvSpPr>
        <p:spPr bwMode="auto">
          <a:xfrm>
            <a:off x="609600" y="444500"/>
            <a:ext cx="807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8938" indent="-388938" algn="just" eaLnBrk="0" hangingPunct="0">
              <a:spcBef>
                <a:spcPct val="20000"/>
              </a:spcBef>
              <a:buSzPct val="100000"/>
              <a:tabLst>
                <a:tab pos="1516063" algn="l"/>
              </a:tabLst>
            </a:pPr>
            <a:r>
              <a:rPr lang="en-GB" sz="2800">
                <a:solidFill>
                  <a:srgbClr val="FFFFFF"/>
                </a:solidFill>
                <a:sym typeface="Arial" pitchFamily="34" charset="0"/>
              </a:rPr>
              <a:t>Dalteparin</a:t>
            </a:r>
            <a:r>
              <a:rPr lang="en-GB" sz="2800">
                <a:solidFill>
                  <a:srgbClr val="FFFFFF"/>
                </a:solidFill>
                <a:sym typeface="Symbol" pitchFamily="18" charset="2"/>
              </a:rPr>
              <a:t> - </a:t>
            </a:r>
            <a:r>
              <a:rPr lang="en-GB" sz="2800">
                <a:solidFill>
                  <a:srgbClr val="FFFFFF"/>
                </a:solidFill>
                <a:sym typeface="Arial" pitchFamily="34" charset="0"/>
              </a:rPr>
              <a:t>method of administration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55650" y="1196975"/>
            <a:ext cx="7772400" cy="46482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buSzPct val="100000"/>
            </a:pPr>
            <a:endParaRPr lang="en-GB" b="0">
              <a:solidFill>
                <a:srgbClr val="FFFFFF"/>
              </a:solidFill>
              <a:sym typeface="Arial" pitchFamily="34" charset="0"/>
            </a:endParaRPr>
          </a:p>
          <a:p>
            <a:pPr marL="342900" indent="-342900" eaLnBrk="0" hangingPunct="0">
              <a:buClr>
                <a:srgbClr val="FFFF00"/>
              </a:buClr>
              <a:buSzPct val="70000"/>
              <a:buFont typeface="Wingdings" pitchFamily="2" charset="2"/>
              <a:buChar char="§"/>
            </a:pPr>
            <a:r>
              <a:rPr lang="en-GB" b="0">
                <a:solidFill>
                  <a:srgbClr val="FFFFFF"/>
                </a:solidFill>
                <a:sym typeface="Arial" pitchFamily="34" charset="0"/>
              </a:rPr>
              <a:t>Administration by the subcutaneous route (intravenous route only in haemodialysis)</a:t>
            </a:r>
          </a:p>
        </p:txBody>
      </p:sp>
      <p:grpSp>
        <p:nvGrpSpPr>
          <p:cNvPr id="55301" name="Group 4"/>
          <p:cNvGrpSpPr>
            <a:grpSpLocks/>
          </p:cNvGrpSpPr>
          <p:nvPr/>
        </p:nvGrpSpPr>
        <p:grpSpPr bwMode="auto">
          <a:xfrm>
            <a:off x="1930400" y="2687638"/>
            <a:ext cx="5241925" cy="3667125"/>
            <a:chOff x="1230" y="796"/>
            <a:chExt cx="3732" cy="3225"/>
          </a:xfrm>
        </p:grpSpPr>
        <p:grpSp>
          <p:nvGrpSpPr>
            <p:cNvPr id="55302" name="Group 5"/>
            <p:cNvGrpSpPr>
              <a:grpSpLocks/>
            </p:cNvGrpSpPr>
            <p:nvPr/>
          </p:nvGrpSpPr>
          <p:grpSpPr bwMode="auto">
            <a:xfrm>
              <a:off x="1230" y="796"/>
              <a:ext cx="1596" cy="1580"/>
              <a:chOff x="1230" y="672"/>
              <a:chExt cx="1596" cy="1580"/>
            </a:xfrm>
          </p:grpSpPr>
          <p:pic>
            <p:nvPicPr>
              <p:cNvPr id="55312" name="Picture 6" descr="folleto_fraxi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230" y="672"/>
                <a:ext cx="1596" cy="1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5313" name="Text Box 7"/>
              <p:cNvSpPr txBox="1">
                <a:spLocks noChangeArrowheads="1"/>
              </p:cNvSpPr>
              <p:nvPr/>
            </p:nvSpPr>
            <p:spPr bwMode="auto">
              <a:xfrm>
                <a:off x="1396" y="1954"/>
                <a:ext cx="1315" cy="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buSzPct val="100000"/>
                </a:pPr>
                <a:r>
                  <a:rPr lang="en-GB" sz="1600" b="0">
                    <a:solidFill>
                      <a:srgbClr val="FFFFFF"/>
                    </a:solidFill>
                    <a:sym typeface="Arial" pitchFamily="34" charset="0"/>
                  </a:rPr>
                  <a:t>Areas for injection</a:t>
                </a:r>
              </a:p>
            </p:txBody>
          </p:sp>
        </p:grpSp>
        <p:grpSp>
          <p:nvGrpSpPr>
            <p:cNvPr id="55303" name="Group 8"/>
            <p:cNvGrpSpPr>
              <a:grpSpLocks/>
            </p:cNvGrpSpPr>
            <p:nvPr/>
          </p:nvGrpSpPr>
          <p:grpSpPr bwMode="auto">
            <a:xfrm>
              <a:off x="3360" y="796"/>
              <a:ext cx="1602" cy="1573"/>
              <a:chOff x="3360" y="672"/>
              <a:chExt cx="1602" cy="1573"/>
            </a:xfrm>
          </p:grpSpPr>
          <p:pic>
            <p:nvPicPr>
              <p:cNvPr id="55310" name="Picture 9" descr="folleto_fraxi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360" y="672"/>
                <a:ext cx="1602" cy="1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5311" name="Text Box 10"/>
              <p:cNvSpPr txBox="1">
                <a:spLocks noChangeArrowheads="1"/>
              </p:cNvSpPr>
              <p:nvPr/>
            </p:nvSpPr>
            <p:spPr bwMode="auto">
              <a:xfrm>
                <a:off x="3407" y="1947"/>
                <a:ext cx="1406" cy="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buSzPct val="100000"/>
                </a:pPr>
                <a:r>
                  <a:rPr lang="en-GB" sz="1600" b="0">
                    <a:solidFill>
                      <a:srgbClr val="FFFFFF"/>
                    </a:solidFill>
                    <a:sym typeface="Arial" pitchFamily="34" charset="0"/>
                  </a:rPr>
                  <a:t>Formation of a fold</a:t>
                </a:r>
              </a:p>
            </p:txBody>
          </p:sp>
        </p:grpSp>
        <p:grpSp>
          <p:nvGrpSpPr>
            <p:cNvPr id="55304" name="Group 11"/>
            <p:cNvGrpSpPr>
              <a:grpSpLocks/>
            </p:cNvGrpSpPr>
            <p:nvPr/>
          </p:nvGrpSpPr>
          <p:grpSpPr bwMode="auto">
            <a:xfrm>
              <a:off x="1248" y="2428"/>
              <a:ext cx="1602" cy="1593"/>
              <a:chOff x="1248" y="2304"/>
              <a:chExt cx="1602" cy="1593"/>
            </a:xfrm>
          </p:grpSpPr>
          <p:pic>
            <p:nvPicPr>
              <p:cNvPr id="55308" name="Picture 12" descr="folleto_fraxi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248" y="2304"/>
                <a:ext cx="1602" cy="12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5309" name="Text Box 13"/>
              <p:cNvSpPr txBox="1">
                <a:spLocks noChangeArrowheads="1"/>
              </p:cNvSpPr>
              <p:nvPr/>
            </p:nvSpPr>
            <p:spPr bwMode="auto">
              <a:xfrm>
                <a:off x="1654" y="3599"/>
                <a:ext cx="675" cy="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buSzPct val="100000"/>
                </a:pPr>
                <a:r>
                  <a:rPr lang="en-GB" sz="1600" b="0">
                    <a:solidFill>
                      <a:srgbClr val="FFFFFF"/>
                    </a:solidFill>
                    <a:sym typeface="Arial" pitchFamily="34" charset="0"/>
                  </a:rPr>
                  <a:t>Injection</a:t>
                </a:r>
              </a:p>
            </p:txBody>
          </p:sp>
        </p:grpSp>
        <p:grpSp>
          <p:nvGrpSpPr>
            <p:cNvPr id="55305" name="Group 14"/>
            <p:cNvGrpSpPr>
              <a:grpSpLocks/>
            </p:cNvGrpSpPr>
            <p:nvPr/>
          </p:nvGrpSpPr>
          <p:grpSpPr bwMode="auto">
            <a:xfrm>
              <a:off x="3360" y="2428"/>
              <a:ext cx="1602" cy="1593"/>
              <a:chOff x="3360" y="2304"/>
              <a:chExt cx="1602" cy="1593"/>
            </a:xfrm>
          </p:grpSpPr>
          <p:pic>
            <p:nvPicPr>
              <p:cNvPr id="55306" name="Picture 15" descr="folleto_fraxi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360" y="2304"/>
                <a:ext cx="1602" cy="12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5307" name="Text Box 16"/>
              <p:cNvSpPr txBox="1">
                <a:spLocks noChangeArrowheads="1"/>
              </p:cNvSpPr>
              <p:nvPr/>
            </p:nvSpPr>
            <p:spPr bwMode="auto">
              <a:xfrm>
                <a:off x="3407" y="3599"/>
                <a:ext cx="1364" cy="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buSzPct val="100000"/>
                </a:pPr>
                <a:r>
                  <a:rPr lang="en-GB" sz="1600" b="0">
                    <a:solidFill>
                      <a:srgbClr val="FFFFFF"/>
                    </a:solidFill>
                    <a:sym typeface="Arial" pitchFamily="34" charset="0"/>
                  </a:rPr>
                  <a:t>Withdrawal of needle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5"/>
          <p:cNvSpPr>
            <a:spLocks noChangeArrowheads="1"/>
          </p:cNvSpPr>
          <p:nvPr/>
        </p:nvSpPr>
        <p:spPr bwMode="auto">
          <a:xfrm>
            <a:off x="609600" y="444500"/>
            <a:ext cx="807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8938" indent="-388938" algn="just" eaLnBrk="0" hangingPunct="0">
              <a:spcBef>
                <a:spcPct val="20000"/>
              </a:spcBef>
              <a:buSzPct val="100000"/>
              <a:tabLst>
                <a:tab pos="1516063" algn="l"/>
              </a:tabLst>
            </a:pPr>
            <a:r>
              <a:rPr lang="en-GB" sz="2800">
                <a:solidFill>
                  <a:srgbClr val="FFFFFF"/>
                </a:solidFill>
                <a:sym typeface="Arial" pitchFamily="34" charset="0"/>
              </a:rPr>
              <a:t>Dalteparin</a:t>
            </a:r>
            <a:r>
              <a:rPr lang="en-GB" sz="2800">
                <a:solidFill>
                  <a:srgbClr val="FFFFFF"/>
                </a:solidFill>
                <a:sym typeface="Symbol" pitchFamily="18" charset="2"/>
              </a:rPr>
              <a:t> – </a:t>
            </a:r>
            <a:r>
              <a:rPr lang="en-GB" sz="2800">
                <a:solidFill>
                  <a:srgbClr val="FFFFFF"/>
                </a:solidFill>
                <a:sym typeface="Arial" pitchFamily="34" charset="0"/>
              </a:rPr>
              <a:t>available doses</a:t>
            </a:r>
          </a:p>
        </p:txBody>
      </p:sp>
      <p:sp useBgFill="1">
        <p:nvSpPr>
          <p:cNvPr id="56323" name="Rectângulo 25"/>
          <p:cNvSpPr>
            <a:spLocks noChangeArrowheads="1"/>
          </p:cNvSpPr>
          <p:nvPr/>
        </p:nvSpPr>
        <p:spPr bwMode="auto">
          <a:xfrm>
            <a:off x="6554788" y="180975"/>
            <a:ext cx="2047875" cy="798513"/>
          </a:xfrm>
          <a:prstGeom prst="rect">
            <a:avLst/>
          </a:prstGeom>
          <a:ln w="38100" cap="sq" algn="ctr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endParaRPr lang="pt-PT"/>
          </a:p>
        </p:txBody>
      </p:sp>
      <p:sp>
        <p:nvSpPr>
          <p:cNvPr id="56324" name="Rectangle 6"/>
          <p:cNvSpPr>
            <a:spLocks noChangeArrowheads="1"/>
          </p:cNvSpPr>
          <p:nvPr/>
        </p:nvSpPr>
        <p:spPr bwMode="auto">
          <a:xfrm>
            <a:off x="611188" y="1000125"/>
            <a:ext cx="8047037" cy="2159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12700" cap="sq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 useBgFill="1">
        <p:nvSpPr>
          <p:cNvPr id="56325" name="Rectângulo 26"/>
          <p:cNvSpPr>
            <a:spLocks noChangeArrowheads="1"/>
          </p:cNvSpPr>
          <p:nvPr/>
        </p:nvSpPr>
        <p:spPr bwMode="auto">
          <a:xfrm>
            <a:off x="6516688" y="333375"/>
            <a:ext cx="1957387" cy="954088"/>
          </a:xfrm>
          <a:prstGeom prst="rect">
            <a:avLst/>
          </a:prstGeom>
          <a:ln w="38100" cap="sq" algn="ctr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endParaRPr lang="pt-PT"/>
          </a:p>
        </p:txBody>
      </p:sp>
      <p:pic>
        <p:nvPicPr>
          <p:cNvPr id="56326" name="Picture 9" descr="http://www.drugs-pro.com/images/drugs/fragm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9875" y="233363"/>
            <a:ext cx="1773238" cy="158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7" name="CaixaDeTexto 27"/>
          <p:cNvSpPr txBox="1">
            <a:spLocks noChangeArrowheads="1"/>
          </p:cNvSpPr>
          <p:nvPr/>
        </p:nvSpPr>
        <p:spPr bwMode="auto">
          <a:xfrm>
            <a:off x="708025" y="1622425"/>
            <a:ext cx="35575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SzPct val="100000"/>
            </a:pPr>
            <a:r>
              <a:rPr lang="en-GB" sz="2200">
                <a:solidFill>
                  <a:srgbClr val="FFFF00"/>
                </a:solidFill>
                <a:sym typeface="Arial" pitchFamily="34" charset="0"/>
              </a:rPr>
              <a:t>Prefilled syringes</a:t>
            </a:r>
          </a:p>
        </p:txBody>
      </p:sp>
      <p:graphicFrame>
        <p:nvGraphicFramePr>
          <p:cNvPr id="56368" name="Group 48"/>
          <p:cNvGraphicFramePr>
            <a:graphicFrameLocks noGrp="1"/>
          </p:cNvGraphicFramePr>
          <p:nvPr/>
        </p:nvGraphicFramePr>
        <p:xfrm>
          <a:off x="573088" y="2755900"/>
          <a:ext cx="8078787" cy="3641725"/>
        </p:xfrm>
        <a:graphic>
          <a:graphicData uri="http://schemas.openxmlformats.org/drawingml/2006/table">
            <a:tbl>
              <a:tblPr/>
              <a:tblGrid>
                <a:gridCol w="2147887"/>
                <a:gridCol w="811213"/>
                <a:gridCol w="1652587"/>
                <a:gridCol w="1893888"/>
                <a:gridCol w="1573212"/>
              </a:tblGrid>
              <a:tr h="9175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Presentation</a:t>
                      </a:r>
                    </a:p>
                  </a:txBody>
                  <a:tcPr marL="61028" marR="61028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ml</a:t>
                      </a:r>
                    </a:p>
                  </a:txBody>
                  <a:tcPr marL="61028" marR="61028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Dilution</a:t>
                      </a:r>
                    </a:p>
                  </a:txBody>
                  <a:tcPr marL="61028" marR="61028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1 ml of solution contains </a:t>
                      </a:r>
                    </a:p>
                  </a:txBody>
                  <a:tcPr marL="61028" marR="61028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Total content of container</a:t>
                      </a:r>
                    </a:p>
                  </a:txBody>
                  <a:tcPr marL="61028" marR="61028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Prefilled syringe</a:t>
                      </a:r>
                    </a:p>
                  </a:txBody>
                  <a:tcPr marL="61028" marR="61028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0.2 ml</a:t>
                      </a:r>
                    </a:p>
                  </a:txBody>
                  <a:tcPr marL="61028" marR="61028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2500 IU/0.2 ml </a:t>
                      </a:r>
                    </a:p>
                  </a:txBody>
                  <a:tcPr marL="61028" marR="61028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12,500 IU </a:t>
                      </a:r>
                    </a:p>
                  </a:txBody>
                  <a:tcPr marL="61028" marR="61028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2500 IU </a:t>
                      </a:r>
                    </a:p>
                  </a:txBody>
                  <a:tcPr marL="61028" marR="61028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Prefilled syringe</a:t>
                      </a:r>
                    </a:p>
                  </a:txBody>
                  <a:tcPr marL="61028" marR="6102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0.2 ml</a:t>
                      </a:r>
                    </a:p>
                  </a:txBody>
                  <a:tcPr marL="61028" marR="6102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5000 IU/0.2 ml </a:t>
                      </a:r>
                    </a:p>
                  </a:txBody>
                  <a:tcPr marL="61028" marR="6102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25,000 IU </a:t>
                      </a:r>
                    </a:p>
                  </a:txBody>
                  <a:tcPr marL="61028" marR="6102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5000 IU </a:t>
                      </a:r>
                    </a:p>
                  </a:txBody>
                  <a:tcPr marL="61028" marR="6102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Prefilled syringe</a:t>
                      </a:r>
                    </a:p>
                  </a:txBody>
                  <a:tcPr marL="61028" marR="6102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0.3 ml</a:t>
                      </a:r>
                    </a:p>
                  </a:txBody>
                  <a:tcPr marL="61028" marR="6102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7500 IU/0.3 ml</a:t>
                      </a:r>
                    </a:p>
                  </a:txBody>
                  <a:tcPr marL="61028" marR="6102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25,000 IU </a:t>
                      </a:r>
                    </a:p>
                  </a:txBody>
                  <a:tcPr marL="61028" marR="6102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7500 IU </a:t>
                      </a:r>
                    </a:p>
                  </a:txBody>
                  <a:tcPr marL="61028" marR="6102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Prefilled syringe</a:t>
                      </a:r>
                    </a:p>
                  </a:txBody>
                  <a:tcPr marL="61028" marR="6102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0.4 ml</a:t>
                      </a:r>
                    </a:p>
                  </a:txBody>
                  <a:tcPr marL="61028" marR="6102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10,000 IU/0.4 ml</a:t>
                      </a:r>
                    </a:p>
                  </a:txBody>
                  <a:tcPr marL="61028" marR="6102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25,000 IU </a:t>
                      </a:r>
                    </a:p>
                  </a:txBody>
                  <a:tcPr marL="61028" marR="6102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10,000 IU </a:t>
                      </a:r>
                    </a:p>
                  </a:txBody>
                  <a:tcPr marL="61028" marR="6102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Prefilled syringe</a:t>
                      </a:r>
                    </a:p>
                  </a:txBody>
                  <a:tcPr marL="61028" marR="6102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0.5 ml</a:t>
                      </a:r>
                    </a:p>
                  </a:txBody>
                  <a:tcPr marL="61028" marR="6102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12,500 IU/0.5 ml</a:t>
                      </a:r>
                    </a:p>
                  </a:txBody>
                  <a:tcPr marL="61028" marR="6102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25,000 IU </a:t>
                      </a:r>
                    </a:p>
                  </a:txBody>
                  <a:tcPr marL="61028" marR="6102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12,500 IU </a:t>
                      </a:r>
                    </a:p>
                  </a:txBody>
                  <a:tcPr marL="61028" marR="6102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Prefilled syringe</a:t>
                      </a:r>
                    </a:p>
                  </a:txBody>
                  <a:tcPr marL="61028" marR="6102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0.6 ml</a:t>
                      </a:r>
                    </a:p>
                  </a:txBody>
                  <a:tcPr marL="61028" marR="6102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15,000 IU/0.6 ml</a:t>
                      </a:r>
                    </a:p>
                  </a:txBody>
                  <a:tcPr marL="61028" marR="6102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25,000 IU </a:t>
                      </a:r>
                    </a:p>
                  </a:txBody>
                  <a:tcPr marL="61028" marR="6102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15,000 IU </a:t>
                      </a:r>
                    </a:p>
                  </a:txBody>
                  <a:tcPr marL="61028" marR="6102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6"/>
          <p:cNvSpPr>
            <a:spLocks noChangeArrowheads="1"/>
          </p:cNvSpPr>
          <p:nvPr/>
        </p:nvSpPr>
        <p:spPr bwMode="auto">
          <a:xfrm>
            <a:off x="611188" y="1000125"/>
            <a:ext cx="8047037" cy="2159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12700" cap="sq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09600" y="444500"/>
            <a:ext cx="807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88938" indent="-388938" algn="just" eaLnBrk="0" hangingPunct="0">
              <a:spcBef>
                <a:spcPct val="20000"/>
              </a:spcBef>
              <a:buSzPct val="100000"/>
              <a:tabLst>
                <a:tab pos="1516063" algn="l"/>
              </a:tabLst>
            </a:pPr>
            <a:r>
              <a:rPr lang="en-GB" sz="2800">
                <a:solidFill>
                  <a:srgbClr val="FFFFFF"/>
                </a:solidFill>
                <a:sym typeface="Arial" pitchFamily="34" charset="0"/>
              </a:rPr>
              <a:t>DOSAGE</a:t>
            </a:r>
          </a:p>
        </p:txBody>
      </p:sp>
      <p:sp>
        <p:nvSpPr>
          <p:cNvPr id="9" name="Rectangle 9"/>
          <p:cNvSpPr txBox="1">
            <a:spLocks noChangeArrowheads="1"/>
          </p:cNvSpPr>
          <p:nvPr/>
        </p:nvSpPr>
        <p:spPr bwMode="auto">
          <a:xfrm>
            <a:off x="571500" y="1555750"/>
            <a:ext cx="8159750" cy="50768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0" lvl="1" eaLnBrk="0" hangingPunct="0">
              <a:spcBef>
                <a:spcPct val="20000"/>
              </a:spcBef>
              <a:buSzPct val="100000"/>
            </a:pPr>
            <a:r>
              <a:rPr lang="en-GB" sz="2200">
                <a:solidFill>
                  <a:srgbClr val="FFFF00"/>
                </a:solidFill>
                <a:sym typeface="Arial" pitchFamily="34" charset="0"/>
              </a:rPr>
              <a:t>PREVENTION OF VTE COMPLICATIONS CONNECTED WITH SURGERY </a:t>
            </a:r>
          </a:p>
          <a:p>
            <a:pPr marL="0" lvl="1" eaLnBrk="0" hangingPunct="0">
              <a:spcBef>
                <a:spcPct val="20000"/>
              </a:spcBef>
              <a:buSzPct val="100000"/>
            </a:pPr>
            <a:endParaRPr lang="en-GB" sz="2200">
              <a:solidFill>
                <a:srgbClr val="FFFF00"/>
              </a:solidFill>
              <a:sym typeface="Arial" pitchFamily="34" charset="0"/>
            </a:endParaRPr>
          </a:p>
          <a:p>
            <a:pPr marL="0" lvl="1" eaLnBrk="0" hangingPunct="0">
              <a:spcBef>
                <a:spcPct val="20000"/>
              </a:spcBef>
              <a:buSzPct val="100000"/>
            </a:pPr>
            <a:r>
              <a:rPr lang="en-GB">
                <a:solidFill>
                  <a:srgbClr val="FFFFFF"/>
                </a:solidFill>
                <a:sym typeface="Arial" pitchFamily="34" charset="0"/>
              </a:rPr>
              <a:t>General Surgery</a:t>
            </a:r>
          </a:p>
          <a:p>
            <a:pPr marL="0" lvl="1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</a:pPr>
            <a:endParaRPr lang="en-GB">
              <a:solidFill>
                <a:srgbClr val="FFFFFF"/>
              </a:solidFill>
              <a:sym typeface="Arial" pitchFamily="34" charset="0"/>
            </a:endParaRPr>
          </a:p>
          <a:p>
            <a:pPr marL="0" lvl="1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</a:pPr>
            <a:endParaRPr lang="en-GB">
              <a:solidFill>
                <a:srgbClr val="FFFFFF"/>
              </a:solidFill>
              <a:sym typeface="Arial" pitchFamily="34" charset="0"/>
            </a:endParaRPr>
          </a:p>
          <a:p>
            <a:pPr marL="0" lvl="1" eaLnBrk="0" hangingPunct="0">
              <a:spcBef>
                <a:spcPct val="20000"/>
              </a:spcBef>
              <a:buClr>
                <a:srgbClr val="FFFF00"/>
              </a:buClr>
              <a:buFont typeface="Times New Roman" pitchFamily="18" charset="0"/>
              <a:buAutoNum type="arabicPeriod"/>
            </a:pPr>
            <a:r>
              <a:rPr lang="en-GB" b="0">
                <a:solidFill>
                  <a:srgbClr val="FFFFFF"/>
                </a:solidFill>
                <a:sym typeface="Arial" pitchFamily="34" charset="0"/>
              </a:rPr>
              <a:t> Patients at moderate risk of VTE</a:t>
            </a:r>
          </a:p>
          <a:p>
            <a:pPr marL="0" lvl="1" eaLnBrk="0" hangingPunct="0">
              <a:spcBef>
                <a:spcPct val="20000"/>
              </a:spcBef>
              <a:buSzPct val="100000"/>
            </a:pPr>
            <a:endParaRPr lang="en-GB" b="0">
              <a:solidFill>
                <a:srgbClr val="FFFFFF"/>
              </a:solidFill>
              <a:sym typeface="Arial" pitchFamily="34" charset="0"/>
            </a:endParaRPr>
          </a:p>
          <a:p>
            <a:pPr marL="0" lvl="1" eaLnBrk="0" hangingPunct="0">
              <a:spcBef>
                <a:spcPct val="20000"/>
              </a:spcBef>
              <a:buSzPct val="100000"/>
            </a:pPr>
            <a:r>
              <a:rPr lang="en-GB" sz="1800" b="0">
                <a:solidFill>
                  <a:srgbClr val="FFFFFF"/>
                </a:solidFill>
                <a:sym typeface="Arial" pitchFamily="34" charset="0"/>
              </a:rPr>
              <a:t>2500 IU s.c. 2 h before the intervention</a:t>
            </a:r>
          </a:p>
          <a:p>
            <a:pPr marL="0" lvl="1" eaLnBrk="0" hangingPunct="0">
              <a:spcBef>
                <a:spcPct val="20000"/>
              </a:spcBef>
              <a:buSzPct val="100000"/>
            </a:pPr>
            <a:r>
              <a:rPr lang="en-GB" sz="1800" b="0">
                <a:solidFill>
                  <a:srgbClr val="FFFFFF"/>
                </a:solidFill>
                <a:sym typeface="Arial" pitchFamily="34" charset="0"/>
              </a:rPr>
              <a:t>2500 IU s.c. per day on the following days</a:t>
            </a:r>
          </a:p>
          <a:p>
            <a:pPr marL="0" lvl="1" eaLnBrk="0" hangingPunct="0">
              <a:spcBef>
                <a:spcPct val="20000"/>
              </a:spcBef>
              <a:buSzPct val="100000"/>
            </a:pPr>
            <a:r>
              <a:rPr lang="en-GB" sz="1600" b="0">
                <a:solidFill>
                  <a:srgbClr val="FFFFFF"/>
                </a:solidFill>
                <a:sym typeface="Arial" pitchFamily="34" charset="0"/>
              </a:rPr>
              <a:t>(until the patient gets moving, generally 5-7 days)</a:t>
            </a:r>
          </a:p>
        </p:txBody>
      </p:sp>
      <p:sp>
        <p:nvSpPr>
          <p:cNvPr id="49157" name="Rectângulo 5"/>
          <p:cNvSpPr>
            <a:spLocks noChangeArrowheads="1"/>
          </p:cNvSpPr>
          <p:nvPr/>
        </p:nvSpPr>
        <p:spPr bwMode="auto">
          <a:xfrm>
            <a:off x="546100" y="2592388"/>
            <a:ext cx="2179638" cy="523875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pt-P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6"/>
          <p:cNvSpPr>
            <a:spLocks noChangeArrowheads="1"/>
          </p:cNvSpPr>
          <p:nvPr/>
        </p:nvSpPr>
        <p:spPr bwMode="auto">
          <a:xfrm>
            <a:off x="611188" y="1000125"/>
            <a:ext cx="8047037" cy="2159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12700" cap="sq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09600" y="444500"/>
            <a:ext cx="807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88938" indent="-388938" algn="just" eaLnBrk="0" hangingPunct="0">
              <a:spcBef>
                <a:spcPct val="20000"/>
              </a:spcBef>
              <a:buSzPct val="100000"/>
              <a:tabLst>
                <a:tab pos="1516063" algn="l"/>
              </a:tabLst>
            </a:pPr>
            <a:r>
              <a:rPr lang="en-GB" sz="2800">
                <a:solidFill>
                  <a:srgbClr val="FFFFFF"/>
                </a:solidFill>
                <a:sym typeface="Arial" pitchFamily="34" charset="0"/>
              </a:rPr>
              <a:t>DOSAGE</a:t>
            </a:r>
          </a:p>
        </p:txBody>
      </p:sp>
      <p:sp>
        <p:nvSpPr>
          <p:cNvPr id="9" name="Rectangle 9"/>
          <p:cNvSpPr txBox="1">
            <a:spLocks noChangeArrowheads="1"/>
          </p:cNvSpPr>
          <p:nvPr/>
        </p:nvSpPr>
        <p:spPr bwMode="auto">
          <a:xfrm>
            <a:off x="571500" y="1555750"/>
            <a:ext cx="8159750" cy="50768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0" lvl="1" eaLnBrk="0" hangingPunct="0">
              <a:spcBef>
                <a:spcPct val="20000"/>
              </a:spcBef>
              <a:buSzPct val="100000"/>
            </a:pPr>
            <a:r>
              <a:rPr lang="en-GB" sz="2200">
                <a:solidFill>
                  <a:srgbClr val="FFFF00"/>
                </a:solidFill>
                <a:sym typeface="Arial" pitchFamily="34" charset="0"/>
              </a:rPr>
              <a:t>PREVENTION OF VTE COMPLICATIONS CONNECTED WITH SURGERY </a:t>
            </a:r>
          </a:p>
          <a:p>
            <a:pPr marL="0" lvl="1" eaLnBrk="0" hangingPunct="0">
              <a:spcBef>
                <a:spcPct val="20000"/>
              </a:spcBef>
              <a:buSzPct val="100000"/>
            </a:pPr>
            <a:endParaRPr lang="en-GB" sz="2200">
              <a:solidFill>
                <a:srgbClr val="FFFF00"/>
              </a:solidFill>
              <a:sym typeface="Arial" pitchFamily="34" charset="0"/>
            </a:endParaRPr>
          </a:p>
          <a:p>
            <a:pPr marL="0" lvl="1" eaLnBrk="0" hangingPunct="0">
              <a:spcBef>
                <a:spcPct val="20000"/>
              </a:spcBef>
              <a:buSzPct val="100000"/>
            </a:pPr>
            <a:r>
              <a:rPr lang="en-GB">
                <a:solidFill>
                  <a:srgbClr val="FFFFFF"/>
                </a:solidFill>
                <a:sym typeface="Arial" pitchFamily="34" charset="0"/>
              </a:rPr>
              <a:t>General Surgery</a:t>
            </a:r>
          </a:p>
          <a:p>
            <a:pPr marL="0" lvl="1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</a:pPr>
            <a:endParaRPr lang="en-GB">
              <a:solidFill>
                <a:srgbClr val="FFFFFF"/>
              </a:solidFill>
              <a:sym typeface="Arial" pitchFamily="34" charset="0"/>
            </a:endParaRPr>
          </a:p>
          <a:p>
            <a:pPr marL="0" lvl="1" eaLnBrk="0" hangingPunct="0">
              <a:spcBef>
                <a:spcPct val="20000"/>
              </a:spcBef>
              <a:buClr>
                <a:srgbClr val="FFFF00"/>
              </a:buClr>
              <a:buFont typeface="Times New Roman" pitchFamily="18" charset="0"/>
              <a:buAutoNum type="arabicPeriod" startAt="2"/>
            </a:pPr>
            <a:r>
              <a:rPr lang="en-GB" b="0">
                <a:solidFill>
                  <a:srgbClr val="FFFFFF"/>
                </a:solidFill>
                <a:sym typeface="Arial" pitchFamily="34" charset="0"/>
              </a:rPr>
              <a:t> Patients with additional risk factors for VTE (e.g. cancer)</a:t>
            </a:r>
          </a:p>
          <a:p>
            <a:pPr marL="0" lvl="1" eaLnBrk="0" hangingPunct="0">
              <a:spcBef>
                <a:spcPct val="20000"/>
              </a:spcBef>
              <a:buSzPct val="100000"/>
            </a:pPr>
            <a:endParaRPr lang="en-GB" b="0">
              <a:solidFill>
                <a:srgbClr val="FFFFFF"/>
              </a:solidFill>
              <a:sym typeface="Arial" pitchFamily="34" charset="0"/>
            </a:endParaRPr>
          </a:p>
          <a:p>
            <a:pPr marL="0" lvl="1" eaLnBrk="0" hangingPunct="0">
              <a:spcBef>
                <a:spcPct val="20000"/>
              </a:spcBef>
              <a:buSzPct val="100000"/>
            </a:pPr>
            <a:r>
              <a:rPr lang="en-GB">
                <a:solidFill>
                  <a:srgbClr val="FFFFFF"/>
                </a:solidFill>
                <a:sym typeface="Arial" pitchFamily="34" charset="0"/>
              </a:rPr>
              <a:t>Treatment started on the eve of the surgery:</a:t>
            </a:r>
          </a:p>
          <a:p>
            <a:pPr marL="0" lvl="1" eaLnBrk="0" hangingPunct="0">
              <a:spcBef>
                <a:spcPct val="20000"/>
              </a:spcBef>
              <a:buSzPct val="100000"/>
            </a:pPr>
            <a:r>
              <a:rPr lang="en-GB">
                <a:solidFill>
                  <a:srgbClr val="FFC000"/>
                </a:solidFill>
                <a:sym typeface="Arial" pitchFamily="34" charset="0"/>
              </a:rPr>
              <a:t>	</a:t>
            </a:r>
            <a:r>
              <a:rPr lang="en-GB" sz="1800" b="0">
                <a:solidFill>
                  <a:srgbClr val="FFFFFF"/>
                </a:solidFill>
                <a:sym typeface="Arial" pitchFamily="34" charset="0"/>
              </a:rPr>
              <a:t>5000 IU s.c. on the eve of the surgery</a:t>
            </a:r>
          </a:p>
          <a:p>
            <a:pPr marL="0" lvl="1" eaLnBrk="0" hangingPunct="0">
              <a:spcBef>
                <a:spcPct val="20000"/>
              </a:spcBef>
              <a:buSzPct val="100000"/>
            </a:pPr>
            <a:r>
              <a:rPr lang="en-GB" sz="1800" b="0">
                <a:solidFill>
                  <a:srgbClr val="FFFFFF"/>
                </a:solidFill>
                <a:sym typeface="Arial" pitchFamily="34" charset="0"/>
              </a:rPr>
              <a:t>	5000 IU s.c. per day on the following nights</a:t>
            </a:r>
          </a:p>
          <a:p>
            <a:pPr marL="0" lvl="1" eaLnBrk="0" hangingPunct="0">
              <a:spcBef>
                <a:spcPct val="20000"/>
              </a:spcBef>
              <a:buSzPct val="100000"/>
            </a:pPr>
            <a:r>
              <a:rPr lang="en-GB">
                <a:solidFill>
                  <a:srgbClr val="FFFFFF"/>
                </a:solidFill>
                <a:sym typeface="Arial" pitchFamily="34" charset="0"/>
              </a:rPr>
              <a:t>Treatment started on the day of the surgery:</a:t>
            </a:r>
          </a:p>
          <a:p>
            <a:pPr marL="0" lvl="1" eaLnBrk="0" hangingPunct="0">
              <a:spcBef>
                <a:spcPct val="20000"/>
              </a:spcBef>
              <a:buSzPct val="100000"/>
            </a:pPr>
            <a:r>
              <a:rPr lang="en-GB" sz="1800" b="0">
                <a:solidFill>
                  <a:srgbClr val="FFFFFF"/>
                </a:solidFill>
                <a:sym typeface="Arial" pitchFamily="34" charset="0"/>
              </a:rPr>
              <a:t>	2500 IU s.c. 2 h before surgery</a:t>
            </a:r>
          </a:p>
          <a:p>
            <a:pPr marL="0" lvl="1" eaLnBrk="0" hangingPunct="0">
              <a:spcBef>
                <a:spcPct val="20000"/>
              </a:spcBef>
              <a:buSzPct val="100000"/>
            </a:pPr>
            <a:r>
              <a:rPr lang="en-GB" sz="1800" b="0">
                <a:solidFill>
                  <a:srgbClr val="FFFFFF"/>
                </a:solidFill>
                <a:sym typeface="Arial" pitchFamily="34" charset="0"/>
              </a:rPr>
              <a:t>	2500 IU s.c. 8-12 h later (&gt; 4 h after surgery)</a:t>
            </a:r>
          </a:p>
          <a:p>
            <a:pPr marL="0" lvl="1" eaLnBrk="0" hangingPunct="0">
              <a:spcBef>
                <a:spcPct val="20000"/>
              </a:spcBef>
              <a:buSzPct val="100000"/>
            </a:pPr>
            <a:r>
              <a:rPr lang="en-GB" sz="1800" b="0">
                <a:solidFill>
                  <a:srgbClr val="FFFFFF"/>
                </a:solidFill>
                <a:sym typeface="Arial" pitchFamily="34" charset="0"/>
              </a:rPr>
              <a:t>	5000 IU s.c. per day on the following days (until 28 days)</a:t>
            </a:r>
          </a:p>
        </p:txBody>
      </p:sp>
      <p:sp>
        <p:nvSpPr>
          <p:cNvPr id="50181" name="Rectângulo 5"/>
          <p:cNvSpPr>
            <a:spLocks noChangeArrowheads="1"/>
          </p:cNvSpPr>
          <p:nvPr/>
        </p:nvSpPr>
        <p:spPr bwMode="auto">
          <a:xfrm>
            <a:off x="546100" y="2592388"/>
            <a:ext cx="2224088" cy="523875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pt-P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/>
          <p:cNvSpPr>
            <a:spLocks noChangeArrowheads="1"/>
          </p:cNvSpPr>
          <p:nvPr/>
        </p:nvSpPr>
        <p:spPr bwMode="auto">
          <a:xfrm>
            <a:off x="611188" y="1000125"/>
            <a:ext cx="8047037" cy="2159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12700" cap="sq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51203" name="Rectangle 5"/>
          <p:cNvSpPr>
            <a:spLocks noChangeArrowheads="1"/>
          </p:cNvSpPr>
          <p:nvPr/>
        </p:nvSpPr>
        <p:spPr bwMode="auto">
          <a:xfrm>
            <a:off x="609600" y="444500"/>
            <a:ext cx="807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8938" indent="-388938" algn="just" eaLnBrk="0" hangingPunct="0">
              <a:spcBef>
                <a:spcPct val="20000"/>
              </a:spcBef>
              <a:buSzPct val="100000"/>
              <a:tabLst>
                <a:tab pos="1516063" algn="l"/>
              </a:tabLst>
            </a:pPr>
            <a:r>
              <a:rPr lang="en-GB" sz="2800">
                <a:solidFill>
                  <a:srgbClr val="FFFFFF"/>
                </a:solidFill>
                <a:sym typeface="Arial" pitchFamily="34" charset="0"/>
              </a:rPr>
              <a:t>LMWH </a:t>
            </a:r>
            <a:r>
              <a:rPr lang="en-GB" sz="2800">
                <a:solidFill>
                  <a:srgbClr val="FFFFFF"/>
                </a:solidFill>
                <a:sym typeface="Symbol" pitchFamily="18" charset="2"/>
              </a:rPr>
              <a:t>– </a:t>
            </a:r>
            <a:r>
              <a:rPr lang="en-GB" sz="2800">
                <a:solidFill>
                  <a:srgbClr val="FFFFFF"/>
                </a:solidFill>
                <a:sym typeface="Arial" pitchFamily="34" charset="0"/>
              </a:rPr>
              <a:t>equivalence of doses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55650" y="1196975"/>
            <a:ext cx="7772400" cy="46482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buSzPct val="100000"/>
            </a:pPr>
            <a:endParaRPr lang="en-GB" b="0">
              <a:solidFill>
                <a:srgbClr val="FFFFFF"/>
              </a:solidFill>
              <a:sym typeface="Arial" pitchFamily="34" charset="0"/>
            </a:endParaRPr>
          </a:p>
          <a:p>
            <a:pPr marL="342900" indent="-342900" eaLnBrk="0" hangingPunct="0">
              <a:buClr>
                <a:srgbClr val="FFFF00"/>
              </a:buClr>
              <a:buSzPct val="70000"/>
              <a:buFont typeface="Wingdings" pitchFamily="2" charset="2"/>
              <a:buChar char="§"/>
            </a:pPr>
            <a:r>
              <a:rPr lang="en-GB" b="0">
                <a:solidFill>
                  <a:srgbClr val="FFFFFF"/>
                </a:solidFill>
                <a:sym typeface="Arial" pitchFamily="34" charset="0"/>
              </a:rPr>
              <a:t>All are administered subcutaneously, 1x daily</a:t>
            </a:r>
          </a:p>
          <a:p>
            <a:pPr marL="342900" indent="-342900" eaLnBrk="0" hangingPunct="0">
              <a:buClr>
                <a:srgbClr val="FFFF00"/>
              </a:buClr>
              <a:buSzPct val="70000"/>
              <a:buFont typeface="Wingdings" pitchFamily="2" charset="2"/>
              <a:buChar char="§"/>
            </a:pPr>
            <a:endParaRPr lang="en-GB" b="0">
              <a:solidFill>
                <a:srgbClr val="FFFFFF"/>
              </a:solidFill>
              <a:sym typeface="Arial" pitchFamily="34" charset="0"/>
            </a:endParaRPr>
          </a:p>
          <a:p>
            <a:pPr marL="342900" indent="-342900" eaLnBrk="0" hangingPunct="0">
              <a:buClr>
                <a:srgbClr val="FFFF00"/>
              </a:buClr>
              <a:buSzPct val="70000"/>
              <a:buFont typeface="Wingdings" pitchFamily="2" charset="2"/>
              <a:buChar char="§"/>
            </a:pPr>
            <a:r>
              <a:rPr lang="en-GB">
                <a:solidFill>
                  <a:srgbClr val="FFFFFF"/>
                </a:solidFill>
                <a:sym typeface="Arial" pitchFamily="34" charset="0"/>
              </a:rPr>
              <a:t>No special dose adjustment is necessary on switching LMWH </a:t>
            </a:r>
            <a:r>
              <a:rPr lang="en-GB" sz="1600" b="0">
                <a:solidFill>
                  <a:srgbClr val="FFFFFF"/>
                </a:solidFill>
                <a:sym typeface="Arial" pitchFamily="34" charset="0"/>
              </a:rPr>
              <a:t>(similar pharmacokinetics and elimination half-life)</a:t>
            </a:r>
            <a:r>
              <a:rPr lang="en-GB" b="0">
                <a:solidFill>
                  <a:srgbClr val="FFFFFF"/>
                </a:solidFill>
                <a:sym typeface="Arial" pitchFamily="34" charset="0"/>
              </a:rPr>
              <a:t> </a:t>
            </a:r>
          </a:p>
        </p:txBody>
      </p:sp>
      <p:graphicFrame>
        <p:nvGraphicFramePr>
          <p:cNvPr id="51231" name="Group 31"/>
          <p:cNvGraphicFramePr>
            <a:graphicFrameLocks noGrp="1"/>
          </p:cNvGraphicFramePr>
          <p:nvPr/>
        </p:nvGraphicFramePr>
        <p:xfrm>
          <a:off x="573088" y="2962275"/>
          <a:ext cx="8069262" cy="3703638"/>
        </p:xfrm>
        <a:graphic>
          <a:graphicData uri="http://schemas.openxmlformats.org/drawingml/2006/table">
            <a:tbl>
              <a:tblPr/>
              <a:tblGrid>
                <a:gridCol w="1682750"/>
                <a:gridCol w="3228975"/>
                <a:gridCol w="3157537"/>
              </a:tblGrid>
              <a:tr h="5905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1028" marR="61028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Moderate risk</a:t>
                      </a:r>
                    </a:p>
                  </a:txBody>
                  <a:tcPr marL="61028" marR="61028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High risk</a:t>
                      </a:r>
                    </a:p>
                  </a:txBody>
                  <a:tcPr marL="61028" marR="61028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59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975" marR="0" lvl="0" indent="-1809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Moderate risk after general surgery</a:t>
                      </a:r>
                    </a:p>
                    <a:p>
                      <a:pPr marL="180975" marR="0" lvl="0" indent="-1809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Moderate-risk medical patients</a:t>
                      </a:r>
                    </a:p>
                  </a:txBody>
                  <a:tcPr marL="61028" marR="61028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Orthopaedic postop. period</a:t>
                      </a:r>
                    </a:p>
                    <a:p>
                      <a:pPr marL="180975" marR="0" lvl="0" indent="-1809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Trauma, spinal cord injuries</a:t>
                      </a:r>
                    </a:p>
                    <a:p>
                      <a:pPr marL="180975" marR="0" lvl="0" indent="-1809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High risk after general surgery</a:t>
                      </a:r>
                    </a:p>
                    <a:p>
                      <a:pPr marL="180975" marR="0" lvl="0" indent="-1809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High-risk medical patients</a:t>
                      </a:r>
                    </a:p>
                  </a:txBody>
                  <a:tcPr marL="61028" marR="61028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Dalteparin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Fragmin</a:t>
                      </a:r>
                      <a:r>
                        <a:rPr kumimoji="0" lang="en-GB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</a:t>
                      </a:r>
                    </a:p>
                  </a:txBody>
                  <a:tcPr marL="61028" marR="61028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2500 IU/day</a:t>
                      </a:r>
                    </a:p>
                  </a:txBody>
                  <a:tcPr marL="61028" marR="61028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5000 IU/day</a:t>
                      </a:r>
                    </a:p>
                  </a:txBody>
                  <a:tcPr marL="61028" marR="61028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Enoxaparin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Lovenox</a:t>
                      </a:r>
                      <a:r>
                        <a:rPr kumimoji="0" lang="en-GB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</a:t>
                      </a:r>
                    </a:p>
                  </a:txBody>
                  <a:tcPr marL="61028" marR="61028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20 mg/day</a:t>
                      </a:r>
                    </a:p>
                  </a:txBody>
                  <a:tcPr marL="61028" marR="61028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40 mg/day</a:t>
                      </a:r>
                    </a:p>
                  </a:txBody>
                  <a:tcPr marL="61028" marR="61028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Nadroparin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Fraxiparin</a:t>
                      </a:r>
                      <a:r>
                        <a:rPr kumimoji="0" lang="en-GB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</a:t>
                      </a:r>
                    </a:p>
                  </a:txBody>
                  <a:tcPr marL="61028" marR="61028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Various regimens, adjusted to weight</a:t>
                      </a:r>
                    </a:p>
                  </a:txBody>
                  <a:tcPr marL="61028" marR="61028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0.3 ml/day</a:t>
                      </a:r>
                    </a:p>
                  </a:txBody>
                  <a:tcPr marL="61028" marR="61028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Tinzaparin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Innohep</a:t>
                      </a:r>
                      <a:r>
                        <a:rPr kumimoji="0" lang="en-GB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</a:t>
                      </a:r>
                    </a:p>
                  </a:txBody>
                  <a:tcPr marL="61028" marR="61028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Various regimens, adjusted to weight</a:t>
                      </a:r>
                    </a:p>
                  </a:txBody>
                  <a:tcPr marL="61028" marR="61028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3500 IU/day</a:t>
                      </a:r>
                    </a:p>
                  </a:txBody>
                  <a:tcPr marL="61028" marR="61028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CaixaDeTexto 17"/>
          <p:cNvSpPr txBox="1">
            <a:spLocks noChangeArrowheads="1"/>
          </p:cNvSpPr>
          <p:nvPr/>
        </p:nvSpPr>
        <p:spPr bwMode="auto">
          <a:xfrm>
            <a:off x="863600" y="1455738"/>
            <a:ext cx="7031038" cy="13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SzPct val="100000"/>
            </a:pPr>
            <a:r>
              <a:rPr lang="en-GB" sz="3200">
                <a:solidFill>
                  <a:srgbClr val="FFFFFF"/>
                </a:solidFill>
                <a:sym typeface="Arial" pitchFamily="34" charset="0"/>
              </a:rPr>
              <a:t>Other supporting slides</a:t>
            </a:r>
          </a:p>
          <a:p>
            <a:pPr algn="ctr" eaLnBrk="0" hangingPunct="0">
              <a:buSzPct val="100000"/>
            </a:pPr>
            <a:endParaRPr lang="en-GB" sz="3200">
              <a:solidFill>
                <a:srgbClr val="FFFFFF"/>
              </a:solidFill>
              <a:sym typeface="Arial" pitchFamily="34" charset="0"/>
            </a:endParaRPr>
          </a:p>
          <a:p>
            <a:pPr algn="ctr" eaLnBrk="0" hangingPunct="0">
              <a:buSzPct val="100000"/>
            </a:pPr>
            <a:r>
              <a:rPr lang="en-GB" sz="1800">
                <a:solidFill>
                  <a:srgbClr val="FFFFFF"/>
                </a:solidFill>
                <a:sym typeface="Arial" pitchFamily="34" charset="0"/>
              </a:rPr>
              <a:t>(not included in the presentation)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5"/>
          <p:cNvSpPr>
            <a:spLocks noChangeArrowheads="1"/>
          </p:cNvSpPr>
          <p:nvPr/>
        </p:nvSpPr>
        <p:spPr bwMode="auto">
          <a:xfrm>
            <a:off x="609600" y="444500"/>
            <a:ext cx="807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8938" indent="-388938" algn="just" eaLnBrk="0" hangingPunct="0">
              <a:spcBef>
                <a:spcPct val="20000"/>
              </a:spcBef>
              <a:buSzPct val="100000"/>
              <a:tabLst>
                <a:tab pos="1516063" algn="l"/>
              </a:tabLst>
            </a:pPr>
            <a:r>
              <a:rPr lang="en-GB" sz="2800">
                <a:solidFill>
                  <a:srgbClr val="FFFFFF"/>
                </a:solidFill>
                <a:sym typeface="Arial" pitchFamily="34" charset="0"/>
              </a:rPr>
              <a:t>Recommendations of 8</a:t>
            </a:r>
            <a:r>
              <a:rPr lang="en-GB" sz="2800" baseline="30000">
                <a:solidFill>
                  <a:srgbClr val="FFFFFF"/>
                </a:solidFill>
                <a:sym typeface="Arial" pitchFamily="34" charset="0"/>
              </a:rPr>
              <a:t>th</a:t>
            </a:r>
            <a:r>
              <a:rPr lang="en-GB" sz="2800">
                <a:solidFill>
                  <a:srgbClr val="FFFFFF"/>
                </a:solidFill>
                <a:sym typeface="Arial" pitchFamily="34" charset="0"/>
              </a:rPr>
              <a:t> ACCP (2008)</a:t>
            </a:r>
          </a:p>
        </p:txBody>
      </p:sp>
      <p:sp>
        <p:nvSpPr>
          <p:cNvPr id="59395" name="Rectangle 6"/>
          <p:cNvSpPr>
            <a:spLocks noChangeArrowheads="1"/>
          </p:cNvSpPr>
          <p:nvPr/>
        </p:nvSpPr>
        <p:spPr bwMode="auto">
          <a:xfrm>
            <a:off x="611188" y="1000125"/>
            <a:ext cx="8047037" cy="2159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12700" cap="sq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59396" name="CaixaDeTexto 7"/>
          <p:cNvSpPr txBox="1">
            <a:spLocks noChangeArrowheads="1"/>
          </p:cNvSpPr>
          <p:nvPr/>
        </p:nvSpPr>
        <p:spPr bwMode="auto">
          <a:xfrm>
            <a:off x="668338" y="2128838"/>
            <a:ext cx="548640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SzPct val="100000"/>
            </a:pPr>
            <a:r>
              <a:rPr lang="en-GB" sz="2200">
                <a:solidFill>
                  <a:srgbClr val="FFFFFF"/>
                </a:solidFill>
                <a:sym typeface="Arial" pitchFamily="34" charset="0"/>
              </a:rPr>
              <a:t>American College of Chest Physicians</a:t>
            </a:r>
          </a:p>
          <a:p>
            <a:pPr eaLnBrk="0" hangingPunct="0">
              <a:buSzPct val="100000"/>
            </a:pPr>
            <a:r>
              <a:rPr lang="en-GB" sz="2200">
                <a:solidFill>
                  <a:srgbClr val="FFFFFF"/>
                </a:solidFill>
                <a:sym typeface="Arial" pitchFamily="34" charset="0"/>
              </a:rPr>
              <a:t>Evidence-Based Clinical Practice Guidelines (8th Edition)</a:t>
            </a:r>
          </a:p>
          <a:p>
            <a:pPr eaLnBrk="0" hangingPunct="0">
              <a:buSzPct val="100000"/>
            </a:pPr>
            <a:endParaRPr lang="en-GB" sz="2200">
              <a:solidFill>
                <a:srgbClr val="FFFFFF"/>
              </a:solidFill>
              <a:sym typeface="Arial" pitchFamily="34" charset="0"/>
            </a:endParaRPr>
          </a:p>
          <a:p>
            <a:pPr eaLnBrk="0" hangingPunct="0">
              <a:buSzPct val="100000"/>
            </a:pPr>
            <a:r>
              <a:rPr lang="en-GB" sz="2200" i="1">
                <a:solidFill>
                  <a:srgbClr val="FFFFFF"/>
                </a:solidFill>
                <a:sym typeface="Arial" pitchFamily="34" charset="0"/>
              </a:rPr>
              <a:t>Chest</a:t>
            </a:r>
            <a:r>
              <a:rPr lang="en-GB" sz="2200">
                <a:solidFill>
                  <a:srgbClr val="FFFFFF"/>
                </a:solidFill>
                <a:sym typeface="Arial" pitchFamily="34" charset="0"/>
              </a:rPr>
              <a:t>   2008</a:t>
            </a:r>
          </a:p>
        </p:txBody>
      </p:sp>
      <p:pic>
        <p:nvPicPr>
          <p:cNvPr id="59397" name="Picture 3" descr="http://www.chestnet.org/images/products/85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5225" y="2098675"/>
            <a:ext cx="2216150" cy="299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8" name="Rectângulo 9"/>
          <p:cNvSpPr>
            <a:spLocks noChangeArrowheads="1"/>
          </p:cNvSpPr>
          <p:nvPr/>
        </p:nvSpPr>
        <p:spPr bwMode="auto">
          <a:xfrm>
            <a:off x="703263" y="4699000"/>
            <a:ext cx="48783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SzPct val="100000"/>
            </a:pPr>
            <a:r>
              <a:rPr lang="en-GB" sz="1600" b="0">
                <a:solidFill>
                  <a:srgbClr val="FFFFFF"/>
                </a:solidFill>
                <a:sym typeface="Arial" pitchFamily="34" charset="0"/>
              </a:rPr>
              <a:t>http://www.chestjournal.org/content/133/6_suppl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6"/>
          <p:cNvSpPr>
            <a:spLocks noChangeArrowheads="1"/>
          </p:cNvSpPr>
          <p:nvPr/>
        </p:nvSpPr>
        <p:spPr bwMode="auto">
          <a:xfrm>
            <a:off x="611188" y="1000125"/>
            <a:ext cx="8047037" cy="2159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12700" cap="sq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60419" name="Rectangle 5"/>
          <p:cNvSpPr>
            <a:spLocks noChangeArrowheads="1"/>
          </p:cNvSpPr>
          <p:nvPr/>
        </p:nvSpPr>
        <p:spPr bwMode="auto">
          <a:xfrm>
            <a:off x="609600" y="444500"/>
            <a:ext cx="807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8938" indent="-388938" algn="just" eaLnBrk="0" hangingPunct="0">
              <a:spcBef>
                <a:spcPct val="20000"/>
              </a:spcBef>
              <a:buSzPct val="100000"/>
              <a:tabLst>
                <a:tab pos="1516063" algn="l"/>
              </a:tabLst>
            </a:pPr>
            <a:r>
              <a:rPr lang="en-GB" sz="2800">
                <a:solidFill>
                  <a:srgbClr val="FFFFFF"/>
                </a:solidFill>
                <a:sym typeface="Arial" pitchFamily="34" charset="0"/>
              </a:rPr>
              <a:t>Dalteparin – dosage</a:t>
            </a:r>
          </a:p>
        </p:txBody>
      </p:sp>
      <p:sp>
        <p:nvSpPr>
          <p:cNvPr id="9" name="Rectangle 9"/>
          <p:cNvSpPr txBox="1">
            <a:spLocks noChangeArrowheads="1"/>
          </p:cNvSpPr>
          <p:nvPr/>
        </p:nvSpPr>
        <p:spPr bwMode="auto">
          <a:xfrm>
            <a:off x="571500" y="1555750"/>
            <a:ext cx="8159750" cy="50768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355600" lvl="1" indent="-355600" eaLnBrk="0" hangingPunct="0">
              <a:spcBef>
                <a:spcPct val="20000"/>
              </a:spcBef>
              <a:buSzPct val="100000"/>
            </a:pPr>
            <a:r>
              <a:rPr lang="en-GB" sz="2200">
                <a:solidFill>
                  <a:srgbClr val="FFFF00"/>
                </a:solidFill>
                <a:sym typeface="Arial" pitchFamily="34" charset="0"/>
              </a:rPr>
              <a:t>Treatment of DVT and pulmonary embolism (acute phase)</a:t>
            </a:r>
          </a:p>
          <a:p>
            <a:pPr marL="355600" lvl="1" indent="-355600" eaLnBrk="0" hangingPunct="0">
              <a:spcBef>
                <a:spcPct val="20000"/>
              </a:spcBef>
              <a:buSzPct val="100000"/>
            </a:pPr>
            <a:endParaRPr lang="en-GB" sz="2200">
              <a:solidFill>
                <a:srgbClr val="FFFF00"/>
              </a:solidFill>
              <a:sym typeface="Arial" pitchFamily="34" charset="0"/>
            </a:endParaRPr>
          </a:p>
          <a:p>
            <a:pPr marL="355600" lvl="1" indent="-355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</a:pPr>
            <a:r>
              <a:rPr lang="en-GB" b="0">
                <a:solidFill>
                  <a:srgbClr val="FFFFFF"/>
                </a:solidFill>
                <a:sym typeface="Arial" pitchFamily="34" charset="0"/>
              </a:rPr>
              <a:t>Administration by the subcutaneous route</a:t>
            </a:r>
          </a:p>
          <a:p>
            <a:pPr marL="355600" lvl="1" indent="-355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</a:pPr>
            <a:endParaRPr lang="en-GB" b="0">
              <a:solidFill>
                <a:srgbClr val="FFFFFF"/>
              </a:solidFill>
              <a:sym typeface="Arial" pitchFamily="34" charset="0"/>
            </a:endParaRPr>
          </a:p>
          <a:p>
            <a:pPr marL="355600" lvl="1" indent="-355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</a:pPr>
            <a:r>
              <a:rPr lang="en-GB" b="0">
                <a:solidFill>
                  <a:srgbClr val="FFFFFF"/>
                </a:solidFill>
                <a:sym typeface="Arial" pitchFamily="34" charset="0"/>
              </a:rPr>
              <a:t>Single administration or two daily administrations </a:t>
            </a:r>
          </a:p>
          <a:p>
            <a:pPr marL="355600" lvl="1" indent="-355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</a:pPr>
            <a:endParaRPr lang="en-GB" b="0">
              <a:solidFill>
                <a:srgbClr val="FFFFFF"/>
              </a:solidFill>
              <a:sym typeface="Arial" pitchFamily="34" charset="0"/>
            </a:endParaRPr>
          </a:p>
          <a:p>
            <a:pPr marL="355600" lvl="1" indent="-355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</a:pPr>
            <a:r>
              <a:rPr lang="en-GB" b="0">
                <a:solidFill>
                  <a:srgbClr val="FFFFFF"/>
                </a:solidFill>
                <a:sym typeface="Arial" pitchFamily="34" charset="0"/>
              </a:rPr>
              <a:t>Oral vitamin K antagonist treatment (warfarin/acenocoumarol) can begin immediately</a:t>
            </a:r>
          </a:p>
          <a:p>
            <a:pPr marL="355600" lvl="1" indent="-355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</a:pPr>
            <a:endParaRPr lang="en-GB" b="0">
              <a:solidFill>
                <a:srgbClr val="FFFFFF"/>
              </a:solidFill>
              <a:sym typeface="Arial" pitchFamily="34" charset="0"/>
            </a:endParaRPr>
          </a:p>
          <a:p>
            <a:pPr marL="355600" lvl="1" indent="-355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</a:pPr>
            <a:r>
              <a:rPr lang="en-GB" b="0">
                <a:solidFill>
                  <a:srgbClr val="FFFFFF"/>
                </a:solidFill>
                <a:sym typeface="Arial" pitchFamily="34" charset="0"/>
              </a:rPr>
              <a:t>Combination therapy with oral anticoagulants must be continued until these reach a therapeutic level (normally 3 to 5 days)</a:t>
            </a:r>
          </a:p>
          <a:p>
            <a:pPr marL="355600" lvl="1" indent="-355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</a:pPr>
            <a:endParaRPr lang="en-GB" b="0">
              <a:solidFill>
                <a:srgbClr val="FFFFFF"/>
              </a:solidFill>
              <a:sym typeface="Arial" pitchFamily="34" charset="0"/>
            </a:endParaRPr>
          </a:p>
          <a:p>
            <a:pPr marL="355600" lvl="1" indent="-355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</a:pPr>
            <a:r>
              <a:rPr lang="en-GB" b="0">
                <a:solidFill>
                  <a:srgbClr val="FFFFFF"/>
                </a:solidFill>
                <a:sym typeface="Arial" pitchFamily="34" charset="0"/>
              </a:rPr>
              <a:t>Outpatient treatment using the same dosage regimens is possible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9"/>
          <p:cNvSpPr>
            <a:spLocks noGrp="1" noChangeArrowheads="1"/>
          </p:cNvSpPr>
          <p:nvPr>
            <p:ph idx="1"/>
          </p:nvPr>
        </p:nvSpPr>
        <p:spPr bwMode="auto">
          <a:xfrm>
            <a:off x="571500" y="1511300"/>
            <a:ext cx="7980363" cy="46418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GB" sz="24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Cause of significant future morbidity:</a:t>
            </a:r>
          </a:p>
          <a:p>
            <a:pPr>
              <a:buFontTx/>
              <a:buNone/>
            </a:pPr>
            <a:r>
              <a:rPr lang="en-GB" sz="200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09600" y="444500"/>
            <a:ext cx="807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88938" indent="-388938" algn="just" eaLnBrk="0" hangingPunct="0">
              <a:spcBef>
                <a:spcPct val="20000"/>
              </a:spcBef>
              <a:buSzPct val="100000"/>
              <a:tabLst>
                <a:tab pos="1516063" algn="l"/>
              </a:tabLst>
            </a:pPr>
            <a:r>
              <a:rPr lang="en-GB" sz="2800">
                <a:solidFill>
                  <a:srgbClr val="FFFFFF"/>
                </a:solidFill>
                <a:sym typeface="Arial" pitchFamily="34" charset="0"/>
              </a:rPr>
              <a:t>Consequence of VTEs</a:t>
            </a:r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611188" y="1000125"/>
            <a:ext cx="8047037" cy="2159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12700" cap="sq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12" name="Rectângulo 11"/>
          <p:cNvSpPr/>
          <p:nvPr/>
        </p:nvSpPr>
        <p:spPr>
          <a:xfrm>
            <a:off x="541338" y="2333625"/>
            <a:ext cx="4494212" cy="2985433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</a:pPr>
            <a:r>
              <a:rPr lang="en-GB" b="0" dirty="0">
                <a:solidFill>
                  <a:srgbClr val="FFFFFF"/>
                </a:solidFill>
                <a:sym typeface="Arial" pitchFamily="34" charset="0"/>
              </a:rPr>
              <a:t>Risk of post-thrombotic syndrome </a:t>
            </a:r>
            <a:r>
              <a:rPr lang="en-GB" b="0" baseline="30000" dirty="0" smtClean="0">
                <a:solidFill>
                  <a:srgbClr val="FFFFFF"/>
                </a:solidFill>
                <a:sym typeface="Arial" pitchFamily="34" charset="0"/>
              </a:rPr>
              <a:t>5</a:t>
            </a:r>
            <a:endParaRPr lang="en-GB" b="0" baseline="30000" dirty="0">
              <a:solidFill>
                <a:srgbClr val="FFFFFF"/>
              </a:solidFill>
              <a:sym typeface="Arial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</a:pPr>
            <a:endParaRPr lang="en-GB" b="0" baseline="30000" dirty="0">
              <a:solidFill>
                <a:srgbClr val="FFFFFF"/>
              </a:solidFill>
              <a:sym typeface="Arial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</a:pPr>
            <a:r>
              <a:rPr lang="en-GB" b="0" dirty="0">
                <a:solidFill>
                  <a:srgbClr val="FFFFFF"/>
                </a:solidFill>
                <a:sym typeface="Arial" pitchFamily="34" charset="0"/>
              </a:rPr>
              <a:t>Risk of recurrence of VTE for ≥ 8 years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</a:pPr>
            <a:endParaRPr lang="en-GB" b="0" dirty="0">
              <a:solidFill>
                <a:srgbClr val="FFFFFF"/>
              </a:solidFill>
              <a:sym typeface="Arial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</a:pPr>
            <a:r>
              <a:rPr lang="en-GB" b="0" dirty="0">
                <a:solidFill>
                  <a:srgbClr val="FFFFFF"/>
                </a:solidFill>
                <a:sym typeface="Arial" pitchFamily="34" charset="0"/>
              </a:rPr>
              <a:t>Long-term costs 12x higher than those of patients without VTE </a:t>
            </a:r>
            <a:r>
              <a:rPr lang="en-GB" b="0" baseline="30000" dirty="0" smtClean="0">
                <a:solidFill>
                  <a:srgbClr val="FFFFFF"/>
                </a:solidFill>
                <a:sym typeface="Arial" pitchFamily="34" charset="0"/>
              </a:rPr>
              <a:t>6</a:t>
            </a:r>
            <a:endParaRPr lang="en-GB" b="0" baseline="30000" dirty="0">
              <a:solidFill>
                <a:srgbClr val="FFFFFF"/>
              </a:solidFill>
              <a:sym typeface="Arial" pitchFamily="34" charset="0"/>
            </a:endParaRPr>
          </a:p>
        </p:txBody>
      </p:sp>
      <p:sp>
        <p:nvSpPr>
          <p:cNvPr id="8199" name="CaixaDeTexto 19"/>
          <p:cNvSpPr txBox="1">
            <a:spLocks noChangeArrowheads="1"/>
          </p:cNvSpPr>
          <p:nvPr/>
        </p:nvSpPr>
        <p:spPr bwMode="auto">
          <a:xfrm>
            <a:off x="5473700" y="2106613"/>
            <a:ext cx="32194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SzPct val="100000"/>
            </a:pPr>
            <a:r>
              <a:rPr lang="en-GB" sz="1600">
                <a:solidFill>
                  <a:srgbClr val="FFFFFF"/>
                </a:solidFill>
                <a:sym typeface="Arial" pitchFamily="34" charset="0"/>
              </a:rPr>
              <a:t>Risk of post-thrombotic syndrome</a:t>
            </a:r>
          </a:p>
        </p:txBody>
      </p:sp>
      <p:sp>
        <p:nvSpPr>
          <p:cNvPr id="8200" name="CaixaDeTexto 20"/>
          <p:cNvSpPr txBox="1">
            <a:spLocks noChangeArrowheads="1"/>
          </p:cNvSpPr>
          <p:nvPr/>
        </p:nvSpPr>
        <p:spPr bwMode="auto">
          <a:xfrm>
            <a:off x="6440488" y="5208588"/>
            <a:ext cx="15763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SzPct val="100000"/>
            </a:pPr>
            <a:r>
              <a:rPr lang="en-GB" sz="1400" b="0">
                <a:solidFill>
                  <a:srgbClr val="FFFFFF"/>
                </a:solidFill>
                <a:sym typeface="Arial" pitchFamily="34" charset="0"/>
              </a:rPr>
              <a:t>Years after VTE</a:t>
            </a:r>
          </a:p>
        </p:txBody>
      </p:sp>
      <p:grpSp>
        <p:nvGrpSpPr>
          <p:cNvPr id="8201" name="Grupo 21"/>
          <p:cNvGrpSpPr>
            <a:grpSpLocks/>
          </p:cNvGrpSpPr>
          <p:nvPr/>
        </p:nvGrpSpPr>
        <p:grpSpPr bwMode="auto">
          <a:xfrm>
            <a:off x="5173663" y="2535238"/>
            <a:ext cx="3608387" cy="2755900"/>
            <a:chOff x="5173123" y="2535970"/>
            <a:chExt cx="3608387" cy="2755900"/>
          </a:xfrm>
        </p:grpSpPr>
        <p:pic>
          <p:nvPicPr>
            <p:cNvPr id="820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73123" y="2535970"/>
              <a:ext cx="3608387" cy="275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203" name="Grupo 18"/>
            <p:cNvGrpSpPr>
              <a:grpSpLocks/>
            </p:cNvGrpSpPr>
            <p:nvPr/>
          </p:nvGrpSpPr>
          <p:grpSpPr bwMode="auto">
            <a:xfrm>
              <a:off x="5782012" y="2674908"/>
              <a:ext cx="2846567" cy="2154804"/>
              <a:chOff x="5782012" y="2674908"/>
              <a:chExt cx="2846567" cy="2154804"/>
            </a:xfrm>
          </p:grpSpPr>
          <p:sp>
            <p:nvSpPr>
              <p:cNvPr id="8204" name="Rectângulo 10"/>
              <p:cNvSpPr>
                <a:spLocks noChangeArrowheads="1"/>
              </p:cNvSpPr>
              <p:nvPr/>
            </p:nvSpPr>
            <p:spPr bwMode="auto">
              <a:xfrm>
                <a:off x="5994400" y="3352800"/>
                <a:ext cx="628650" cy="1428750"/>
              </a:xfrm>
              <a:prstGeom prst="rect">
                <a:avLst/>
              </a:prstGeom>
              <a:solidFill>
                <a:srgbClr val="FFFF00"/>
              </a:solidFill>
              <a:ln w="38100" cap="sq" algn="ctr">
                <a:noFill/>
                <a:round/>
                <a:headEnd/>
                <a:tailEnd/>
              </a:ln>
            </p:spPr>
            <p:txBody>
              <a:bodyPr lIns="90000" tIns="46800" rIns="90000" bIns="46800"/>
              <a:lstStyle/>
              <a:p>
                <a:endParaRPr lang="pt-PT"/>
              </a:p>
            </p:txBody>
          </p:sp>
          <p:sp>
            <p:nvSpPr>
              <p:cNvPr id="8205" name="Rectângulo 12"/>
              <p:cNvSpPr>
                <a:spLocks noChangeArrowheads="1"/>
              </p:cNvSpPr>
              <p:nvPr/>
            </p:nvSpPr>
            <p:spPr bwMode="auto">
              <a:xfrm>
                <a:off x="6908800" y="3060700"/>
                <a:ext cx="628650" cy="1727200"/>
              </a:xfrm>
              <a:prstGeom prst="rect">
                <a:avLst/>
              </a:prstGeom>
              <a:solidFill>
                <a:srgbClr val="FFFF00"/>
              </a:solidFill>
              <a:ln w="38100" cap="sq" algn="ctr">
                <a:noFill/>
                <a:round/>
                <a:headEnd/>
                <a:tailEnd/>
              </a:ln>
            </p:spPr>
            <p:txBody>
              <a:bodyPr lIns="90000" tIns="46800" rIns="90000" bIns="46800"/>
              <a:lstStyle/>
              <a:p>
                <a:endParaRPr lang="pt-PT"/>
              </a:p>
            </p:txBody>
          </p:sp>
          <p:sp>
            <p:nvSpPr>
              <p:cNvPr id="8206" name="Rectângulo 13"/>
              <p:cNvSpPr>
                <a:spLocks noChangeArrowheads="1"/>
              </p:cNvSpPr>
              <p:nvPr/>
            </p:nvSpPr>
            <p:spPr bwMode="auto">
              <a:xfrm>
                <a:off x="7861300" y="3003550"/>
                <a:ext cx="628650" cy="1778000"/>
              </a:xfrm>
              <a:prstGeom prst="rect">
                <a:avLst/>
              </a:prstGeom>
              <a:solidFill>
                <a:srgbClr val="FFFF00"/>
              </a:solidFill>
              <a:ln w="38100" cap="sq" algn="ctr">
                <a:noFill/>
                <a:round/>
                <a:headEnd/>
                <a:tailEnd/>
              </a:ln>
            </p:spPr>
            <p:txBody>
              <a:bodyPr lIns="90000" tIns="46800" rIns="90000" bIns="46800"/>
              <a:lstStyle/>
              <a:p>
                <a:endParaRPr lang="pt-PT"/>
              </a:p>
            </p:txBody>
          </p:sp>
          <p:cxnSp>
            <p:nvCxnSpPr>
              <p:cNvPr id="8207" name="Conexão recta 15"/>
              <p:cNvCxnSpPr>
                <a:cxnSpLocks noChangeShapeType="1"/>
              </p:cNvCxnSpPr>
              <p:nvPr/>
            </p:nvCxnSpPr>
            <p:spPr bwMode="auto">
              <a:xfrm flipV="1">
                <a:off x="5782012" y="4786685"/>
                <a:ext cx="2846567" cy="0"/>
              </a:xfrm>
              <a:prstGeom prst="line">
                <a:avLst/>
              </a:prstGeom>
              <a:noFill/>
              <a:ln w="28575" cap="sq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208" name="Conexão recta 17"/>
              <p:cNvCxnSpPr>
                <a:cxnSpLocks noChangeShapeType="1"/>
              </p:cNvCxnSpPr>
              <p:nvPr/>
            </p:nvCxnSpPr>
            <p:spPr bwMode="auto">
              <a:xfrm rot="16200000" flipH="1">
                <a:off x="4737342" y="3744358"/>
                <a:ext cx="2154804" cy="15903"/>
              </a:xfrm>
              <a:prstGeom prst="line">
                <a:avLst/>
              </a:prstGeom>
              <a:noFill/>
              <a:ln w="28575" cap="sq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ChangeArrowheads="1"/>
          </p:cNvSpPr>
          <p:nvPr/>
        </p:nvSpPr>
        <p:spPr bwMode="auto">
          <a:xfrm>
            <a:off x="611188" y="1000125"/>
            <a:ext cx="8047037" cy="2159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12700" cap="sq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61443" name="Rectangle 5"/>
          <p:cNvSpPr>
            <a:spLocks noChangeArrowheads="1"/>
          </p:cNvSpPr>
          <p:nvPr/>
        </p:nvSpPr>
        <p:spPr bwMode="auto">
          <a:xfrm>
            <a:off x="609600" y="444500"/>
            <a:ext cx="807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8938" indent="-388938" algn="just" eaLnBrk="0" hangingPunct="0">
              <a:spcBef>
                <a:spcPct val="20000"/>
              </a:spcBef>
              <a:buSzPct val="100000"/>
              <a:tabLst>
                <a:tab pos="1516063" algn="l"/>
              </a:tabLst>
            </a:pPr>
            <a:r>
              <a:rPr lang="en-GB" sz="2800">
                <a:solidFill>
                  <a:srgbClr val="FFFFFF"/>
                </a:solidFill>
                <a:sym typeface="Arial" pitchFamily="34" charset="0"/>
              </a:rPr>
              <a:t>Dalteparin – dosage</a:t>
            </a:r>
          </a:p>
        </p:txBody>
      </p:sp>
      <p:sp>
        <p:nvSpPr>
          <p:cNvPr id="9" name="Rectangle 9"/>
          <p:cNvSpPr txBox="1">
            <a:spLocks noChangeArrowheads="1"/>
          </p:cNvSpPr>
          <p:nvPr/>
        </p:nvSpPr>
        <p:spPr bwMode="auto">
          <a:xfrm>
            <a:off x="571500" y="1555750"/>
            <a:ext cx="8159750" cy="50768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355600" lvl="1" indent="-355600" eaLnBrk="0" hangingPunct="0">
              <a:spcBef>
                <a:spcPct val="20000"/>
              </a:spcBef>
              <a:buSzPct val="100000"/>
            </a:pPr>
            <a:r>
              <a:rPr lang="en-GB" sz="2200">
                <a:solidFill>
                  <a:srgbClr val="FFFF00"/>
                </a:solidFill>
                <a:sym typeface="Arial" pitchFamily="34" charset="0"/>
              </a:rPr>
              <a:t>Treatment of DVT and pulmonary embolism (acute phase)</a:t>
            </a:r>
          </a:p>
          <a:p>
            <a:pPr marL="355600" lvl="1" indent="-355600" eaLnBrk="0" hangingPunct="0">
              <a:spcBef>
                <a:spcPct val="20000"/>
              </a:spcBef>
              <a:buSzPct val="100000"/>
            </a:pPr>
            <a:endParaRPr lang="en-GB" sz="2200">
              <a:solidFill>
                <a:srgbClr val="FFFF00"/>
              </a:solidFill>
              <a:sym typeface="Arial" pitchFamily="34" charset="0"/>
            </a:endParaRPr>
          </a:p>
          <a:p>
            <a:pPr marL="355600" lvl="1" indent="-355600" eaLnBrk="0" hangingPunct="0">
              <a:spcBef>
                <a:spcPct val="20000"/>
              </a:spcBef>
              <a:buSzPct val="100000"/>
            </a:pPr>
            <a:r>
              <a:rPr lang="en-GB">
                <a:solidFill>
                  <a:srgbClr val="FFFFFF"/>
                </a:solidFill>
                <a:sym typeface="Arial" pitchFamily="34" charset="0"/>
              </a:rPr>
              <a:t>Administration once daily</a:t>
            </a:r>
          </a:p>
          <a:p>
            <a:pPr marL="355600" lvl="1" indent="-355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</a:pPr>
            <a:endParaRPr lang="en-GB">
              <a:solidFill>
                <a:srgbClr val="FFFFFF"/>
              </a:solidFill>
              <a:sym typeface="Arial" pitchFamily="34" charset="0"/>
            </a:endParaRPr>
          </a:p>
          <a:p>
            <a:pPr marL="812800" lvl="2" indent="-355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</a:pPr>
            <a:r>
              <a:rPr lang="en-GB" sz="1800" b="0">
                <a:solidFill>
                  <a:srgbClr val="FFFFFF"/>
                </a:solidFill>
                <a:sym typeface="Arial" pitchFamily="34" charset="0"/>
              </a:rPr>
              <a:t>Dose: 200 IU/kg as a single administration </a:t>
            </a:r>
            <a:r>
              <a:rPr lang="en-GB" sz="1400" b="0">
                <a:solidFill>
                  <a:srgbClr val="FFFFFF"/>
                </a:solidFill>
                <a:sym typeface="Arial" pitchFamily="34" charset="0"/>
              </a:rPr>
              <a:t>(maximum 18,000 IU) </a:t>
            </a:r>
          </a:p>
          <a:p>
            <a:pPr marL="355600" lvl="1" indent="-355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</a:pPr>
            <a:endParaRPr lang="en-GB" sz="1400" b="0">
              <a:solidFill>
                <a:srgbClr val="FFFFFF"/>
              </a:solidFill>
              <a:sym typeface="Arial" pitchFamily="34" charset="0"/>
            </a:endParaRPr>
          </a:p>
          <a:p>
            <a:pPr marL="812800" lvl="2" indent="-355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</a:pPr>
            <a:r>
              <a:rPr lang="en-GB" sz="1800" b="0">
                <a:solidFill>
                  <a:srgbClr val="FFFFFF"/>
                </a:solidFill>
                <a:sym typeface="Arial" pitchFamily="34" charset="0"/>
              </a:rPr>
              <a:t>Dose table for prefilled syringes:</a:t>
            </a:r>
          </a:p>
          <a:p>
            <a:pPr marL="812800" lvl="2" indent="-355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</a:pPr>
            <a:endParaRPr lang="en-GB" sz="1800" b="0">
              <a:solidFill>
                <a:srgbClr val="FFFFFF"/>
              </a:solidFill>
              <a:sym typeface="Arial" pitchFamily="34" charset="0"/>
            </a:endParaRPr>
          </a:p>
          <a:p>
            <a:pPr marL="812800" lvl="2" indent="-355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</a:pPr>
            <a:endParaRPr lang="en-GB" sz="1800" b="0">
              <a:solidFill>
                <a:srgbClr val="FFFFFF"/>
              </a:solidFill>
              <a:sym typeface="Arial" pitchFamily="34" charset="0"/>
            </a:endParaRPr>
          </a:p>
          <a:p>
            <a:pPr marL="812800" lvl="2" indent="-355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</a:pPr>
            <a:endParaRPr lang="en-GB" sz="1800" b="0">
              <a:solidFill>
                <a:srgbClr val="FFFFFF"/>
              </a:solidFill>
              <a:sym typeface="Arial" pitchFamily="34" charset="0"/>
            </a:endParaRPr>
          </a:p>
          <a:p>
            <a:pPr marL="812800" lvl="2" indent="-355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</a:pPr>
            <a:endParaRPr lang="en-GB" sz="1800" b="0">
              <a:solidFill>
                <a:srgbClr val="FFFFFF"/>
              </a:solidFill>
              <a:sym typeface="Arial" pitchFamily="34" charset="0"/>
            </a:endParaRPr>
          </a:p>
          <a:p>
            <a:pPr marL="812800" lvl="2" indent="-355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</a:pPr>
            <a:endParaRPr lang="en-GB" sz="1800" b="0">
              <a:solidFill>
                <a:srgbClr val="FFFFFF"/>
              </a:solidFill>
              <a:sym typeface="Arial" pitchFamily="34" charset="0"/>
            </a:endParaRPr>
          </a:p>
          <a:p>
            <a:pPr marL="812800" lvl="2" indent="-355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</a:pPr>
            <a:endParaRPr lang="en-GB" sz="1800" b="0">
              <a:solidFill>
                <a:srgbClr val="FFFFFF"/>
              </a:solidFill>
              <a:sym typeface="Arial" pitchFamily="34" charset="0"/>
            </a:endParaRPr>
          </a:p>
          <a:p>
            <a:pPr marL="812800" lvl="2" indent="-355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</a:pPr>
            <a:endParaRPr lang="en-GB" sz="1800" b="0">
              <a:solidFill>
                <a:srgbClr val="FFFFFF"/>
              </a:solidFill>
              <a:sym typeface="Arial" pitchFamily="34" charset="0"/>
            </a:endParaRPr>
          </a:p>
          <a:p>
            <a:pPr marL="812800" lvl="2" indent="-355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</a:pPr>
            <a:r>
              <a:rPr lang="en-GB" sz="1800" b="0">
                <a:solidFill>
                  <a:srgbClr val="FFFFFF"/>
                </a:solidFill>
                <a:sym typeface="Arial" pitchFamily="34" charset="0"/>
              </a:rPr>
              <a:t>There is no need for monitoring of the anticoagulant effect</a:t>
            </a:r>
          </a:p>
        </p:txBody>
      </p:sp>
      <p:graphicFrame>
        <p:nvGraphicFramePr>
          <p:cNvPr id="61469" name="Group 29"/>
          <p:cNvGraphicFramePr>
            <a:graphicFrameLocks noGrp="1"/>
          </p:cNvGraphicFramePr>
          <p:nvPr/>
        </p:nvGraphicFramePr>
        <p:xfrm>
          <a:off x="1501775" y="4067175"/>
          <a:ext cx="6600825" cy="2072640"/>
        </p:xfrm>
        <a:graphic>
          <a:graphicData uri="http://schemas.openxmlformats.org/drawingml/2006/table">
            <a:tbl>
              <a:tblPr/>
              <a:tblGrid>
                <a:gridCol w="1252538"/>
                <a:gridCol w="1174750"/>
                <a:gridCol w="4173537"/>
              </a:tblGrid>
              <a:tr h="4397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Weight (kg)</a:t>
                      </a:r>
                    </a:p>
                  </a:txBody>
                  <a:tcPr marL="61028" marR="61028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Dose</a:t>
                      </a:r>
                    </a:p>
                  </a:txBody>
                  <a:tcPr marL="61028" marR="61028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Single-dose prefilled syringe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(25,000 IU/ml)</a:t>
                      </a:r>
                    </a:p>
                  </a:txBody>
                  <a:tcPr marL="61028" marR="61028" marT="0" marB="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≤ 45</a:t>
                      </a:r>
                    </a:p>
                  </a:txBody>
                  <a:tcPr marL="61028" marR="61028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7500 IU</a:t>
                      </a:r>
                    </a:p>
                  </a:txBody>
                  <a:tcPr marL="61028" marR="61028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0.3 ml</a:t>
                      </a:r>
                    </a:p>
                  </a:txBody>
                  <a:tcPr marL="61028" marR="61028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46 to 56</a:t>
                      </a:r>
                    </a:p>
                  </a:txBody>
                  <a:tcPr marL="61028" marR="6102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10,000 IU</a:t>
                      </a:r>
                    </a:p>
                  </a:txBody>
                  <a:tcPr marL="61028" marR="6102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0.4 ml</a:t>
                      </a:r>
                    </a:p>
                  </a:txBody>
                  <a:tcPr marL="61028" marR="6102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57 to 68</a:t>
                      </a:r>
                    </a:p>
                  </a:txBody>
                  <a:tcPr marL="61028" marR="6102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12,500 IU</a:t>
                      </a:r>
                    </a:p>
                  </a:txBody>
                  <a:tcPr marL="61028" marR="6102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0.5 ml</a:t>
                      </a:r>
                    </a:p>
                  </a:txBody>
                  <a:tcPr marL="61028" marR="6102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69 to 82</a:t>
                      </a:r>
                    </a:p>
                  </a:txBody>
                  <a:tcPr marL="61028" marR="6102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15,000 IU</a:t>
                      </a:r>
                    </a:p>
                  </a:txBody>
                  <a:tcPr marL="61028" marR="6102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0.6 ml</a:t>
                      </a:r>
                    </a:p>
                  </a:txBody>
                  <a:tcPr marL="61028" marR="6102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≥ 83</a:t>
                      </a:r>
                    </a:p>
                  </a:txBody>
                  <a:tcPr marL="61028" marR="6102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18,000 IU</a:t>
                      </a:r>
                    </a:p>
                  </a:txBody>
                  <a:tcPr marL="61028" marR="6102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0.7 ml</a:t>
                      </a:r>
                    </a:p>
                  </a:txBody>
                  <a:tcPr marL="61028" marR="61028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467" name="Rectângulo 6"/>
          <p:cNvSpPr>
            <a:spLocks noChangeArrowheads="1"/>
          </p:cNvSpPr>
          <p:nvPr/>
        </p:nvSpPr>
        <p:spPr bwMode="auto">
          <a:xfrm>
            <a:off x="558800" y="2279650"/>
            <a:ext cx="3535363" cy="449263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pt-P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6"/>
          <p:cNvSpPr>
            <a:spLocks noChangeArrowheads="1"/>
          </p:cNvSpPr>
          <p:nvPr/>
        </p:nvSpPr>
        <p:spPr bwMode="auto">
          <a:xfrm>
            <a:off x="611188" y="1000125"/>
            <a:ext cx="8047037" cy="2159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12700" cap="sq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62467" name="Rectangle 5"/>
          <p:cNvSpPr>
            <a:spLocks noChangeArrowheads="1"/>
          </p:cNvSpPr>
          <p:nvPr/>
        </p:nvSpPr>
        <p:spPr bwMode="auto">
          <a:xfrm>
            <a:off x="609600" y="444500"/>
            <a:ext cx="807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8938" indent="-388938" algn="just" eaLnBrk="0" hangingPunct="0">
              <a:spcBef>
                <a:spcPct val="20000"/>
              </a:spcBef>
              <a:buSzPct val="100000"/>
              <a:tabLst>
                <a:tab pos="1516063" algn="l"/>
              </a:tabLst>
            </a:pPr>
            <a:r>
              <a:rPr lang="en-GB" sz="2800">
                <a:solidFill>
                  <a:srgbClr val="FFFFFF"/>
                </a:solidFill>
                <a:sym typeface="Arial" pitchFamily="34" charset="0"/>
              </a:rPr>
              <a:t>Dalteparin – dosage</a:t>
            </a:r>
          </a:p>
        </p:txBody>
      </p:sp>
      <p:sp>
        <p:nvSpPr>
          <p:cNvPr id="9" name="Rectangle 9"/>
          <p:cNvSpPr txBox="1">
            <a:spLocks noChangeArrowheads="1"/>
          </p:cNvSpPr>
          <p:nvPr/>
        </p:nvSpPr>
        <p:spPr bwMode="auto">
          <a:xfrm>
            <a:off x="571500" y="1555750"/>
            <a:ext cx="8159750" cy="50768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355600" lvl="1" indent="-355600" eaLnBrk="0" hangingPunct="0">
              <a:spcBef>
                <a:spcPct val="20000"/>
              </a:spcBef>
              <a:buSzPct val="100000"/>
            </a:pPr>
            <a:r>
              <a:rPr lang="en-GB" sz="2200">
                <a:solidFill>
                  <a:srgbClr val="FFFF00"/>
                </a:solidFill>
                <a:sym typeface="Arial" pitchFamily="34" charset="0"/>
              </a:rPr>
              <a:t>Treatment of DVT and pulmonary embolism (acute phase)</a:t>
            </a:r>
          </a:p>
          <a:p>
            <a:pPr marL="355600" lvl="1" indent="-355600" eaLnBrk="0" hangingPunct="0">
              <a:spcBef>
                <a:spcPct val="20000"/>
              </a:spcBef>
              <a:buSzPct val="100000"/>
            </a:pPr>
            <a:endParaRPr lang="en-GB" sz="2200">
              <a:solidFill>
                <a:srgbClr val="FFFF00"/>
              </a:solidFill>
              <a:sym typeface="Arial" pitchFamily="34" charset="0"/>
            </a:endParaRPr>
          </a:p>
          <a:p>
            <a:pPr marL="355600" lvl="1" indent="-355600" eaLnBrk="0" hangingPunct="0">
              <a:spcBef>
                <a:spcPct val="20000"/>
              </a:spcBef>
              <a:buSzPct val="100000"/>
            </a:pPr>
            <a:r>
              <a:rPr lang="en-GB">
                <a:solidFill>
                  <a:srgbClr val="FFFFFF"/>
                </a:solidFill>
                <a:sym typeface="Arial" pitchFamily="34" charset="0"/>
              </a:rPr>
              <a:t>Administration twice daily</a:t>
            </a:r>
          </a:p>
          <a:p>
            <a:pPr marL="355600" lvl="1" indent="-355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</a:pPr>
            <a:endParaRPr lang="en-GB">
              <a:solidFill>
                <a:srgbClr val="FFFFFF"/>
              </a:solidFill>
              <a:sym typeface="Arial" pitchFamily="34" charset="0"/>
            </a:endParaRPr>
          </a:p>
          <a:p>
            <a:pPr marL="812800" lvl="2" indent="-355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</a:pPr>
            <a:r>
              <a:rPr lang="en-GB" sz="1800" b="0">
                <a:solidFill>
                  <a:srgbClr val="FFFFFF"/>
                </a:solidFill>
                <a:sym typeface="Arial" pitchFamily="34" charset="0"/>
              </a:rPr>
              <a:t>Dose: 100 IU/kg twice daily </a:t>
            </a:r>
            <a:r>
              <a:rPr lang="en-GB" sz="1400" b="0">
                <a:solidFill>
                  <a:srgbClr val="FFFFFF"/>
                </a:solidFill>
                <a:sym typeface="Arial" pitchFamily="34" charset="0"/>
              </a:rPr>
              <a:t>(maximum 18,000 IU)</a:t>
            </a:r>
          </a:p>
          <a:p>
            <a:pPr marL="355600" lvl="1" indent="-355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</a:pPr>
            <a:endParaRPr lang="en-GB" sz="1400" b="0">
              <a:solidFill>
                <a:srgbClr val="FFFFFF"/>
              </a:solidFill>
              <a:sym typeface="Arial" pitchFamily="34" charset="0"/>
            </a:endParaRPr>
          </a:p>
          <a:p>
            <a:pPr marL="812800" lvl="2" indent="-35560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</a:pPr>
            <a:r>
              <a:rPr lang="en-GB" sz="1800" b="0">
                <a:solidFill>
                  <a:srgbClr val="FFFFFF"/>
                </a:solidFill>
                <a:sym typeface="Arial" pitchFamily="34" charset="0"/>
              </a:rPr>
              <a:t>There is no need for monitoring of the anticoagulant effect (except in special populations – see earlier)</a:t>
            </a:r>
          </a:p>
        </p:txBody>
      </p:sp>
      <p:sp>
        <p:nvSpPr>
          <p:cNvPr id="62469" name="Rectângulo 6"/>
          <p:cNvSpPr>
            <a:spLocks noChangeArrowheads="1"/>
          </p:cNvSpPr>
          <p:nvPr/>
        </p:nvSpPr>
        <p:spPr bwMode="auto">
          <a:xfrm>
            <a:off x="558800" y="2279650"/>
            <a:ext cx="3822700" cy="449263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pt-P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THANK YOU FOR GIVING US A THOUGHT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References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GB" sz="2500" dirty="0" err="1" smtClean="0">
                <a:latin typeface="Calibri" pitchFamily="34" charset="0"/>
              </a:rPr>
              <a:t>Agnelli</a:t>
            </a:r>
            <a:r>
              <a:rPr lang="en-GB" sz="2500" dirty="0" smtClean="0">
                <a:latin typeface="Calibri" pitchFamily="34" charset="0"/>
              </a:rPr>
              <a:t> G, </a:t>
            </a:r>
            <a:r>
              <a:rPr lang="en-GB" sz="2500" dirty="0" err="1" smtClean="0">
                <a:latin typeface="Calibri" pitchFamily="34" charset="0"/>
              </a:rPr>
              <a:t>Sonaglia</a:t>
            </a:r>
            <a:r>
              <a:rPr lang="en-GB" sz="2500" dirty="0" smtClean="0">
                <a:latin typeface="Calibri" pitchFamily="34" charset="0"/>
              </a:rPr>
              <a:t> F. 1998</a:t>
            </a:r>
            <a:endParaRPr lang="en-US" sz="2500" dirty="0" smtClean="0">
              <a:latin typeface="Calibri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GB" sz="2500" b="1" dirty="0" err="1" smtClean="0">
                <a:latin typeface="Calibri" pitchFamily="34" charset="0"/>
              </a:rPr>
              <a:t>Clagett</a:t>
            </a:r>
            <a:r>
              <a:rPr lang="en-GB" sz="2500" b="1" dirty="0" smtClean="0">
                <a:latin typeface="Calibri" pitchFamily="34" charset="0"/>
              </a:rPr>
              <a:t> et al, 1998; </a:t>
            </a:r>
            <a:endParaRPr lang="en-US" sz="2500" dirty="0" smtClean="0">
              <a:latin typeface="Calibri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GB" sz="2500" b="1" dirty="0" smtClean="0">
                <a:latin typeface="Calibri" pitchFamily="34" charset="0"/>
              </a:rPr>
              <a:t> Dahl et al 2000; </a:t>
            </a:r>
            <a:endParaRPr lang="en-US" sz="2500" dirty="0" smtClean="0">
              <a:latin typeface="Calibri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GB" sz="2500" b="1" dirty="0" smtClean="0">
                <a:latin typeface="Calibri" pitchFamily="34" charset="0"/>
              </a:rPr>
              <a:t> Sandler and Martin 1989</a:t>
            </a:r>
            <a:endParaRPr lang="en-US" sz="2500" dirty="0" smtClean="0">
              <a:latin typeface="Calibri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GB" sz="2500" b="1" dirty="0" err="1" smtClean="0">
                <a:latin typeface="Calibri" pitchFamily="34" charset="0"/>
              </a:rPr>
              <a:t>Prandoni</a:t>
            </a:r>
            <a:r>
              <a:rPr lang="en-GB" sz="2500" b="1" dirty="0" smtClean="0">
                <a:latin typeface="Calibri" pitchFamily="34" charset="0"/>
              </a:rPr>
              <a:t> et al 1997;</a:t>
            </a:r>
            <a:endParaRPr lang="en-US" sz="2500" dirty="0" smtClean="0">
              <a:latin typeface="Calibri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GB" sz="2500" b="1" dirty="0" err="1" smtClean="0">
                <a:latin typeface="Calibri" pitchFamily="34" charset="0"/>
              </a:rPr>
              <a:t>Bergqvist</a:t>
            </a:r>
            <a:r>
              <a:rPr lang="en-GB" sz="2500" b="1" dirty="0" smtClean="0">
                <a:latin typeface="Calibri" pitchFamily="34" charset="0"/>
              </a:rPr>
              <a:t> et al 1997</a:t>
            </a:r>
            <a:endParaRPr lang="en-US" sz="2500" dirty="0" smtClean="0">
              <a:latin typeface="Calibri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500" b="1" dirty="0" smtClean="0">
                <a:latin typeface="Calibri" pitchFamily="34" charset="0"/>
              </a:rPr>
              <a:t> </a:t>
            </a:r>
            <a:r>
              <a:rPr lang="en-GB" sz="2500" b="1" dirty="0" err="1" smtClean="0">
                <a:latin typeface="Calibri" pitchFamily="34" charset="0"/>
              </a:rPr>
              <a:t>Geerts</a:t>
            </a:r>
            <a:r>
              <a:rPr lang="en-GB" sz="2500" b="1" dirty="0" smtClean="0">
                <a:latin typeface="Calibri" pitchFamily="34" charset="0"/>
              </a:rPr>
              <a:t> WH </a:t>
            </a:r>
            <a:r>
              <a:rPr lang="en-GB" sz="2500" b="1" dirty="0" err="1" smtClean="0">
                <a:latin typeface="Calibri" pitchFamily="34" charset="0"/>
              </a:rPr>
              <a:t>etal</a:t>
            </a:r>
            <a:r>
              <a:rPr lang="en-GB" sz="2500" b="1" dirty="0" smtClean="0">
                <a:latin typeface="Calibri" pitchFamily="34" charset="0"/>
              </a:rPr>
              <a:t>. </a:t>
            </a:r>
            <a:r>
              <a:rPr lang="en-GB" sz="2500" b="1" i="1" dirty="0" smtClean="0">
                <a:latin typeface="Calibri" pitchFamily="34" charset="0"/>
              </a:rPr>
              <a:t>Chest</a:t>
            </a:r>
            <a:r>
              <a:rPr lang="en-GB" sz="2500" b="1" dirty="0" smtClean="0">
                <a:latin typeface="Calibri" pitchFamily="34" charset="0"/>
              </a:rPr>
              <a:t>. 2004;126:338S-400S. </a:t>
            </a:r>
            <a:endParaRPr lang="en-US" sz="2500" dirty="0" smtClean="0">
              <a:latin typeface="Calibri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GB" sz="2500" b="1" dirty="0" smtClean="0">
                <a:latin typeface="Calibri" pitchFamily="34" charset="0"/>
              </a:rPr>
              <a:t>Hirsch DR et al. </a:t>
            </a:r>
            <a:r>
              <a:rPr lang="en-GB" sz="2500" b="1" i="1" dirty="0" smtClean="0">
                <a:latin typeface="Calibri" pitchFamily="34" charset="0"/>
              </a:rPr>
              <a:t>JAMA</a:t>
            </a:r>
            <a:r>
              <a:rPr lang="en-GB" sz="2500" b="1" dirty="0" smtClean="0">
                <a:latin typeface="Calibri" pitchFamily="34" charset="0"/>
              </a:rPr>
              <a:t>. 1995;274:335-337.</a:t>
            </a:r>
            <a:endParaRPr lang="en-US" sz="2500" dirty="0" smtClean="0">
              <a:latin typeface="Calibri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GB" sz="2500" b="1" dirty="0" smtClean="0">
                <a:latin typeface="Calibri" pitchFamily="34" charset="0"/>
              </a:rPr>
              <a:t>Cohen, et al. </a:t>
            </a:r>
            <a:r>
              <a:rPr lang="en-GB" sz="2500" b="1" i="1" dirty="0" smtClean="0">
                <a:latin typeface="Calibri" pitchFamily="34" charset="0"/>
              </a:rPr>
              <a:t>Lancet</a:t>
            </a:r>
            <a:r>
              <a:rPr lang="en-GB" sz="2500" b="1" dirty="0" smtClean="0">
                <a:latin typeface="Calibri" pitchFamily="34" charset="0"/>
              </a:rPr>
              <a:t> 2008;371:387-94.</a:t>
            </a:r>
            <a:endParaRPr lang="en-US" sz="2500" dirty="0" smtClean="0">
              <a:latin typeface="Calibri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GB" sz="2500" dirty="0" smtClean="0">
                <a:latin typeface="Calibri" pitchFamily="34" charset="0"/>
              </a:rPr>
              <a:t>Antithrombotic and Thrombolytic Therapy 8th Ed: ACCP Guidelines. Chest 2008; 133</a:t>
            </a:r>
            <a:endParaRPr lang="en-US" sz="2500" dirty="0" smtClean="0">
              <a:latin typeface="Calibri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GB" sz="2500" b="1" i="1" dirty="0" err="1" smtClean="0">
                <a:latin typeface="Calibri" pitchFamily="34" charset="0"/>
              </a:rPr>
              <a:t>Thromboembolic</a:t>
            </a:r>
            <a:r>
              <a:rPr lang="en-GB" sz="2500" b="1" i="1" dirty="0" smtClean="0">
                <a:latin typeface="Calibri" pitchFamily="34" charset="0"/>
              </a:rPr>
              <a:t> Risk Factors Consensus Group</a:t>
            </a:r>
            <a:r>
              <a:rPr lang="en-GB" sz="2500" b="1" dirty="0" smtClean="0">
                <a:latin typeface="Calibri" pitchFamily="34" charset="0"/>
              </a:rPr>
              <a:t> (1992)</a:t>
            </a:r>
            <a:endParaRPr lang="en-US" sz="2500" dirty="0" smtClean="0">
              <a:latin typeface="Calibri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GB" sz="2500" b="1" i="1" dirty="0" smtClean="0">
                <a:latin typeface="Calibri" pitchFamily="34" charset="0"/>
              </a:rPr>
              <a:t>American College of Chest Physicians</a:t>
            </a:r>
            <a:r>
              <a:rPr lang="en-GB" sz="2500" b="1" dirty="0" smtClean="0">
                <a:latin typeface="Calibri" pitchFamily="34" charset="0"/>
              </a:rPr>
              <a:t> </a:t>
            </a:r>
            <a:r>
              <a:rPr lang="en-GB" sz="2500" b="1" i="1" dirty="0" smtClean="0">
                <a:latin typeface="Calibri" pitchFamily="34" charset="0"/>
              </a:rPr>
              <a:t>Guidelines</a:t>
            </a:r>
            <a:r>
              <a:rPr lang="en-GB" sz="2500" b="1" dirty="0" smtClean="0">
                <a:latin typeface="Calibri" pitchFamily="34" charset="0"/>
              </a:rPr>
              <a:t> (2008)</a:t>
            </a:r>
            <a:endParaRPr lang="en-US" sz="2500" dirty="0" smtClean="0">
              <a:latin typeface="Calibri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GB" sz="2500" b="1" dirty="0" err="1" smtClean="0">
                <a:latin typeface="Calibri" pitchFamily="34" charset="0"/>
              </a:rPr>
              <a:t>Weitz</a:t>
            </a:r>
            <a:r>
              <a:rPr lang="en-GB" sz="2500" b="1" dirty="0" smtClean="0">
                <a:latin typeface="Calibri" pitchFamily="34" charset="0"/>
              </a:rPr>
              <a:t> 1997; </a:t>
            </a:r>
            <a:endParaRPr lang="en-US" sz="2500" dirty="0" smtClean="0">
              <a:latin typeface="Calibri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GB" sz="2500" b="1" dirty="0" smtClean="0">
                <a:latin typeface="Calibri" pitchFamily="34" charset="0"/>
              </a:rPr>
              <a:t> </a:t>
            </a:r>
            <a:r>
              <a:rPr lang="en-GB" sz="2500" b="1" dirty="0" err="1" smtClean="0">
                <a:latin typeface="Calibri" pitchFamily="34" charset="0"/>
              </a:rPr>
              <a:t>Quader</a:t>
            </a:r>
            <a:r>
              <a:rPr lang="en-GB" sz="2500" b="1" dirty="0" smtClean="0">
                <a:latin typeface="Calibri" pitchFamily="34" charset="0"/>
              </a:rPr>
              <a:t> et al 1998; </a:t>
            </a:r>
            <a:endParaRPr lang="en-US" sz="2500" dirty="0" smtClean="0">
              <a:latin typeface="Calibri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GB" sz="2500" b="1" dirty="0" err="1" smtClean="0">
                <a:latin typeface="Calibri" pitchFamily="34" charset="0"/>
              </a:rPr>
              <a:t>Sarret</a:t>
            </a:r>
            <a:r>
              <a:rPr lang="en-GB" sz="2500" b="1" dirty="0" smtClean="0">
                <a:latin typeface="Calibri" pitchFamily="34" charset="0"/>
              </a:rPr>
              <a:t> et al 1999; </a:t>
            </a:r>
            <a:endParaRPr lang="en-US" sz="2500" dirty="0" smtClean="0">
              <a:latin typeface="Calibri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GB" sz="2500" b="1" dirty="0" err="1" smtClean="0">
                <a:latin typeface="Calibri" pitchFamily="34" charset="0"/>
              </a:rPr>
              <a:t>Fareed</a:t>
            </a:r>
            <a:r>
              <a:rPr lang="en-GB" sz="2500" b="1" dirty="0" smtClean="0">
                <a:latin typeface="Calibri" pitchFamily="34" charset="0"/>
              </a:rPr>
              <a:t> et al 1999; </a:t>
            </a:r>
            <a:endParaRPr lang="en-US" sz="2500" dirty="0" smtClean="0">
              <a:latin typeface="Calibri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42900" lvl="0" indent="-342900">
              <a:buFont typeface="+mj-lt"/>
              <a:buAutoNum type="arabicPeriod" startAt="17"/>
            </a:pPr>
            <a:r>
              <a:rPr lang="en-GB" sz="1600" b="1" dirty="0" err="1" smtClean="0">
                <a:latin typeface="Calibri" pitchFamily="34" charset="0"/>
              </a:rPr>
              <a:t>Warkentin</a:t>
            </a:r>
            <a:r>
              <a:rPr lang="en-GB" sz="1600" b="1" dirty="0" smtClean="0">
                <a:latin typeface="Calibri" pitchFamily="34" charset="0"/>
              </a:rPr>
              <a:t> 1995; </a:t>
            </a:r>
            <a:endParaRPr lang="en-US" sz="1600" dirty="0" smtClean="0">
              <a:latin typeface="Calibri" pitchFamily="34" charset="0"/>
            </a:endParaRPr>
          </a:p>
          <a:p>
            <a:pPr marL="342900" lvl="0" indent="-342900">
              <a:buFont typeface="+mj-lt"/>
              <a:buAutoNum type="arabicPeriod" startAt="17"/>
            </a:pPr>
            <a:r>
              <a:rPr lang="en-GB" sz="1600" b="1" dirty="0" smtClean="0">
                <a:latin typeface="Calibri" pitchFamily="34" charset="0"/>
              </a:rPr>
              <a:t>Fragmin US prescribing information, 2000; </a:t>
            </a:r>
            <a:endParaRPr lang="en-US" sz="1600" dirty="0" smtClean="0">
              <a:latin typeface="Calibri" pitchFamily="34" charset="0"/>
            </a:endParaRPr>
          </a:p>
          <a:p>
            <a:pPr marL="342900" lvl="0" indent="-342900">
              <a:buFont typeface="+mj-lt"/>
              <a:buAutoNum type="arabicPeriod" startAt="17"/>
            </a:pPr>
            <a:r>
              <a:rPr lang="en-GB" sz="1600" b="1" dirty="0" err="1" smtClean="0">
                <a:latin typeface="Calibri" pitchFamily="34" charset="0"/>
              </a:rPr>
              <a:t>Lovenox</a:t>
            </a:r>
            <a:r>
              <a:rPr lang="en-GB" sz="1600" b="1" dirty="0" smtClean="0">
                <a:latin typeface="Calibri" pitchFamily="34" charset="0"/>
              </a:rPr>
              <a:t> US prescribing information 2000</a:t>
            </a:r>
            <a:endParaRPr lang="en-US" sz="1600" dirty="0" smtClean="0">
              <a:latin typeface="Calibri" pitchFamily="34" charset="0"/>
            </a:endParaRPr>
          </a:p>
          <a:p>
            <a:pPr marL="342900" lvl="0" indent="-342900">
              <a:buFont typeface="+mj-lt"/>
              <a:buAutoNum type="arabicPeriod" startAt="17"/>
            </a:pPr>
            <a:r>
              <a:rPr lang="en-GB" sz="1600" dirty="0" smtClean="0">
                <a:latin typeface="Calibri" pitchFamily="34" charset="0"/>
              </a:rPr>
              <a:t>Circulation. 2004;110:874-879</a:t>
            </a:r>
            <a:endParaRPr lang="en-US" sz="1600" dirty="0" smtClean="0">
              <a:latin typeface="Calibri" pitchFamily="34" charset="0"/>
            </a:endParaRPr>
          </a:p>
          <a:p>
            <a:pPr marL="342900" lvl="0" indent="-342900">
              <a:buFont typeface="+mj-lt"/>
              <a:buAutoNum type="arabicPeriod" startAt="17"/>
            </a:pPr>
            <a:r>
              <a:rPr lang="en-GB" sz="1600" dirty="0" smtClean="0">
                <a:latin typeface="Calibri" pitchFamily="34" charset="0"/>
              </a:rPr>
              <a:t>Arch Intern Med. 2008;168(16):1805-1812</a:t>
            </a:r>
            <a:endParaRPr lang="en-US" sz="1600" dirty="0" smtClean="0">
              <a:latin typeface="Calibri" pitchFamily="34" charset="0"/>
            </a:endParaRPr>
          </a:p>
          <a:p>
            <a:pPr marL="342900" lvl="0" indent="-342900">
              <a:buFont typeface="+mj-lt"/>
              <a:buAutoNum type="arabicPeriod" startAt="17"/>
            </a:pPr>
            <a:r>
              <a:rPr lang="en-GB" sz="1600" dirty="0" err="1" smtClean="0">
                <a:latin typeface="Calibri" pitchFamily="34" charset="0"/>
              </a:rPr>
              <a:t>Levitan</a:t>
            </a:r>
            <a:r>
              <a:rPr lang="en-GB" sz="1600" dirty="0" smtClean="0">
                <a:latin typeface="Calibri" pitchFamily="34" charset="0"/>
              </a:rPr>
              <a:t> N et al, </a:t>
            </a:r>
            <a:r>
              <a:rPr lang="en-GB" sz="1600" i="1" dirty="0" smtClean="0">
                <a:latin typeface="Calibri" pitchFamily="34" charset="0"/>
              </a:rPr>
              <a:t>Medicine</a:t>
            </a:r>
            <a:r>
              <a:rPr lang="en-GB" sz="1600" dirty="0" smtClean="0">
                <a:latin typeface="Calibri" pitchFamily="34" charset="0"/>
              </a:rPr>
              <a:t> (Baltimore). 1999 Sep;78(5):285-91.</a:t>
            </a:r>
            <a:endParaRPr lang="en-US" sz="1600" dirty="0" smtClean="0">
              <a:latin typeface="Calibri" pitchFamily="34" charset="0"/>
            </a:endParaRPr>
          </a:p>
          <a:p>
            <a:pPr marL="342900" lvl="0" indent="-342900">
              <a:buFont typeface="+mj-lt"/>
              <a:buAutoNum type="arabicPeriod" startAt="17"/>
            </a:pPr>
            <a:r>
              <a:rPr lang="en-GB" sz="1600" dirty="0" smtClean="0">
                <a:latin typeface="Calibri" pitchFamily="34" charset="0"/>
              </a:rPr>
              <a:t>N </a:t>
            </a:r>
            <a:r>
              <a:rPr lang="en-GB" sz="1600" dirty="0" err="1" smtClean="0">
                <a:latin typeface="Calibri" pitchFamily="34" charset="0"/>
              </a:rPr>
              <a:t>Engl</a:t>
            </a:r>
            <a:r>
              <a:rPr lang="en-GB" sz="1600" dirty="0" smtClean="0">
                <a:latin typeface="Calibri" pitchFamily="34" charset="0"/>
              </a:rPr>
              <a:t> J Med 2003;349:146-53.</a:t>
            </a:r>
            <a:endParaRPr lang="en-US" sz="1600" dirty="0" smtClean="0">
              <a:latin typeface="Calibri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9"/>
          <p:cNvSpPr>
            <a:spLocks noGrp="1" noChangeArrowheads="1"/>
          </p:cNvSpPr>
          <p:nvPr>
            <p:ph idx="1"/>
          </p:nvPr>
        </p:nvSpPr>
        <p:spPr bwMode="auto">
          <a:xfrm>
            <a:off x="571500" y="1511300"/>
            <a:ext cx="7980363" cy="46418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GB" sz="24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Cause of significant future morbidity:</a:t>
            </a:r>
          </a:p>
          <a:p>
            <a:pPr>
              <a:buFontTx/>
              <a:buNone/>
            </a:pPr>
            <a:r>
              <a:rPr lang="en-GB" sz="200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09600" y="444500"/>
            <a:ext cx="807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88938" indent="-388938" algn="just" eaLnBrk="0" hangingPunct="0">
              <a:spcBef>
                <a:spcPct val="20000"/>
              </a:spcBef>
              <a:buSzPct val="100000"/>
              <a:tabLst>
                <a:tab pos="1516063" algn="l"/>
              </a:tabLst>
            </a:pPr>
            <a:r>
              <a:rPr lang="en-GB" sz="2800">
                <a:solidFill>
                  <a:srgbClr val="FFFFFF"/>
                </a:solidFill>
                <a:sym typeface="Arial" pitchFamily="34" charset="0"/>
              </a:rPr>
              <a:t>Consequence of VTEs</a:t>
            </a:r>
          </a:p>
        </p:txBody>
      </p:sp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611188" y="1000125"/>
            <a:ext cx="8047037" cy="2159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12700" cap="sq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12" name="Rectângulo 11"/>
          <p:cNvSpPr/>
          <p:nvPr/>
        </p:nvSpPr>
        <p:spPr>
          <a:xfrm>
            <a:off x="541338" y="2333625"/>
            <a:ext cx="4494212" cy="2985433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</a:pPr>
            <a:r>
              <a:rPr lang="en-GB" b="0" dirty="0">
                <a:solidFill>
                  <a:srgbClr val="FFFFFF"/>
                </a:solidFill>
                <a:sym typeface="Arial" pitchFamily="34" charset="0"/>
              </a:rPr>
              <a:t>Risk of post-thrombotic syndrome </a:t>
            </a:r>
            <a:r>
              <a:rPr lang="en-GB" b="0" baseline="30000" dirty="0" smtClean="0">
                <a:solidFill>
                  <a:srgbClr val="FFFFFF"/>
                </a:solidFill>
                <a:sym typeface="Arial" pitchFamily="34" charset="0"/>
              </a:rPr>
              <a:t>5</a:t>
            </a:r>
            <a:endParaRPr lang="en-GB" b="0" baseline="30000" dirty="0">
              <a:solidFill>
                <a:srgbClr val="FFFFFF"/>
              </a:solidFill>
              <a:sym typeface="Arial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</a:pPr>
            <a:endParaRPr lang="en-GB" b="0" baseline="30000" dirty="0">
              <a:solidFill>
                <a:srgbClr val="FFFFFF"/>
              </a:solidFill>
              <a:sym typeface="Arial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</a:pPr>
            <a:r>
              <a:rPr lang="en-GB" b="0" dirty="0">
                <a:solidFill>
                  <a:srgbClr val="FFFFFF"/>
                </a:solidFill>
                <a:sym typeface="Arial" pitchFamily="34" charset="0"/>
              </a:rPr>
              <a:t>Risk of recurrence of VTE for ≥ 8 years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</a:pPr>
            <a:endParaRPr lang="en-GB" b="0" dirty="0">
              <a:solidFill>
                <a:srgbClr val="FFFFFF"/>
              </a:solidFill>
              <a:sym typeface="Arial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ü"/>
            </a:pPr>
            <a:r>
              <a:rPr lang="en-GB" b="0" dirty="0">
                <a:solidFill>
                  <a:srgbClr val="FFFFFF"/>
                </a:solidFill>
                <a:sym typeface="Arial" pitchFamily="34" charset="0"/>
              </a:rPr>
              <a:t>Long-term costs 12x higher than those of patients without VTE </a:t>
            </a:r>
            <a:r>
              <a:rPr lang="en-GB" b="0" baseline="30000" dirty="0" smtClean="0">
                <a:solidFill>
                  <a:srgbClr val="FFFFFF"/>
                </a:solidFill>
                <a:sym typeface="Arial" pitchFamily="34" charset="0"/>
              </a:rPr>
              <a:t>6</a:t>
            </a:r>
            <a:endParaRPr lang="en-GB" b="0" baseline="30000" dirty="0">
              <a:solidFill>
                <a:srgbClr val="FFFFFF"/>
              </a:solidFill>
              <a:sym typeface="Arial" pitchFamily="34" charset="0"/>
            </a:endParaRPr>
          </a:p>
        </p:txBody>
      </p:sp>
      <p:sp>
        <p:nvSpPr>
          <p:cNvPr id="9223" name="CaixaDeTexto 19"/>
          <p:cNvSpPr txBox="1">
            <a:spLocks noChangeArrowheads="1"/>
          </p:cNvSpPr>
          <p:nvPr/>
        </p:nvSpPr>
        <p:spPr bwMode="auto">
          <a:xfrm>
            <a:off x="5473700" y="2106613"/>
            <a:ext cx="32194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SzPct val="100000"/>
            </a:pPr>
            <a:r>
              <a:rPr lang="en-GB" sz="1600">
                <a:solidFill>
                  <a:srgbClr val="FFFFFF"/>
                </a:solidFill>
                <a:sym typeface="Arial" pitchFamily="34" charset="0"/>
              </a:rPr>
              <a:t>Risk of post-thrombotic syndrome</a:t>
            </a:r>
          </a:p>
        </p:txBody>
      </p:sp>
      <p:pic>
        <p:nvPicPr>
          <p:cNvPr id="9224" name="Picture 2" descr="http://dermatology.cdlib.org/143/case_presentations/postthrombotic_syndrome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5438" y="2930525"/>
            <a:ext cx="3333750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ChangeArrowheads="1"/>
          </p:cNvSpPr>
          <p:nvPr/>
        </p:nvSpPr>
        <p:spPr bwMode="auto">
          <a:xfrm>
            <a:off x="609600" y="444500"/>
            <a:ext cx="807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8938" indent="-388938" algn="just" eaLnBrk="0" hangingPunct="0">
              <a:spcBef>
                <a:spcPct val="20000"/>
              </a:spcBef>
              <a:buSzPct val="100000"/>
              <a:tabLst>
                <a:tab pos="1516063" algn="l"/>
              </a:tabLst>
            </a:pPr>
            <a:r>
              <a:rPr lang="en-GB" sz="2800">
                <a:solidFill>
                  <a:srgbClr val="FFFFFF"/>
                </a:solidFill>
                <a:sym typeface="Arial" pitchFamily="34" charset="0"/>
              </a:rPr>
              <a:t>VTE in hospitalized patients</a:t>
            </a:r>
          </a:p>
        </p:txBody>
      </p:sp>
      <p:sp>
        <p:nvSpPr>
          <p:cNvPr id="10243" name="Rectangle 6"/>
          <p:cNvSpPr>
            <a:spLocks noChangeArrowheads="1"/>
          </p:cNvSpPr>
          <p:nvPr/>
        </p:nvSpPr>
        <p:spPr bwMode="auto">
          <a:xfrm>
            <a:off x="611188" y="1000125"/>
            <a:ext cx="8047037" cy="2159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12700" cap="sq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10244" name="Rectangle 23"/>
          <p:cNvSpPr>
            <a:spLocks noChangeArrowheads="1"/>
          </p:cNvSpPr>
          <p:nvPr/>
        </p:nvSpPr>
        <p:spPr bwMode="gray">
          <a:xfrm>
            <a:off x="1439863" y="2414588"/>
            <a:ext cx="1036637" cy="1339850"/>
          </a:xfrm>
          <a:prstGeom prst="rect">
            <a:avLst/>
          </a:prstGeom>
          <a:solidFill>
            <a:srgbClr val="FF0000"/>
          </a:solidFill>
          <a:ln w="8001">
            <a:noFill/>
            <a:miter lim="800000"/>
            <a:headEnd/>
            <a:tailEnd/>
          </a:ln>
        </p:spPr>
        <p:txBody>
          <a:bodyPr/>
          <a:lstStyle/>
          <a:p>
            <a:endParaRPr lang="pt-PT" sz="1400">
              <a:ea typeface="ＭＳ Ｐゴシック" pitchFamily="34" charset="-128"/>
            </a:endParaRPr>
          </a:p>
        </p:txBody>
      </p:sp>
      <p:sp>
        <p:nvSpPr>
          <p:cNvPr id="10245" name="Rectangle 24"/>
          <p:cNvSpPr>
            <a:spLocks noChangeArrowheads="1"/>
          </p:cNvSpPr>
          <p:nvPr/>
        </p:nvSpPr>
        <p:spPr bwMode="gray">
          <a:xfrm>
            <a:off x="3022600" y="2420938"/>
            <a:ext cx="1036638" cy="844550"/>
          </a:xfrm>
          <a:prstGeom prst="rect">
            <a:avLst/>
          </a:prstGeom>
          <a:solidFill>
            <a:srgbClr val="FF0000"/>
          </a:solidFill>
          <a:ln w="8001">
            <a:noFill/>
            <a:miter lim="800000"/>
            <a:headEnd/>
            <a:tailEnd/>
          </a:ln>
        </p:spPr>
        <p:txBody>
          <a:bodyPr/>
          <a:lstStyle/>
          <a:p>
            <a:endParaRPr lang="pt-PT" sz="1400">
              <a:ea typeface="ＭＳ Ｐゴシック" pitchFamily="34" charset="-128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gray">
          <a:xfrm>
            <a:off x="1439863" y="3751263"/>
            <a:ext cx="1036637" cy="2016125"/>
          </a:xfrm>
          <a:prstGeom prst="rect">
            <a:avLst/>
          </a:prstGeom>
          <a:solidFill>
            <a:schemeClr val="bg1">
              <a:lumMod val="50000"/>
            </a:schemeClr>
          </a:solidFill>
          <a:ln w="8001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PT" sz="1400">
              <a:ea typeface="ＭＳ Ｐゴシック" pitchFamily="34" charset="-128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gray">
          <a:xfrm>
            <a:off x="3022600" y="3263900"/>
            <a:ext cx="1036638" cy="2503488"/>
          </a:xfrm>
          <a:prstGeom prst="rect">
            <a:avLst/>
          </a:prstGeom>
          <a:solidFill>
            <a:schemeClr val="bg1">
              <a:lumMod val="50000"/>
            </a:schemeClr>
          </a:solidFill>
          <a:ln w="8001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PT" sz="1400">
              <a:ea typeface="ＭＳ Ｐゴシック" pitchFamily="34" charset="-128"/>
            </a:endParaRPr>
          </a:p>
        </p:txBody>
      </p:sp>
      <p:sp>
        <p:nvSpPr>
          <p:cNvPr id="10248" name="Line 4"/>
          <p:cNvSpPr>
            <a:spLocks noChangeShapeType="1"/>
          </p:cNvSpPr>
          <p:nvPr/>
        </p:nvSpPr>
        <p:spPr bwMode="auto">
          <a:xfrm>
            <a:off x="1117600" y="5767388"/>
            <a:ext cx="3224213" cy="0"/>
          </a:xfrm>
          <a:prstGeom prst="line">
            <a:avLst/>
          </a:prstGeom>
          <a:noFill/>
          <a:ln w="9525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249" name="Group 8"/>
          <p:cNvGrpSpPr>
            <a:grpSpLocks/>
          </p:cNvGrpSpPr>
          <p:nvPr/>
        </p:nvGrpSpPr>
        <p:grpSpPr bwMode="auto">
          <a:xfrm>
            <a:off x="1101725" y="2393950"/>
            <a:ext cx="90488" cy="2687638"/>
            <a:chOff x="916" y="1295"/>
            <a:chExt cx="72" cy="1693"/>
          </a:xfrm>
        </p:grpSpPr>
        <p:sp>
          <p:nvSpPr>
            <p:cNvPr id="13" name="Line 5"/>
            <p:cNvSpPr>
              <a:spLocks noChangeShapeType="1"/>
            </p:cNvSpPr>
            <p:nvPr/>
          </p:nvSpPr>
          <p:spPr bwMode="auto">
            <a:xfrm flipH="1">
              <a:off x="916" y="1295"/>
              <a:ext cx="72" cy="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/>
            <a:lstStyle/>
            <a:p>
              <a:pPr>
                <a:defRPr/>
              </a:pPr>
              <a:endParaRPr lang="pt-PT"/>
            </a:p>
          </p:txBody>
        </p:sp>
        <p:sp>
          <p:nvSpPr>
            <p:cNvPr id="14" name="Line 6"/>
            <p:cNvSpPr>
              <a:spLocks noChangeShapeType="1"/>
            </p:cNvSpPr>
            <p:nvPr/>
          </p:nvSpPr>
          <p:spPr bwMode="auto">
            <a:xfrm flipH="1">
              <a:off x="916" y="1717"/>
              <a:ext cx="72" cy="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/>
            <a:lstStyle/>
            <a:p>
              <a:pPr>
                <a:defRPr/>
              </a:pPr>
              <a:endParaRPr lang="pt-PT"/>
            </a:p>
          </p:txBody>
        </p:sp>
        <p:sp>
          <p:nvSpPr>
            <p:cNvPr id="15" name="Line 7"/>
            <p:cNvSpPr>
              <a:spLocks noChangeShapeType="1"/>
            </p:cNvSpPr>
            <p:nvPr/>
          </p:nvSpPr>
          <p:spPr bwMode="auto">
            <a:xfrm flipH="1">
              <a:off x="916" y="2139"/>
              <a:ext cx="72" cy="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/>
            <a:lstStyle/>
            <a:p>
              <a:pPr>
                <a:defRPr/>
              </a:pPr>
              <a:endParaRPr lang="pt-PT"/>
            </a:p>
          </p:txBody>
        </p:sp>
        <p:sp>
          <p:nvSpPr>
            <p:cNvPr id="16" name="Line 8"/>
            <p:cNvSpPr>
              <a:spLocks noChangeShapeType="1"/>
            </p:cNvSpPr>
            <p:nvPr/>
          </p:nvSpPr>
          <p:spPr bwMode="auto">
            <a:xfrm flipH="1">
              <a:off x="916" y="2566"/>
              <a:ext cx="72" cy="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/>
            <a:lstStyle/>
            <a:p>
              <a:pPr>
                <a:defRPr/>
              </a:pPr>
              <a:endParaRPr lang="pt-PT"/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 flipH="1">
              <a:off x="916" y="2988"/>
              <a:ext cx="72" cy="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/>
            <a:lstStyle/>
            <a:p>
              <a:pPr>
                <a:defRPr/>
              </a:pPr>
              <a:endParaRPr lang="pt-PT"/>
            </a:p>
          </p:txBody>
        </p:sp>
      </p:grp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2752725" y="5765800"/>
            <a:ext cx="0" cy="68263"/>
          </a:xfrm>
          <a:prstGeom prst="line">
            <a:avLst/>
          </a:prstGeom>
          <a:noFill/>
          <a:ln w="9525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1" name="Text Box 13"/>
          <p:cNvSpPr txBox="1">
            <a:spLocks noChangeArrowheads="1"/>
          </p:cNvSpPr>
          <p:nvPr/>
        </p:nvSpPr>
        <p:spPr bwMode="auto">
          <a:xfrm>
            <a:off x="2716213" y="5859463"/>
            <a:ext cx="16510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SzPct val="100000"/>
            </a:pPr>
            <a:r>
              <a:rPr lang="en-GB" sz="1400">
                <a:solidFill>
                  <a:srgbClr val="FFFFFF"/>
                </a:solidFill>
                <a:ea typeface="ＭＳ Ｐゴシック" pitchFamily="34" charset="-128"/>
                <a:sym typeface="Arial" pitchFamily="34" charset="0"/>
              </a:rPr>
              <a:t>Fatal PE</a:t>
            </a:r>
          </a:p>
        </p:txBody>
      </p:sp>
      <p:sp>
        <p:nvSpPr>
          <p:cNvPr id="10252" name="Text Box 14"/>
          <p:cNvSpPr txBox="1">
            <a:spLocks noChangeArrowheads="1"/>
          </p:cNvSpPr>
          <p:nvPr/>
        </p:nvSpPr>
        <p:spPr bwMode="auto">
          <a:xfrm>
            <a:off x="1131888" y="5859463"/>
            <a:ext cx="1651000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SzPct val="100000"/>
            </a:pPr>
            <a:r>
              <a:rPr lang="en-GB" sz="1400">
                <a:solidFill>
                  <a:srgbClr val="FFFFFF"/>
                </a:solidFill>
                <a:ea typeface="ＭＳ Ｐゴシック" pitchFamily="34" charset="-128"/>
                <a:sym typeface="Arial" pitchFamily="34" charset="0"/>
              </a:rPr>
              <a:t>Symptomatic VTE</a:t>
            </a:r>
          </a:p>
        </p:txBody>
      </p:sp>
      <p:sp>
        <p:nvSpPr>
          <p:cNvPr id="10253" name="Text Box 15"/>
          <p:cNvSpPr txBox="1">
            <a:spLocks noChangeArrowheads="1"/>
          </p:cNvSpPr>
          <p:nvPr/>
        </p:nvSpPr>
        <p:spPr bwMode="auto">
          <a:xfrm>
            <a:off x="620713" y="5603875"/>
            <a:ext cx="50323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  <a:buSzPct val="100000"/>
            </a:pPr>
            <a:r>
              <a:rPr lang="en-GB" sz="1400">
                <a:solidFill>
                  <a:srgbClr val="FFFFFF"/>
                </a:solidFill>
                <a:ea typeface="ＭＳ Ｐゴシック" pitchFamily="34" charset="-128"/>
                <a:sym typeface="Arial" pitchFamily="34" charset="0"/>
              </a:rPr>
              <a:t>0</a:t>
            </a:r>
          </a:p>
        </p:txBody>
      </p:sp>
      <p:sp>
        <p:nvSpPr>
          <p:cNvPr id="10254" name="Text Box 16"/>
          <p:cNvSpPr txBox="1">
            <a:spLocks noChangeArrowheads="1"/>
          </p:cNvSpPr>
          <p:nvPr/>
        </p:nvSpPr>
        <p:spPr bwMode="auto">
          <a:xfrm>
            <a:off x="620713" y="4927600"/>
            <a:ext cx="50323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  <a:buSzPct val="100000"/>
            </a:pPr>
            <a:r>
              <a:rPr lang="en-GB" sz="1400">
                <a:solidFill>
                  <a:srgbClr val="FFFFFF"/>
                </a:solidFill>
                <a:ea typeface="ＭＳ Ｐゴシック" pitchFamily="34" charset="-128"/>
                <a:sym typeface="Arial" pitchFamily="34" charset="0"/>
              </a:rPr>
              <a:t>20</a:t>
            </a:r>
          </a:p>
        </p:txBody>
      </p:sp>
      <p:sp>
        <p:nvSpPr>
          <p:cNvPr id="10255" name="Text Box 17"/>
          <p:cNvSpPr txBox="1">
            <a:spLocks noChangeArrowheads="1"/>
          </p:cNvSpPr>
          <p:nvPr/>
        </p:nvSpPr>
        <p:spPr bwMode="auto">
          <a:xfrm>
            <a:off x="620713" y="4257675"/>
            <a:ext cx="50323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  <a:buSzPct val="100000"/>
            </a:pPr>
            <a:r>
              <a:rPr lang="en-GB" sz="1400">
                <a:solidFill>
                  <a:srgbClr val="FFFFFF"/>
                </a:solidFill>
                <a:ea typeface="ＭＳ Ｐゴシック" pitchFamily="34" charset="-128"/>
                <a:sym typeface="Arial" pitchFamily="34" charset="0"/>
              </a:rPr>
              <a:t>40</a:t>
            </a:r>
          </a:p>
        </p:txBody>
      </p:sp>
      <p:sp>
        <p:nvSpPr>
          <p:cNvPr id="10256" name="Text Box 18"/>
          <p:cNvSpPr txBox="1">
            <a:spLocks noChangeArrowheads="1"/>
          </p:cNvSpPr>
          <p:nvPr/>
        </p:nvSpPr>
        <p:spPr bwMode="auto">
          <a:xfrm>
            <a:off x="620713" y="3575050"/>
            <a:ext cx="50323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  <a:buSzPct val="100000"/>
            </a:pPr>
            <a:r>
              <a:rPr lang="en-GB" sz="1400">
                <a:solidFill>
                  <a:srgbClr val="FFFFFF"/>
                </a:solidFill>
                <a:ea typeface="ＭＳ Ｐゴシック" pitchFamily="34" charset="-128"/>
                <a:sym typeface="Arial" pitchFamily="34" charset="0"/>
              </a:rPr>
              <a:t>60</a:t>
            </a:r>
          </a:p>
        </p:txBody>
      </p:sp>
      <p:sp>
        <p:nvSpPr>
          <p:cNvPr id="10257" name="Text Box 19"/>
          <p:cNvSpPr txBox="1">
            <a:spLocks noChangeArrowheads="1"/>
          </p:cNvSpPr>
          <p:nvPr/>
        </p:nvSpPr>
        <p:spPr bwMode="auto">
          <a:xfrm>
            <a:off x="620713" y="2905125"/>
            <a:ext cx="50323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  <a:buSzPct val="100000"/>
            </a:pPr>
            <a:r>
              <a:rPr lang="en-GB" sz="1400">
                <a:solidFill>
                  <a:srgbClr val="FFFFFF"/>
                </a:solidFill>
                <a:ea typeface="ＭＳ Ｐゴシック" pitchFamily="34" charset="-128"/>
                <a:sym typeface="Arial" pitchFamily="34" charset="0"/>
              </a:rPr>
              <a:t>80</a:t>
            </a:r>
          </a:p>
        </p:txBody>
      </p:sp>
      <p:sp>
        <p:nvSpPr>
          <p:cNvPr id="10258" name="Text Box 20"/>
          <p:cNvSpPr txBox="1">
            <a:spLocks noChangeArrowheads="1"/>
          </p:cNvSpPr>
          <p:nvPr/>
        </p:nvSpPr>
        <p:spPr bwMode="auto">
          <a:xfrm>
            <a:off x="420688" y="2266950"/>
            <a:ext cx="7032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  <a:buSzPct val="100000"/>
            </a:pPr>
            <a:r>
              <a:rPr lang="en-GB" sz="1400">
                <a:solidFill>
                  <a:srgbClr val="FFFFFF"/>
                </a:solidFill>
                <a:ea typeface="ＭＳ Ｐゴシック" pitchFamily="34" charset="-128"/>
                <a:sym typeface="Arial" pitchFamily="34" charset="0"/>
              </a:rPr>
              <a:t>100</a:t>
            </a:r>
          </a:p>
        </p:txBody>
      </p:sp>
      <p:sp>
        <p:nvSpPr>
          <p:cNvPr id="10259" name="Text Box 21"/>
          <p:cNvSpPr txBox="1">
            <a:spLocks noChangeArrowheads="1"/>
          </p:cNvSpPr>
          <p:nvPr/>
        </p:nvSpPr>
        <p:spPr bwMode="auto">
          <a:xfrm rot="-5400000">
            <a:off x="-97631" y="3634581"/>
            <a:ext cx="143033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SzPct val="100000"/>
            </a:pPr>
            <a:r>
              <a:rPr lang="en-GB" sz="1400">
                <a:solidFill>
                  <a:srgbClr val="FFFFFF"/>
                </a:solidFill>
                <a:ea typeface="ＭＳ Ｐゴシック" pitchFamily="34" charset="-128"/>
                <a:sym typeface="Arial" pitchFamily="34" charset="0"/>
              </a:rPr>
              <a:t>Events (%)</a:t>
            </a:r>
          </a:p>
        </p:txBody>
      </p:sp>
      <p:sp>
        <p:nvSpPr>
          <p:cNvPr id="10260" name="Text Box 22"/>
          <p:cNvSpPr txBox="1">
            <a:spLocks noChangeArrowheads="1"/>
          </p:cNvSpPr>
          <p:nvPr/>
        </p:nvSpPr>
        <p:spPr bwMode="auto">
          <a:xfrm>
            <a:off x="4573588" y="2408238"/>
            <a:ext cx="4354512" cy="3292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231775" indent="-231775" eaLnBrk="0" hangingPunct="0">
              <a:lnSpc>
                <a:spcPct val="95000"/>
              </a:lnSpc>
              <a:spcBef>
                <a:spcPct val="50000"/>
              </a:spcBef>
              <a:buClr>
                <a:srgbClr val="FFFF00"/>
              </a:buClr>
              <a:buFont typeface="Arial Narrow" pitchFamily="34" charset="0"/>
              <a:buChar char="●"/>
            </a:pPr>
            <a:r>
              <a:rPr lang="en-GB" sz="1800" b="0">
                <a:solidFill>
                  <a:srgbClr val="FFFFFF"/>
                </a:solidFill>
                <a:ea typeface="ＭＳ Ｐゴシック" pitchFamily="34" charset="-128"/>
                <a:sym typeface="Arial" pitchFamily="34" charset="0"/>
              </a:rPr>
              <a:t>50-70% of symptomatic VTEs occur in non-surgical patients</a:t>
            </a:r>
          </a:p>
          <a:p>
            <a:pPr marL="231775" indent="-231775" eaLnBrk="0" hangingPunct="0">
              <a:lnSpc>
                <a:spcPct val="95000"/>
              </a:lnSpc>
              <a:spcBef>
                <a:spcPct val="50000"/>
              </a:spcBef>
              <a:buClr>
                <a:srgbClr val="FFFF00"/>
              </a:buClr>
              <a:buFont typeface="Arial Narrow" pitchFamily="34" charset="0"/>
              <a:buChar char="●"/>
            </a:pPr>
            <a:r>
              <a:rPr lang="en-GB" sz="1800" b="0">
                <a:solidFill>
                  <a:srgbClr val="FFFFFF"/>
                </a:solidFill>
                <a:ea typeface="ＭＳ Ｐゴシック" pitchFamily="34" charset="-128"/>
                <a:sym typeface="Arial" pitchFamily="34" charset="0"/>
              </a:rPr>
              <a:t>70-80% of fatal PEs occur in non-surgical patients</a:t>
            </a:r>
          </a:p>
          <a:p>
            <a:pPr marL="231775" indent="-231775" eaLnBrk="0" hangingPunct="0">
              <a:lnSpc>
                <a:spcPct val="95000"/>
              </a:lnSpc>
              <a:spcBef>
                <a:spcPct val="50000"/>
              </a:spcBef>
              <a:buClr>
                <a:srgbClr val="FFFF00"/>
              </a:buClr>
              <a:buFont typeface="Arial Narrow" pitchFamily="34" charset="0"/>
              <a:buChar char="●"/>
            </a:pPr>
            <a:r>
              <a:rPr lang="en-GB" sz="1800" b="0">
                <a:solidFill>
                  <a:srgbClr val="FFFFFF"/>
                </a:solidFill>
                <a:ea typeface="ＭＳ Ｐゴシック" pitchFamily="34" charset="-128"/>
                <a:sym typeface="Arial" pitchFamily="34" charset="0"/>
              </a:rPr>
              <a:t>In a screening study, DVT was detected by Doppler ultrasonography in 33% of the patients in an ICU</a:t>
            </a:r>
          </a:p>
          <a:p>
            <a:pPr marL="231775" indent="-231775" eaLnBrk="0" hangingPunct="0">
              <a:lnSpc>
                <a:spcPct val="95000"/>
              </a:lnSpc>
              <a:spcBef>
                <a:spcPct val="50000"/>
              </a:spcBef>
              <a:buClr>
                <a:srgbClr val="FFFF00"/>
              </a:buClr>
              <a:buFont typeface="Arial Narrow" pitchFamily="34" charset="0"/>
              <a:buChar char="●"/>
            </a:pPr>
            <a:r>
              <a:rPr lang="en-GB" sz="1800" b="0">
                <a:solidFill>
                  <a:srgbClr val="FFFFFF"/>
                </a:solidFill>
                <a:ea typeface="ＭＳ Ｐゴシック" pitchFamily="34" charset="-128"/>
                <a:sym typeface="Arial" pitchFamily="34" charset="0"/>
              </a:rPr>
              <a:t>10% of hospital deaths are due to PE</a:t>
            </a:r>
          </a:p>
        </p:txBody>
      </p:sp>
      <p:sp>
        <p:nvSpPr>
          <p:cNvPr id="10261" name="Text Box 25"/>
          <p:cNvSpPr txBox="1">
            <a:spLocks noChangeArrowheads="1"/>
          </p:cNvSpPr>
          <p:nvPr/>
        </p:nvSpPr>
        <p:spPr bwMode="gray">
          <a:xfrm>
            <a:off x="1443038" y="3876675"/>
            <a:ext cx="1028700" cy="523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SzPct val="100000"/>
            </a:pPr>
            <a:r>
              <a:rPr lang="en-GB" sz="1400">
                <a:solidFill>
                  <a:srgbClr val="FFFFFF"/>
                </a:solidFill>
                <a:ea typeface="ＭＳ Ｐゴシック" pitchFamily="34" charset="-128"/>
                <a:sym typeface="Arial" pitchFamily="34" charset="0"/>
              </a:rPr>
              <a:t>Medical disease</a:t>
            </a:r>
          </a:p>
        </p:txBody>
      </p:sp>
      <p:sp>
        <p:nvSpPr>
          <p:cNvPr id="10262" name="Text Box 26"/>
          <p:cNvSpPr txBox="1">
            <a:spLocks noChangeArrowheads="1"/>
          </p:cNvSpPr>
          <p:nvPr/>
        </p:nvSpPr>
        <p:spPr bwMode="gray">
          <a:xfrm>
            <a:off x="3027363" y="3371850"/>
            <a:ext cx="1028700" cy="523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SzPct val="100000"/>
            </a:pPr>
            <a:r>
              <a:rPr lang="en-GB" sz="1400">
                <a:solidFill>
                  <a:srgbClr val="FFFFFF"/>
                </a:solidFill>
                <a:ea typeface="ＭＳ Ｐゴシック" pitchFamily="34" charset="-128"/>
                <a:sym typeface="Arial" pitchFamily="34" charset="0"/>
              </a:rPr>
              <a:t>Medical disease</a:t>
            </a:r>
          </a:p>
        </p:txBody>
      </p:sp>
      <p:sp>
        <p:nvSpPr>
          <p:cNvPr id="10263" name="Text Box 27"/>
          <p:cNvSpPr txBox="1">
            <a:spLocks noChangeArrowheads="1"/>
          </p:cNvSpPr>
          <p:nvPr/>
        </p:nvSpPr>
        <p:spPr bwMode="gray">
          <a:xfrm>
            <a:off x="1408113" y="2447925"/>
            <a:ext cx="110013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SzPct val="100000"/>
            </a:pPr>
            <a:r>
              <a:rPr lang="en-GB" sz="1400">
                <a:solidFill>
                  <a:srgbClr val="FFFFFF"/>
                </a:solidFill>
                <a:ea typeface="ＭＳ Ｐゴシック" pitchFamily="34" charset="-128"/>
                <a:sym typeface="Arial" pitchFamily="34" charset="0"/>
              </a:rPr>
              <a:t>Surgery</a:t>
            </a:r>
          </a:p>
        </p:txBody>
      </p:sp>
      <p:sp>
        <p:nvSpPr>
          <p:cNvPr id="10264" name="Text Box 28"/>
          <p:cNvSpPr txBox="1">
            <a:spLocks noChangeArrowheads="1"/>
          </p:cNvSpPr>
          <p:nvPr/>
        </p:nvSpPr>
        <p:spPr bwMode="gray">
          <a:xfrm>
            <a:off x="2992438" y="2447925"/>
            <a:ext cx="110013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SzPct val="100000"/>
            </a:pPr>
            <a:r>
              <a:rPr lang="en-GB" sz="1400">
                <a:solidFill>
                  <a:srgbClr val="FFFFFF"/>
                </a:solidFill>
                <a:ea typeface="ＭＳ Ｐゴシック" pitchFamily="34" charset="-128"/>
                <a:sym typeface="Arial" pitchFamily="34" charset="0"/>
              </a:rPr>
              <a:t>Surgery</a:t>
            </a:r>
          </a:p>
        </p:txBody>
      </p:sp>
      <p:sp>
        <p:nvSpPr>
          <p:cNvPr id="10265" name="Line 10"/>
          <p:cNvSpPr>
            <a:spLocks noChangeShapeType="1"/>
          </p:cNvSpPr>
          <p:nvPr/>
        </p:nvSpPr>
        <p:spPr bwMode="auto">
          <a:xfrm>
            <a:off x="4341813" y="5767388"/>
            <a:ext cx="0" cy="68262"/>
          </a:xfrm>
          <a:prstGeom prst="line">
            <a:avLst/>
          </a:prstGeom>
          <a:noFill/>
          <a:ln w="9525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6" name="Line 3"/>
          <p:cNvSpPr>
            <a:spLocks noChangeShapeType="1"/>
          </p:cNvSpPr>
          <p:nvPr/>
        </p:nvSpPr>
        <p:spPr bwMode="auto">
          <a:xfrm>
            <a:off x="1192213" y="2389188"/>
            <a:ext cx="0" cy="3454400"/>
          </a:xfrm>
          <a:prstGeom prst="line">
            <a:avLst/>
          </a:prstGeom>
          <a:noFill/>
          <a:ln w="9525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8" name="Rectângulo 12"/>
          <p:cNvSpPr>
            <a:spLocks noChangeArrowheads="1"/>
          </p:cNvSpPr>
          <p:nvPr/>
        </p:nvSpPr>
        <p:spPr bwMode="auto">
          <a:xfrm>
            <a:off x="695325" y="1612900"/>
            <a:ext cx="7985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 algn="just" eaLnBrk="0" hangingPunct="0">
              <a:lnSpc>
                <a:spcPct val="90000"/>
              </a:lnSpc>
              <a:buSzPct val="100000"/>
            </a:pPr>
            <a:r>
              <a:rPr lang="en-GB" sz="2200" dirty="0">
                <a:solidFill>
                  <a:srgbClr val="FFFF00"/>
                </a:solidFill>
                <a:sym typeface="Arial" pitchFamily="34" charset="0"/>
              </a:rPr>
              <a:t>It is not only a problem in surgical </a:t>
            </a:r>
            <a:r>
              <a:rPr lang="en-GB" sz="2200" dirty="0" smtClean="0">
                <a:solidFill>
                  <a:srgbClr val="FFFF00"/>
                </a:solidFill>
                <a:sym typeface="Arial" pitchFamily="34" charset="0"/>
              </a:rPr>
              <a:t>patients</a:t>
            </a:r>
            <a:r>
              <a:rPr lang="en-GB" sz="2200" baseline="30000" dirty="0" smtClean="0">
                <a:solidFill>
                  <a:srgbClr val="FFFF00"/>
                </a:solidFill>
                <a:sym typeface="Arial" pitchFamily="34" charset="0"/>
              </a:rPr>
              <a:t>7,8</a:t>
            </a:r>
            <a:r>
              <a:rPr lang="en-GB" sz="2200" dirty="0" smtClean="0">
                <a:solidFill>
                  <a:srgbClr val="FFFF00"/>
                </a:solidFill>
                <a:sym typeface="Arial" pitchFamily="34" charset="0"/>
              </a:rPr>
              <a:t>:</a:t>
            </a:r>
            <a:endParaRPr lang="en-GB" sz="2200" dirty="0">
              <a:solidFill>
                <a:srgbClr val="FFFF00"/>
              </a:solidFill>
              <a:sym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2511425"/>
            <a:ext cx="8229600" cy="36147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FFFFFF"/>
              </a:buClr>
            </a:pPr>
            <a:r>
              <a:rPr lang="en-GB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International (32 countries), cross-sectional survey, including hospitals with intensive care and with over 50 beds</a:t>
            </a:r>
          </a:p>
          <a:p>
            <a:pPr>
              <a:buClr>
                <a:srgbClr val="FFFFFF"/>
              </a:buClr>
            </a:pPr>
            <a:endParaRPr lang="en-GB" sz="2000" smtClean="0">
              <a:solidFill>
                <a:srgbClr val="FFFFFF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>
              <a:buClr>
                <a:srgbClr val="FFFFFF"/>
              </a:buClr>
            </a:pPr>
            <a:r>
              <a:rPr lang="en-GB" sz="2000" b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Objectives</a:t>
            </a:r>
            <a:r>
              <a:rPr lang="en-GB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: </a:t>
            </a:r>
          </a:p>
          <a:p>
            <a:pPr lvl="1">
              <a:buClr>
                <a:srgbClr val="FFFF00"/>
              </a:buClr>
              <a:buFont typeface="Wingdings" pitchFamily="2" charset="2"/>
              <a:buChar char="ü"/>
            </a:pPr>
            <a:r>
              <a:rPr lang="en-GB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To evaluate the number of patients ≥40 years at risk of VTE, and,</a:t>
            </a:r>
          </a:p>
          <a:p>
            <a:pPr lvl="1">
              <a:buClr>
                <a:srgbClr val="FFFF00"/>
              </a:buClr>
              <a:buFont typeface="Wingdings" pitchFamily="2" charset="2"/>
              <a:buChar char="ü"/>
            </a:pPr>
            <a:r>
              <a:rPr lang="en-GB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To determine the proportion who received prophylactic treatment for VTE</a:t>
            </a:r>
          </a:p>
        </p:txBody>
      </p:sp>
      <p:pic>
        <p:nvPicPr>
          <p:cNvPr id="11268" name="Picture 4" descr="Endorse logoL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00" y="1441450"/>
            <a:ext cx="27686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609600" y="444500"/>
            <a:ext cx="807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8938" indent="-388938" algn="just" eaLnBrk="0" hangingPunct="0">
              <a:spcBef>
                <a:spcPct val="20000"/>
              </a:spcBef>
              <a:buSzPct val="100000"/>
              <a:tabLst>
                <a:tab pos="1516063" algn="l"/>
              </a:tabLst>
            </a:pPr>
            <a:r>
              <a:rPr lang="en-GB" sz="2800">
                <a:solidFill>
                  <a:srgbClr val="FFFFFF"/>
                </a:solidFill>
                <a:sym typeface="Arial" pitchFamily="34" charset="0"/>
              </a:rPr>
              <a:t>VTE in hospitalized patients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611188" y="1000125"/>
            <a:ext cx="8047037" cy="2159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12700" cap="sq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11271" name="Rectângulo 10"/>
          <p:cNvSpPr>
            <a:spLocks noChangeArrowheads="1"/>
          </p:cNvSpPr>
          <p:nvPr/>
        </p:nvSpPr>
        <p:spPr bwMode="auto">
          <a:xfrm>
            <a:off x="3473450" y="1412875"/>
            <a:ext cx="50974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SzPct val="100000"/>
            </a:pPr>
            <a:r>
              <a:rPr lang="en-GB" sz="1600" b="0" i="1" dirty="0">
                <a:solidFill>
                  <a:srgbClr val="FFFFFF"/>
                </a:solidFill>
                <a:sym typeface="Arial" pitchFamily="34" charset="0"/>
              </a:rPr>
              <a:t>Epidemiologic International Day for the Evaluation of Patients at Risk for Venous Thromboembolism in the Acute Hospital Care Setting </a:t>
            </a:r>
            <a:r>
              <a:rPr lang="en-GB" sz="1600" b="0" i="1" dirty="0" smtClean="0">
                <a:solidFill>
                  <a:srgbClr val="FFFFFF"/>
                </a:solidFill>
                <a:sym typeface="Arial" pitchFamily="34" charset="0"/>
              </a:rPr>
              <a:t>Study</a:t>
            </a:r>
            <a:r>
              <a:rPr lang="en-GB" sz="1600" b="0" i="1" baseline="30000" dirty="0" smtClean="0">
                <a:solidFill>
                  <a:srgbClr val="FFFFFF"/>
                </a:solidFill>
                <a:sym typeface="Arial" pitchFamily="34" charset="0"/>
              </a:rPr>
              <a:t>9</a:t>
            </a:r>
            <a:r>
              <a:rPr lang="en-GB" sz="1600" b="0" i="1" dirty="0" smtClean="0">
                <a:solidFill>
                  <a:srgbClr val="FFFFFF"/>
                </a:solidFill>
                <a:sym typeface="Arial" pitchFamily="34" charset="0"/>
              </a:rPr>
              <a:t> </a:t>
            </a:r>
            <a:endParaRPr lang="en-GB" sz="1600" b="0" i="1" dirty="0">
              <a:solidFill>
                <a:srgbClr val="FFFFFF"/>
              </a:solidFill>
              <a:sym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rrency">
  <a:themeElements>
    <a:clrScheme name="Mod">
      <a:dk1>
        <a:sysClr val="windowText" lastClr="000000"/>
      </a:dk1>
      <a:lt1>
        <a:sysClr val="window" lastClr="FFFFFF"/>
      </a:lt1>
      <a:dk2>
        <a:srgbClr val="065218"/>
      </a:dk2>
      <a:lt2>
        <a:srgbClr val="EDF3AE"/>
      </a:lt2>
      <a:accent1>
        <a:srgbClr val="8FCB17"/>
      </a:accent1>
      <a:accent2>
        <a:srgbClr val="769F11"/>
      </a:accent2>
      <a:accent3>
        <a:srgbClr val="D4E336"/>
      </a:accent3>
      <a:accent4>
        <a:srgbClr val="0C8228"/>
      </a:accent4>
      <a:accent5>
        <a:srgbClr val="C0EDA8"/>
      </a:accent5>
      <a:accent6>
        <a:srgbClr val="3B4F18"/>
      </a:accent6>
      <a:hlink>
        <a:srgbClr val="0A6A21"/>
      </a:hlink>
      <a:folHlink>
        <a:srgbClr val="406EA5"/>
      </a:folHlink>
    </a:clrScheme>
    <a:fontScheme name="Currency">
      <a:majorFont>
        <a:latin typeface="Constantia"/>
        <a:ea typeface=""/>
        <a:cs typeface=""/>
        <a:font script="Jpan" typeface="HGS明朝E"/>
        <a:font script="Hang" typeface="맑은 고딕"/>
        <a:font script="Hans" typeface="华文楷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S明朝E"/>
        <a:font script="Hang" typeface="맑은 고딕"/>
        <a:font script="Hans" typeface="华文楷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urrency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10000"/>
              </a:schemeClr>
            </a:gs>
            <a:gs pos="47500">
              <a:schemeClr val="phClr">
                <a:tint val="35000"/>
                <a:satMod val="110000"/>
              </a:schemeClr>
            </a:gs>
            <a:gs pos="58500">
              <a:schemeClr val="phClr">
                <a:tint val="35000"/>
                <a:satMod val="110000"/>
              </a:schemeClr>
            </a:gs>
            <a:gs pos="100000">
              <a:schemeClr val="phClr">
                <a:tint val="8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2000"/>
                <a:satMod val="105000"/>
              </a:schemeClr>
            </a:gs>
            <a:gs pos="47500">
              <a:schemeClr val="phClr">
                <a:shade val="89000"/>
                <a:satMod val="105000"/>
              </a:schemeClr>
            </a:gs>
            <a:gs pos="58500">
              <a:schemeClr val="phClr">
                <a:shade val="89000"/>
                <a:satMod val="105000"/>
              </a:schemeClr>
            </a:gs>
            <a:gs pos="100000">
              <a:schemeClr val="phClr">
                <a:shade val="52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60000" cap="flat" cmpd="thickThin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8100" dir="5400000" algn="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38100" dir="54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84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50800" dist="63500" dir="5400000" algn="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8400000"/>
            </a:lightRig>
          </a:scene3d>
          <a:sp3d extrusionH="63500" contourW="38100" prstMaterial="flat">
            <a:bevelT w="50800" h="635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20000"/>
                <a:satMod val="3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8000"/>
                <a:shade val="98000"/>
                <a:satMod val="120000"/>
              </a:schemeClr>
              <a:schemeClr val="phClr">
                <a:tint val="86000"/>
                <a:shade val="92000"/>
                <a:satMod val="150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Currency</Template>
  <TotalTime>104942</TotalTime>
  <Words>5117</Words>
  <Application>Microsoft Office PowerPoint</Application>
  <PresentationFormat>On-screen Show (4:3)</PresentationFormat>
  <Paragraphs>1102</Paragraphs>
  <Slides>64</Slides>
  <Notes>61</Notes>
  <HiddenSlides>24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6" baseType="lpstr">
      <vt:lpstr>Currency</vt:lpstr>
      <vt:lpstr>Worksheet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References</vt:lpstr>
      <vt:lpstr>References</vt:lpstr>
    </vt:vector>
  </TitlesOfParts>
  <Company>SBCB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Sessão Lipidos CG</dc:title>
  <dc:creator>Sérgio Bravo C. Baptista</dc:creator>
  <cp:lastModifiedBy>ODOFIO</cp:lastModifiedBy>
  <cp:revision>1497</cp:revision>
  <cp:lastPrinted>2001-04-02T16:13:38Z</cp:lastPrinted>
  <dcterms:created xsi:type="dcterms:W3CDTF">2000-02-02T19:45:45Z</dcterms:created>
  <dcterms:modified xsi:type="dcterms:W3CDTF">2013-07-25T07:56:20Z</dcterms:modified>
</cp:coreProperties>
</file>