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3" r:id="rId4"/>
    <p:sldId id="265" r:id="rId5"/>
    <p:sldId id="272" r:id="rId6"/>
    <p:sldId id="258" r:id="rId7"/>
    <p:sldId id="271" r:id="rId8"/>
    <p:sldId id="259" r:id="rId9"/>
    <p:sldId id="273" r:id="rId10"/>
    <p:sldId id="261" r:id="rId11"/>
    <p:sldId id="262" r:id="rId12"/>
    <p:sldId id="266" r:id="rId13"/>
    <p:sldId id="267" r:id="rId14"/>
    <p:sldId id="268" r:id="rId15"/>
    <p:sldId id="260" r:id="rId16"/>
    <p:sldId id="269" r:id="rId17"/>
    <p:sldId id="264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DF0A8-C587-4832-A805-604285249CFE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CBA75-7E45-4AC9-B93B-1BEB20EE9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CBA75-7E45-4AC9-B93B-1BEB20EE939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108F430-FFB9-47C1-BB78-8740B2234C52}" type="datetimeFigureOut">
              <a:rPr lang="en-US" smtClean="0"/>
              <a:pPr/>
              <a:t>7/23/2013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8D92BB5-20E0-4652-8601-DAA88F25267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643182"/>
            <a:ext cx="8501122" cy="364333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Dr. Yetunde T. </a:t>
            </a:r>
            <a:r>
              <a:rPr lang="en-GB" u="sng" dirty="0" smtClean="0">
                <a:solidFill>
                  <a:schemeClr val="tx1"/>
                </a:solidFill>
              </a:rPr>
              <a:t>Israel-Aina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Paediatrician,</a:t>
            </a:r>
            <a:r>
              <a:rPr lang="en-GB" smtClean="0">
                <a:solidFill>
                  <a:schemeClr val="tx1"/>
                </a:solidFill>
              </a:rPr>
              <a:t/>
            </a:r>
            <a:br>
              <a:rPr lang="en-GB" smtClean="0">
                <a:solidFill>
                  <a:schemeClr val="tx1"/>
                </a:solidFill>
              </a:rPr>
            </a:br>
            <a:r>
              <a:rPr lang="en-GB" smtClean="0">
                <a:solidFill>
                  <a:schemeClr val="tx1"/>
                </a:solidFill>
              </a:rPr>
              <a:t>University </a:t>
            </a:r>
            <a:r>
              <a:rPr lang="en-GB" dirty="0" smtClean="0">
                <a:solidFill>
                  <a:schemeClr val="tx1"/>
                </a:solidFill>
              </a:rPr>
              <a:t>of Benin Teaching Hospital,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Benin City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chemeClr val="tx1"/>
                </a:solidFill>
              </a:rPr>
              <a:t>Benin Blood and Marrow Transplant Workshop,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University of Benin Teaching Hospital, Benin City.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 July 15 – 27,  2013.</a:t>
            </a:r>
            <a:br>
              <a:rPr lang="en-GB" dirty="0" smtClean="0">
                <a:solidFill>
                  <a:schemeClr val="tx1"/>
                </a:solidFill>
              </a:rPr>
            </a:br>
            <a:endParaRPr lang="en-GB" dirty="0" smtClean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HAEMATOPOIETIC STEM CELL TRANSPLANTATION  FOR LEUKAEMIA IN CHILDREN</a:t>
            </a:r>
            <a:endParaRPr lang="en-GB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Myeloablative conditioning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High-dose regimens are particularly useful in conditioning patients with aggressive malignancies.</a:t>
            </a:r>
          </a:p>
          <a:p>
            <a:endParaRPr lang="en-GB" dirty="0" smtClean="0"/>
          </a:p>
          <a:p>
            <a:r>
              <a:rPr lang="en-GB" dirty="0" err="1" smtClean="0"/>
              <a:t>Cyclophosphamide</a:t>
            </a:r>
            <a:r>
              <a:rPr lang="en-GB" dirty="0" smtClean="0"/>
              <a:t> plus total body irradiation (TBI) or </a:t>
            </a:r>
            <a:r>
              <a:rPr lang="en-GB" dirty="0" err="1" smtClean="0"/>
              <a:t>busulfan</a:t>
            </a:r>
            <a:r>
              <a:rPr lang="en-GB" dirty="0" smtClean="0"/>
              <a:t> and </a:t>
            </a:r>
            <a:r>
              <a:rPr lang="en-GB" dirty="0" err="1" smtClean="0"/>
              <a:t>cyclophosphamide</a:t>
            </a:r>
            <a:r>
              <a:rPr lang="en-GB" dirty="0" smtClean="0"/>
              <a:t> are typical combinations for full </a:t>
            </a:r>
            <a:r>
              <a:rPr lang="en-GB" dirty="0" err="1" smtClean="0"/>
              <a:t>myeloablative</a:t>
            </a:r>
            <a:r>
              <a:rPr lang="en-GB" dirty="0" smtClean="0"/>
              <a:t> regimens.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Reduced intensity conditioning - RIC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28736"/>
            <a:ext cx="8503920" cy="507209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Reduced-intensity or non-</a:t>
            </a:r>
            <a:r>
              <a:rPr lang="en-GB" dirty="0" err="1" smtClean="0"/>
              <a:t>myeloablative</a:t>
            </a:r>
            <a:r>
              <a:rPr lang="en-GB" dirty="0" smtClean="0"/>
              <a:t> regimens use lower doses of pre-transplant chemotherapy drugs and/or radiation </a:t>
            </a:r>
          </a:p>
          <a:p>
            <a:endParaRPr lang="en-GB" dirty="0" smtClean="0"/>
          </a:p>
          <a:p>
            <a:r>
              <a:rPr lang="en-GB" dirty="0" smtClean="0"/>
              <a:t>These regimens do not completely eliminate malignant cells, but rely on graft-versus-malignancy effect mediated by donor-origin lymphoid cells, mostly T cells. </a:t>
            </a:r>
          </a:p>
          <a:p>
            <a:endParaRPr lang="en-GB" dirty="0" smtClean="0"/>
          </a:p>
          <a:p>
            <a:r>
              <a:rPr lang="en-GB" dirty="0" smtClean="0"/>
              <a:t>Reduced-intensity regimens use combinations of chemotherapy drugs such as </a:t>
            </a:r>
            <a:r>
              <a:rPr lang="en-GB" dirty="0" err="1" smtClean="0"/>
              <a:t>fludarabine</a:t>
            </a:r>
            <a:r>
              <a:rPr lang="en-GB" dirty="0" smtClean="0"/>
              <a:t>, </a:t>
            </a:r>
            <a:r>
              <a:rPr lang="en-GB" dirty="0" err="1" smtClean="0"/>
              <a:t>busulfan</a:t>
            </a:r>
            <a:r>
              <a:rPr lang="en-GB" dirty="0" smtClean="0"/>
              <a:t>, and </a:t>
            </a:r>
            <a:r>
              <a:rPr lang="en-GB" dirty="0" err="1" smtClean="0"/>
              <a:t>melphalan</a:t>
            </a:r>
            <a:r>
              <a:rPr lang="en-GB" dirty="0" smtClean="0"/>
              <a:t>, with or without low-dose radiation. 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987425"/>
          </a:xfrm>
        </p:spPr>
        <p:txBody>
          <a:bodyPr>
            <a:normAutofit/>
          </a:bodyPr>
          <a:lstStyle/>
          <a:p>
            <a:r>
              <a:rPr lang="en-GB" cap="none" dirty="0" smtClean="0">
                <a:solidFill>
                  <a:schemeClr val="tx1"/>
                </a:solidFill>
              </a:rPr>
              <a:t>Conditioning for malignant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357313"/>
            <a:ext cx="4038600" cy="5500687"/>
          </a:xfrm>
        </p:spPr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For ALL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>
                <a:solidFill>
                  <a:schemeClr val="tx1"/>
                </a:solidFill>
              </a:rPr>
              <a:t>1 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r>
              <a:rPr lang="en-GB" dirty="0" smtClean="0"/>
              <a:t>   </a:t>
            </a:r>
            <a:r>
              <a:rPr lang="en-GB" dirty="0" err="1" smtClean="0"/>
              <a:t>fTBI</a:t>
            </a:r>
            <a:r>
              <a:rPr lang="en-GB" dirty="0" smtClean="0"/>
              <a:t>  </a:t>
            </a:r>
            <a:r>
              <a:rPr lang="en-GB" dirty="0" smtClean="0"/>
              <a:t>(fractionated total body </a:t>
            </a:r>
            <a:r>
              <a:rPr lang="en-GB" dirty="0" err="1" smtClean="0"/>
              <a:t>irradiatin</a:t>
            </a:r>
            <a:r>
              <a:rPr lang="en-GB" dirty="0" smtClean="0"/>
              <a:t>)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       VP 16 (</a:t>
            </a:r>
            <a:r>
              <a:rPr lang="en-GB" dirty="0" err="1" smtClean="0"/>
              <a:t>Etoposide</a:t>
            </a:r>
            <a:r>
              <a:rPr lang="en-GB" dirty="0" smtClean="0"/>
              <a:t>) or </a:t>
            </a:r>
            <a:r>
              <a:rPr lang="en-GB" dirty="0" err="1" smtClean="0"/>
              <a:t>Cyclophosphamide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2.   </a:t>
            </a:r>
            <a:r>
              <a:rPr lang="en-GB" dirty="0" err="1" smtClean="0"/>
              <a:t>Busulfan</a:t>
            </a:r>
            <a:r>
              <a:rPr lang="en-GB" dirty="0" smtClean="0"/>
              <a:t> </a:t>
            </a:r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       </a:t>
            </a:r>
            <a:r>
              <a:rPr lang="en-GB" dirty="0" err="1" smtClean="0"/>
              <a:t>Cyclophosphamide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AutoNum type="arabicPeriod" startAt="3"/>
              <a:defRPr/>
            </a:pPr>
            <a:endParaRPr lang="en-GB" dirty="0" smtClean="0"/>
          </a:p>
          <a:p>
            <a:pPr marL="514350" indent="-514350" fontAlgn="auto">
              <a:spcAft>
                <a:spcPts val="0"/>
              </a:spcAft>
              <a:buNone/>
              <a:defRPr/>
            </a:pPr>
            <a:r>
              <a:rPr lang="en-GB" dirty="0" smtClean="0"/>
              <a:t>3.   </a:t>
            </a:r>
            <a:r>
              <a:rPr lang="en-GB" dirty="0" err="1" smtClean="0"/>
              <a:t>Clofarabin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       </a:t>
            </a:r>
            <a:r>
              <a:rPr lang="en-GB" dirty="0" err="1" smtClean="0"/>
              <a:t>Busulfan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None/>
              <a:defRPr/>
            </a:pPr>
            <a:endParaRPr lang="en-GB" dirty="0" smtClean="0"/>
          </a:p>
          <a:p>
            <a:pPr marL="514350" indent="-514350" fontAlgn="auto">
              <a:spcAft>
                <a:spcPts val="0"/>
              </a:spcAft>
              <a:buNone/>
              <a:defRPr/>
            </a:pPr>
            <a:r>
              <a:rPr lang="en-GB" dirty="0" smtClean="0"/>
              <a:t>4.   </a:t>
            </a:r>
            <a:r>
              <a:rPr lang="en-GB" dirty="0" err="1" smtClean="0"/>
              <a:t>Busulfan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       </a:t>
            </a:r>
            <a:r>
              <a:rPr lang="en-GB" dirty="0" err="1" smtClean="0"/>
              <a:t>Fludarabin</a:t>
            </a:r>
            <a:endParaRPr lang="en-GB" dirty="0" smtClean="0"/>
          </a:p>
          <a:p>
            <a:pPr marL="514350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       </a:t>
            </a:r>
            <a:r>
              <a:rPr lang="en-GB" dirty="0" err="1" smtClean="0"/>
              <a:t>Thiotepa</a:t>
            </a:r>
            <a:endParaRPr lang="en-GB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5129213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For AML/MDS/RAEB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err="1" smtClean="0"/>
              <a:t>Busulfan</a:t>
            </a:r>
            <a:endParaRPr lang="en-GB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err="1" smtClean="0"/>
              <a:t>Cyclophosphamide</a:t>
            </a:r>
            <a:endParaRPr lang="en-GB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GB" dirty="0" err="1" smtClean="0"/>
              <a:t>Melphalan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 of transplant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Autologous 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Used as consolidation in high risk AML in CR1 or 2 without MRD.  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Auto-HSCT  </a:t>
            </a:r>
            <a:r>
              <a:rPr lang="en-GB" dirty="0" smtClean="0"/>
              <a:t>(with in-vitro purging) is not a valid alternative to multi-drug chemotherapy or to </a:t>
            </a:r>
            <a:r>
              <a:rPr lang="en-GB" dirty="0" err="1" smtClean="0"/>
              <a:t>allo</a:t>
            </a:r>
            <a:r>
              <a:rPr lang="en-GB" dirty="0" smtClean="0"/>
              <a:t>-HSCT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Allogeneic</a:t>
            </a:r>
          </a:p>
          <a:p>
            <a:pPr>
              <a:buNone/>
            </a:pPr>
            <a:r>
              <a:rPr lang="en-GB" dirty="0" smtClean="0"/>
              <a:t>  - Best option</a:t>
            </a:r>
          </a:p>
          <a:p>
            <a:pPr>
              <a:buNone/>
            </a:pPr>
            <a:r>
              <a:rPr lang="en-GB" dirty="0" smtClean="0"/>
              <a:t>  - Early </a:t>
            </a:r>
            <a:r>
              <a:rPr lang="en-GB" dirty="0" err="1" smtClean="0"/>
              <a:t>allo</a:t>
            </a:r>
            <a:r>
              <a:rPr lang="en-GB" dirty="0" smtClean="0"/>
              <a:t>-HSCT led to better overall results than auto-HSCT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Donor selection and stem cell source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/>
          </a:bodyPr>
          <a:lstStyle/>
          <a:p>
            <a:r>
              <a:rPr lang="en-GB" dirty="0" smtClean="0"/>
              <a:t>MSD – still the gold standard. Available in only 25% of cases.</a:t>
            </a:r>
          </a:p>
          <a:p>
            <a:r>
              <a:rPr lang="en-GB" dirty="0" smtClean="0"/>
              <a:t>MUD – acceptable</a:t>
            </a:r>
          </a:p>
          <a:p>
            <a:r>
              <a:rPr lang="en-GB" dirty="0" err="1" smtClean="0"/>
              <a:t>Unmanipulated</a:t>
            </a:r>
            <a:r>
              <a:rPr lang="en-GB" dirty="0" smtClean="0"/>
              <a:t> bone marrow – standard for MSD.</a:t>
            </a:r>
          </a:p>
          <a:p>
            <a:r>
              <a:rPr lang="en-GB" dirty="0" smtClean="0"/>
              <a:t>PBSC – risk of GVHD </a:t>
            </a:r>
          </a:p>
          <a:p>
            <a:r>
              <a:rPr lang="en-GB" dirty="0" smtClean="0"/>
              <a:t>T- cell depletion performed only in mismatched donor.</a:t>
            </a:r>
          </a:p>
          <a:p>
            <a:r>
              <a:rPr lang="en-GB" dirty="0" smtClean="0"/>
              <a:t>UCBT – acceptable outcome if sufficient dose is </a:t>
            </a:r>
            <a:r>
              <a:rPr lang="en-GB" dirty="0" smtClean="0"/>
              <a:t>infused</a:t>
            </a:r>
          </a:p>
          <a:p>
            <a:r>
              <a:rPr lang="en-GB" dirty="0" err="1" smtClean="0"/>
              <a:t>Haploidentical</a:t>
            </a:r>
            <a:r>
              <a:rPr lang="en-GB" dirty="0" smtClean="0"/>
              <a:t> transplant</a:t>
            </a:r>
            <a:endParaRPr lang="en-GB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Transplants for acute </a:t>
            </a:r>
            <a:r>
              <a:rPr lang="en-GB" dirty="0" err="1" smtClean="0"/>
              <a:t>leukaemias</a:t>
            </a:r>
            <a:r>
              <a:rPr lang="en-GB" dirty="0" smtClean="0"/>
              <a:t>, ALL and AML, in remission at the time of transplant have survival rates of 55-68% if the donor is related and 26-50% if the donor is unrelated . 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HSCT with bone marrow source is the first choice .</a:t>
            </a:r>
          </a:p>
          <a:p>
            <a:endParaRPr lang="en-GB" dirty="0" smtClean="0"/>
          </a:p>
          <a:p>
            <a:r>
              <a:rPr lang="en-GB" dirty="0" smtClean="0"/>
              <a:t>Then, MRD with cord blood with sufficient dose, if lower UCB, supplement with BM from the sibling.</a:t>
            </a:r>
          </a:p>
          <a:p>
            <a:endParaRPr lang="en-GB" dirty="0" smtClean="0"/>
          </a:p>
          <a:p>
            <a:r>
              <a:rPr lang="en-GB" dirty="0" smtClean="0"/>
              <a:t>If above two are not available, MUD is indicated.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Davies SM, </a:t>
            </a:r>
            <a:r>
              <a:rPr lang="en-GB" dirty="0" err="1" smtClean="0"/>
              <a:t>Parinda</a:t>
            </a:r>
            <a:r>
              <a:rPr lang="en-GB" dirty="0" smtClean="0"/>
              <a:t> M. </a:t>
            </a:r>
            <a:r>
              <a:rPr lang="en-GB" dirty="0" err="1" smtClean="0"/>
              <a:t>Pediatric</a:t>
            </a:r>
            <a:r>
              <a:rPr lang="en-GB" dirty="0" smtClean="0"/>
              <a:t> acute lymphoblastic leukaemia: is there still a role for transplant?  American Society of Haematology Education Program. (asheducationbook.hem)</a:t>
            </a:r>
          </a:p>
          <a:p>
            <a:endParaRPr lang="en-GB" dirty="0" smtClean="0"/>
          </a:p>
          <a:p>
            <a:r>
              <a:rPr lang="en-GB" dirty="0" smtClean="0"/>
              <a:t>EBMT Handbook. Haematopoietic Stem Cell Transplantation. 6</a:t>
            </a:r>
            <a:r>
              <a:rPr lang="en-GB" baseline="30000" dirty="0" smtClean="0"/>
              <a:t>th</a:t>
            </a:r>
            <a:r>
              <a:rPr lang="en-GB" dirty="0" smtClean="0"/>
              <a:t> ed. 2012. 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1000100" y="1752600"/>
            <a:ext cx="7686700" cy="2743200"/>
          </a:xfrm>
        </p:spPr>
        <p:txBody>
          <a:bodyPr>
            <a:normAutofit fontScale="90000"/>
          </a:bodyPr>
          <a:lstStyle/>
          <a:p>
            <a:r>
              <a:rPr lang="en-US" sz="13100" i="1" dirty="0">
                <a:latin typeface="Algerian" pitchFamily="82" charset="0"/>
              </a:rPr>
              <a:t>THANKS!!!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The spectrum and biological characteristics of</a:t>
            </a:r>
          </a:p>
          <a:p>
            <a:pPr>
              <a:buNone/>
            </a:pPr>
            <a:r>
              <a:rPr lang="en-GB" sz="2800" dirty="0" smtClean="0"/>
              <a:t>    haematological malignancies are significantly</a:t>
            </a:r>
          </a:p>
          <a:p>
            <a:pPr>
              <a:buNone/>
            </a:pPr>
            <a:r>
              <a:rPr lang="en-GB" sz="2800" dirty="0" smtClean="0"/>
              <a:t>    different between children and adults.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Questioning the applicability of transplant for any diagnosis is appropriate, especially in the field of paediatric leukaemia.</a:t>
            </a:r>
          </a:p>
          <a:p>
            <a:endParaRPr lang="en-GB" sz="2800" dirty="0" smtClean="0"/>
          </a:p>
          <a:p>
            <a:r>
              <a:rPr lang="en-GB" sz="2800" dirty="0" smtClean="0"/>
              <a:t>Improvements in survival of  children with leukaemia:  over 80% for standard risk ALL and 50-70% for AML</a:t>
            </a:r>
          </a:p>
          <a:p>
            <a:pPr>
              <a:buNone/>
            </a:pPr>
            <a:endParaRPr lang="en-GB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HSCT is reserved for high-risk leukaemia patients in first and subsequent remission who are unlikely to be cured by chemotherapy.</a:t>
            </a:r>
          </a:p>
          <a:p>
            <a:endParaRPr lang="en-GB" sz="2800" dirty="0" smtClean="0"/>
          </a:p>
          <a:p>
            <a:r>
              <a:rPr lang="en-GB" sz="2800" dirty="0" smtClean="0"/>
              <a:t>Identify  high risk children with the knowledge of current outcome with chemotherapy,  leukaemia biology and likely transplant outcomes</a:t>
            </a:r>
            <a:endParaRPr lang="en-GB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HSCT works in leukaemia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Transplant allows use of high doses of chemotherapeutic drugs to kill leukaemic cells.</a:t>
            </a:r>
          </a:p>
          <a:p>
            <a:endParaRPr lang="en-GB" dirty="0" smtClean="0"/>
          </a:p>
          <a:p>
            <a:r>
              <a:rPr lang="en-GB" dirty="0" smtClean="0"/>
              <a:t>Graft versus leukaemia effect (GvL): Alloreactive T-cells  in the graft attack leukaemic cells  in the recipient. Effect of GvL is seen more in CML than in AML and ALL. </a:t>
            </a:r>
          </a:p>
          <a:p>
            <a:endParaRPr lang="en-GB" dirty="0" smtClean="0"/>
          </a:p>
          <a:p>
            <a:r>
              <a:rPr lang="en-GB" dirty="0" smtClean="0"/>
              <a:t>Role of donor lymphocyte infusion (DLI)- survival at 2yrs greater in children who had DLI 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Curable by first-line treatment in 80% of cases</a:t>
            </a:r>
          </a:p>
          <a:p>
            <a:r>
              <a:rPr lang="en-GB" dirty="0" smtClean="0"/>
              <a:t>EFS at 8 years is 75% for ALL patients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Indications for transplant in </a:t>
            </a:r>
            <a:r>
              <a:rPr lang="en-GB" dirty="0" smtClean="0"/>
              <a:t>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CR1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In high-risk children with ALL in CR1</a:t>
            </a:r>
          </a:p>
          <a:p>
            <a:r>
              <a:rPr lang="en-GB" dirty="0" smtClean="0"/>
              <a:t>CR could not be achieved after initial induction therapy. </a:t>
            </a:r>
          </a:p>
          <a:p>
            <a:r>
              <a:rPr lang="en-GB" dirty="0" smtClean="0"/>
              <a:t>Over 10-2 minimal residual disease (MRD) remains after induction therapy, </a:t>
            </a:r>
          </a:p>
          <a:p>
            <a:r>
              <a:rPr lang="en-GB" dirty="0" smtClean="0"/>
              <a:t>Ph+ chromosome or the </a:t>
            </a:r>
            <a:r>
              <a:rPr lang="en-GB" dirty="0" err="1" smtClean="0"/>
              <a:t>Bcr-AbL</a:t>
            </a:r>
            <a:r>
              <a:rPr lang="en-GB" dirty="0" smtClean="0"/>
              <a:t> fusion gene is positive. </a:t>
            </a:r>
          </a:p>
          <a:p>
            <a:r>
              <a:rPr lang="en-GB" dirty="0" smtClean="0"/>
              <a:t>In infants aged less than one year with t (4:11) and the MLL/AF4 fusion gene,</a:t>
            </a:r>
          </a:p>
          <a:p>
            <a:r>
              <a:rPr lang="en-GB" dirty="0" smtClean="0"/>
              <a:t>WBC&gt;100X109/L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≥CR2</a:t>
            </a:r>
          </a:p>
          <a:p>
            <a:pPr>
              <a:buNone/>
            </a:pPr>
            <a:r>
              <a:rPr lang="en-GB" dirty="0" smtClean="0"/>
              <a:t>Intermediate </a:t>
            </a:r>
            <a:r>
              <a:rPr lang="en-GB" dirty="0" smtClean="0"/>
              <a:t>and standard-risk ALL in </a:t>
            </a:r>
            <a:r>
              <a:rPr lang="en-GB" dirty="0" smtClean="0"/>
              <a:t>≥CR2 </a:t>
            </a:r>
            <a:r>
              <a:rPr lang="en-GB" dirty="0" smtClean="0"/>
              <a:t>who </a:t>
            </a:r>
            <a:r>
              <a:rPr lang="en-GB" dirty="0" smtClean="0"/>
              <a:t>relapsed</a:t>
            </a:r>
          </a:p>
          <a:p>
            <a:pPr>
              <a:buNone/>
            </a:pPr>
            <a:r>
              <a:rPr lang="en-GB" dirty="0" smtClean="0"/>
              <a:t>less </a:t>
            </a:r>
            <a:r>
              <a:rPr lang="en-GB" dirty="0" smtClean="0"/>
              <a:t>than 36 months after diagnosis. </a:t>
            </a:r>
            <a:r>
              <a:rPr lang="en-GB" dirty="0" smtClean="0"/>
              <a:t> </a:t>
            </a:r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With intensive chemotherapy,  80-90% achieve CR</a:t>
            </a:r>
          </a:p>
          <a:p>
            <a:endParaRPr lang="en-GB" dirty="0" smtClean="0"/>
          </a:p>
          <a:p>
            <a:r>
              <a:rPr lang="en-GB" dirty="0" smtClean="0"/>
              <a:t>30-70% are cured with post induction chemotherapy</a:t>
            </a:r>
          </a:p>
          <a:p>
            <a:endParaRPr lang="en-GB" dirty="0" smtClean="0"/>
          </a:p>
          <a:p>
            <a:r>
              <a:rPr lang="en-GB" dirty="0" smtClean="0"/>
              <a:t>45-64% long term survival in children with high risk AML in CR1 – using MRD transplant</a:t>
            </a:r>
          </a:p>
          <a:p>
            <a:endParaRPr lang="en-GB" dirty="0" smtClean="0"/>
          </a:p>
          <a:p>
            <a:r>
              <a:rPr lang="en-GB" dirty="0" smtClean="0"/>
              <a:t>Over 60% of children do not have MRD</a:t>
            </a:r>
          </a:p>
          <a:p>
            <a:endParaRPr lang="en-GB" dirty="0" smtClean="0"/>
          </a:p>
          <a:p>
            <a:r>
              <a:rPr lang="en-GB" dirty="0" smtClean="0"/>
              <a:t>Individual case assessment needed for transplant in children with AML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Indications for transplant </a:t>
            </a:r>
            <a:r>
              <a:rPr lang="en-GB" dirty="0" smtClean="0"/>
              <a:t>in AML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503920" cy="55007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AML-High-risk acute myelogenous leukaemia (AML) includes M4, M5, M6, M7 subtypes in FAB classification</a:t>
            </a:r>
          </a:p>
          <a:p>
            <a:r>
              <a:rPr lang="en-GB" dirty="0" smtClean="0"/>
              <a:t>In CR1, Ph' chromosome (+) AML in CR1, 5q, 7q deletion in CR1, and Flt3-ITD mutation in CR1.</a:t>
            </a:r>
          </a:p>
          <a:p>
            <a:r>
              <a:rPr lang="en-GB" dirty="0" smtClean="0"/>
              <a:t>CR could not be achieved after one or two courses of standardized induction therapy. </a:t>
            </a:r>
          </a:p>
          <a:p>
            <a:r>
              <a:rPr lang="en-GB" dirty="0" smtClean="0"/>
              <a:t>The WBC count is over 100×109/L initially in CR1. </a:t>
            </a:r>
          </a:p>
          <a:p>
            <a:r>
              <a:rPr lang="en-GB" dirty="0" smtClean="0"/>
              <a:t>CR2 AML or secondary AML due to MDS transformation</a:t>
            </a:r>
          </a:p>
          <a:p>
            <a:r>
              <a:rPr lang="en-GB" dirty="0" smtClean="0"/>
              <a:t>Relapsed AML with a suitable donor</a:t>
            </a:r>
          </a:p>
          <a:p>
            <a:r>
              <a:rPr lang="en-GB" dirty="0" smtClean="0"/>
              <a:t>CR1 in treatment-related AML (t-AML). </a:t>
            </a:r>
          </a:p>
          <a:p>
            <a:pPr>
              <a:buNone/>
            </a:pPr>
            <a:r>
              <a:rPr lang="en-GB" dirty="0" smtClean="0"/>
              <a:t>Chronic myelogenous leukaemia  in chronic phase,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45224"/>
          </a:xfrm>
        </p:spPr>
        <p:txBody>
          <a:bodyPr>
            <a:normAutofit/>
          </a:bodyPr>
          <a:lstStyle/>
          <a:p>
            <a:r>
              <a:rPr lang="en-GB" dirty="0" smtClean="0"/>
              <a:t>Acct for &lt; 5% of haematologic malignancies</a:t>
            </a:r>
          </a:p>
          <a:p>
            <a:r>
              <a:rPr lang="en-GB" dirty="0" smtClean="0"/>
              <a:t>Variants important for transplant</a:t>
            </a:r>
          </a:p>
          <a:p>
            <a:pPr>
              <a:buNone/>
            </a:pPr>
            <a:r>
              <a:rPr lang="en-GB" dirty="0" smtClean="0"/>
              <a:t>- RAEB and RAEB-t</a:t>
            </a:r>
          </a:p>
          <a:p>
            <a:pPr>
              <a:buNone/>
            </a:pPr>
            <a:r>
              <a:rPr lang="en-GB" dirty="0" smtClean="0"/>
              <a:t>- Juvenile </a:t>
            </a:r>
            <a:r>
              <a:rPr lang="en-GB" dirty="0" err="1" smtClean="0"/>
              <a:t>myelomonocytic</a:t>
            </a:r>
            <a:r>
              <a:rPr lang="en-GB" dirty="0" smtClean="0"/>
              <a:t> </a:t>
            </a:r>
            <a:r>
              <a:rPr lang="en-GB" dirty="0" smtClean="0"/>
              <a:t>leukaemia JMML</a:t>
            </a:r>
            <a:endParaRPr lang="en-GB" dirty="0" smtClean="0"/>
          </a:p>
          <a:p>
            <a:r>
              <a:rPr lang="en-GB" dirty="0" smtClean="0"/>
              <a:t>JMML – median age at diagnosis is 2years</a:t>
            </a:r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              - M: F= 2:1</a:t>
            </a:r>
          </a:p>
          <a:p>
            <a:pPr>
              <a:buNone/>
            </a:pPr>
            <a:r>
              <a:rPr lang="en-GB" dirty="0" smtClean="0"/>
              <a:t>                 - Allo-HSCT is the only cure, with long term</a:t>
            </a:r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                survival</a:t>
            </a:r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              - age &gt;4yrs and female sex predicted poor</a:t>
            </a:r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                 outcome in transplanted children.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347</TotalTime>
  <Words>862</Words>
  <Application>Microsoft Office PowerPoint</Application>
  <PresentationFormat>On-screen Show (4:3)</PresentationFormat>
  <Paragraphs>131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HAEMATOPOIETIC STEM CELL TRANSPLANTATION  FOR LEUKAEMIA IN CHILDREN</vt:lpstr>
      <vt:lpstr>Overview </vt:lpstr>
      <vt:lpstr>Introduction </vt:lpstr>
      <vt:lpstr>How HSCT works in leukaemia</vt:lpstr>
      <vt:lpstr>ALL</vt:lpstr>
      <vt:lpstr>Indications for transplant in ALL</vt:lpstr>
      <vt:lpstr>AML</vt:lpstr>
      <vt:lpstr>Indications for transplant in AML</vt:lpstr>
      <vt:lpstr>MDS</vt:lpstr>
      <vt:lpstr>Myeloablative conditioning </vt:lpstr>
      <vt:lpstr>Reduced intensity conditioning - RIC</vt:lpstr>
      <vt:lpstr>Conditioning for malignant diseases</vt:lpstr>
      <vt:lpstr>Type of transplant</vt:lpstr>
      <vt:lpstr>Donor selection and stem cell source</vt:lpstr>
      <vt:lpstr>Outcome </vt:lpstr>
      <vt:lpstr>Summary </vt:lpstr>
      <vt:lpstr>References </vt:lpstr>
      <vt:lpstr>THANKS!!!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HAEMATOPOEITIC STEM CELL TRANSPLANTATION  FOR LEUKAEMIA IN CHILDREN</dc:title>
  <dc:creator>Yetty</dc:creator>
  <cp:lastModifiedBy>Yetty</cp:lastModifiedBy>
  <cp:revision>52</cp:revision>
  <dcterms:created xsi:type="dcterms:W3CDTF">2013-07-15T11:52:55Z</dcterms:created>
  <dcterms:modified xsi:type="dcterms:W3CDTF">2013-07-23T20:04:16Z</dcterms:modified>
</cp:coreProperties>
</file>