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B875-A176-412C-8A81-3A647552AA9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84D3CA-9CB6-4120-B1BD-C7D75AE4D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B875-A176-412C-8A81-3A647552AA9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D3CA-9CB6-4120-B1BD-C7D75AE4D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B875-A176-412C-8A81-3A647552AA9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D3CA-9CB6-4120-B1BD-C7D75AE4D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B875-A176-412C-8A81-3A647552AA9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84D3CA-9CB6-4120-B1BD-C7D75AE4D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B875-A176-412C-8A81-3A647552AA9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D3CA-9CB6-4120-B1BD-C7D75AE4D0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B875-A176-412C-8A81-3A647552AA9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D3CA-9CB6-4120-B1BD-C7D75AE4D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B875-A176-412C-8A81-3A647552AA9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F84D3CA-9CB6-4120-B1BD-C7D75AE4D0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B875-A176-412C-8A81-3A647552AA9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D3CA-9CB6-4120-B1BD-C7D75AE4D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B875-A176-412C-8A81-3A647552AA9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D3CA-9CB6-4120-B1BD-C7D75AE4D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B875-A176-412C-8A81-3A647552AA9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D3CA-9CB6-4120-B1BD-C7D75AE4D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B875-A176-412C-8A81-3A647552AA9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D3CA-9CB6-4120-B1BD-C7D75AE4D0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5CB875-A176-412C-8A81-3A647552AA9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84D3CA-9CB6-4120-B1BD-C7D75AE4D0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362200"/>
            <a:ext cx="8458200" cy="1222375"/>
          </a:xfrm>
        </p:spPr>
        <p:txBody>
          <a:bodyPr/>
          <a:lstStyle/>
          <a:p>
            <a:r>
              <a:rPr lang="en-US" dirty="0" smtClean="0"/>
              <a:t>HSCT PROTOCOL FOR </a:t>
            </a:r>
            <a:r>
              <a:rPr lang="en-US" dirty="0" smtClean="0"/>
              <a:t>M. 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DR IHEANACHO O.E.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95600"/>
            <a:ext cx="52252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THANK YOU</a:t>
            </a:r>
            <a:endParaRPr lang="en-US" sz="8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Biodata</a:t>
            </a:r>
            <a:endParaRPr lang="en-US" dirty="0" smtClean="0"/>
          </a:p>
          <a:p>
            <a:pPr lvl="1"/>
            <a:r>
              <a:rPr lang="en-US" dirty="0" smtClean="0"/>
              <a:t>Male, 15years, student. </a:t>
            </a:r>
          </a:p>
          <a:p>
            <a:r>
              <a:rPr lang="en-US" dirty="0" smtClean="0"/>
              <a:t>Diagnosis </a:t>
            </a:r>
          </a:p>
          <a:p>
            <a:pPr lvl="1"/>
            <a:r>
              <a:rPr lang="en-US" dirty="0" smtClean="0"/>
              <a:t>SCA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HSCT</a:t>
            </a:r>
          </a:p>
          <a:p>
            <a:pPr lvl="2"/>
            <a:r>
              <a:rPr lang="en-US" dirty="0" smtClean="0"/>
              <a:t>HLA-matched sibling donor.</a:t>
            </a:r>
          </a:p>
          <a:p>
            <a:pPr lvl="2"/>
            <a:r>
              <a:rPr lang="en-US" dirty="0" smtClean="0"/>
              <a:t>RIC using Flu/Bu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371600"/>
          <a:ext cx="9143999" cy="5486402"/>
        </p:xfrm>
        <a:graphic>
          <a:graphicData uri="http://schemas.openxmlformats.org/drawingml/2006/table">
            <a:tbl>
              <a:tblPr/>
              <a:tblGrid>
                <a:gridCol w="431232"/>
                <a:gridCol w="1291196"/>
                <a:gridCol w="886838"/>
                <a:gridCol w="861215"/>
                <a:gridCol w="584351"/>
                <a:gridCol w="1078081"/>
                <a:gridCol w="509353"/>
                <a:gridCol w="407484"/>
                <a:gridCol w="522479"/>
                <a:gridCol w="504979"/>
                <a:gridCol w="551852"/>
                <a:gridCol w="1514939"/>
              </a:tblGrid>
              <a:tr h="1426236">
                <a:tc>
                  <a:txBody>
                    <a:bodyPr/>
                    <a:lstStyle/>
                    <a:p>
                      <a:pPr algn="l"/>
                      <a:endParaRPr lang="en-US" sz="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 kern="0">
                          <a:latin typeface="Calibri"/>
                          <a:ea typeface="Times New Roman"/>
                          <a:cs typeface="Times New Roman"/>
                        </a:rPr>
                        <a:t>Date</a:t>
                      </a:r>
                      <a:endParaRPr lang="en-US" sz="700" b="1" ker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Conditioning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Doses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Route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 dirty="0">
                          <a:latin typeface="Arial"/>
                          <a:ea typeface="Times New Roman"/>
                          <a:cs typeface="Times New Roman"/>
                        </a:rPr>
                        <a:t>Immunsuppr.</a:t>
                      </a:r>
                      <a:endParaRPr lang="en-US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 dirty="0">
                          <a:latin typeface="Arial"/>
                          <a:ea typeface="Times New Roman"/>
                          <a:cs typeface="Times New Roman"/>
                        </a:rPr>
                        <a:t>10mg/kg</a:t>
                      </a:r>
                      <a:endParaRPr lang="en-US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Isolation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Heparin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CsA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 200mg/d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MMF  i.v.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1200 mg/</a:t>
                      </a:r>
                      <a:r>
                        <a:rPr lang="de-CH" sz="700" b="1" baseline="30000">
                          <a:latin typeface="Arial"/>
                          <a:ea typeface="Times New Roman"/>
                          <a:cs typeface="Times New Roman"/>
                        </a:rPr>
                        <a:t>m2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Acyclor 1500 mg/</a:t>
                      </a:r>
                      <a:r>
                        <a:rPr lang="de-CH" sz="700" b="1" baseline="30000">
                          <a:latin typeface="Arial"/>
                          <a:ea typeface="Times New Roman"/>
                          <a:cs typeface="Times New Roman"/>
                        </a:rPr>
                        <a:t>m2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Arial"/>
                          <a:ea typeface="Times New Roman"/>
                          <a:cs typeface="Times New Roman"/>
                        </a:rPr>
                        <a:t>Gut decontamination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Tue 16.07.2013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Catheter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441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-7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Wed  17.07.2013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441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-6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Thu  18.07.2013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Fludarabine</a:t>
                      </a:r>
                      <a:endParaRPr lang="en-US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40 mg/m</a:t>
                      </a:r>
                      <a:r>
                        <a:rPr lang="de-CH" sz="700" b="1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IV.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Arial"/>
                          <a:ea typeface="Times New Roman"/>
                          <a:cs typeface="Times New Roman"/>
                        </a:rPr>
                        <a:t>ATGAM 500mg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441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-5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Fri 19.07.2013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 dirty="0" smtClean="0">
                          <a:latin typeface="Arial"/>
                          <a:ea typeface="Times New Roman"/>
                          <a:cs typeface="Times New Roman"/>
                        </a:rPr>
                        <a:t>Fludarabine</a:t>
                      </a:r>
                      <a:endParaRPr lang="en-US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 dirty="0">
                          <a:latin typeface="Arial"/>
                          <a:ea typeface="Times New Roman"/>
                          <a:cs typeface="Times New Roman"/>
                        </a:rPr>
                        <a:t>Busulphan</a:t>
                      </a:r>
                      <a:endParaRPr lang="en-US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40 mg/m</a:t>
                      </a:r>
                      <a:r>
                        <a:rPr lang="de-CH" sz="700" b="1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4mg/kg/d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IV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PO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ATGAM 500mg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4235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-4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Sat 20.07.2013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Fludarabine</a:t>
                      </a:r>
                      <a:endParaRPr lang="en-US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 err="1">
                          <a:latin typeface="Arial"/>
                          <a:ea typeface="Times New Roman"/>
                          <a:cs typeface="Times New Roman"/>
                        </a:rPr>
                        <a:t>Busulphan</a:t>
                      </a:r>
                      <a:endParaRPr lang="en-US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40 mg/m</a:t>
                      </a:r>
                      <a:r>
                        <a:rPr lang="de-CH" sz="700" b="1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4mg/kg/d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IV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PO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ATGAM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500 mg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 b="1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770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-3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Sun 21.07.2013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Fludarabine</a:t>
                      </a:r>
                      <a:endParaRPr lang="en-US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 err="1">
                          <a:latin typeface="Arial"/>
                          <a:ea typeface="Times New Roman"/>
                          <a:cs typeface="Times New Roman"/>
                        </a:rPr>
                        <a:t>Busulphan</a:t>
                      </a:r>
                      <a:endParaRPr lang="en-US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40 mg/m</a:t>
                      </a:r>
                      <a:r>
                        <a:rPr lang="de-CH" sz="700" b="1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4mg/kg/d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IV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PO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770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-2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 22.07.2013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Fludarabine</a:t>
                      </a:r>
                      <a:endParaRPr lang="en-US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 dirty="0">
                          <a:latin typeface="Arial"/>
                          <a:ea typeface="Times New Roman"/>
                          <a:cs typeface="Times New Roman"/>
                        </a:rPr>
                        <a:t>Busulphan </a:t>
                      </a:r>
                      <a:endParaRPr lang="en-US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20 mg/m</a:t>
                      </a:r>
                      <a:r>
                        <a:rPr lang="de-CH" sz="700" b="1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4mg/kg/d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IV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PO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863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-1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Tue 23.07.2013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Rest day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121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Wed 24.07.2013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BMT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121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+1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Thu 25.07.2013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121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+2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Fri 26.07.2013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121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latin typeface="Arial"/>
                          <a:ea typeface="Times New Roman"/>
                          <a:cs typeface="Times New Roman"/>
                        </a:rPr>
                        <a:t>+3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Sat 27.07.2013</a:t>
                      </a:r>
                      <a:endParaRPr lang="en-US" sz="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998" marR="44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914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de-CH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de-C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Stem Cell Unit, Dept of Haematology, Blood Transfusion and Stem Cell Transplantation</a:t>
            </a:r>
            <a:r>
              <a:rPr kumimoji="0" lang="de-CH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de-CH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Physician:</a:t>
            </a:r>
            <a:r>
              <a:rPr kumimoji="0" lang="de-C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Bazuaye G. N   05.07.2013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de-CH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Patient: </a:t>
            </a:r>
            <a:r>
              <a:rPr kumimoji="0" lang="de-C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Matthew Ebenezer, DOB: 23.11.1997</a:t>
            </a:r>
            <a:r>
              <a:rPr kumimoji="0" lang="de-CH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Diagnosis: </a:t>
            </a:r>
            <a:r>
              <a:rPr kumimoji="0" lang="de-C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Sickle Cell Anaemia  </a:t>
            </a:r>
            <a:r>
              <a:rPr kumimoji="0" lang="de-CH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Donor:</a:t>
            </a:r>
            <a:r>
              <a:rPr kumimoji="0" lang="de-C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Matthew Naomi  (MSD), Genotype: AA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de-CH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Conditioning:</a:t>
            </a:r>
            <a:r>
              <a:rPr kumimoji="0" lang="de-C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Flu 180 mg/m</a:t>
            </a:r>
            <a:r>
              <a:rPr kumimoji="0" lang="de-CH" sz="12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de-C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Bu 16mg/kg,  ATG (ATGAM) 1500mg total dose over 3days, CSA 5mg/kg/day.                                                                      (analog EBMT 2005 Sykora und Sauer et al.) 		Weight</a:t>
            </a:r>
            <a:r>
              <a:rPr kumimoji="0" lang="de-C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48 kg, Height 175 cm, BSA 1.53 m</a:t>
            </a:r>
            <a:r>
              <a:rPr kumimoji="0" lang="de-CH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de-CH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		</a:t>
            </a: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-1031875" y="-9304338"/>
            <a:ext cx="9372600" cy="914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de-CH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0"/>
            <a:ext cx="2985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PROTOCOL</a:t>
            </a:r>
            <a:endParaRPr lang="en-US" sz="4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0"/>
            <a:ext cx="709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CHART FOR MONITORING PROCEDURES</a:t>
            </a:r>
            <a:endParaRPr lang="en-US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Isolation &amp; catheterization (from day-8)</a:t>
            </a:r>
          </a:p>
          <a:p>
            <a:pPr lvl="1"/>
            <a:r>
              <a:rPr lang="en-US" dirty="0" smtClean="0"/>
              <a:t>Isolation room for (reverse) barrier nursing.</a:t>
            </a:r>
          </a:p>
          <a:p>
            <a:pPr lvl="1"/>
            <a:r>
              <a:rPr lang="en-US" dirty="0" smtClean="0"/>
              <a:t>Catheterization for easy &amp; steady IV access.</a:t>
            </a:r>
          </a:p>
          <a:p>
            <a:r>
              <a:rPr lang="en-US" dirty="0" smtClean="0"/>
              <a:t>Adequate hydration (1800ml/m</a:t>
            </a:r>
            <a:r>
              <a:rPr lang="en-US" baseline="30000" dirty="0" smtClean="0"/>
              <a:t>2</a:t>
            </a:r>
            <a:r>
              <a:rPr lang="en-US" dirty="0" smtClean="0"/>
              <a:t> )from day-8</a:t>
            </a:r>
          </a:p>
          <a:p>
            <a:r>
              <a:rPr lang="en-US" dirty="0" smtClean="0"/>
              <a:t>VOD prophylaxis/ </a:t>
            </a:r>
            <a:r>
              <a:rPr lang="en-US" dirty="0" err="1" smtClean="0"/>
              <a:t>thromboprophylaxis</a:t>
            </a:r>
            <a:endParaRPr lang="en-US" dirty="0" smtClean="0"/>
          </a:p>
          <a:p>
            <a:pPr lvl="1"/>
            <a:r>
              <a:rPr lang="en-US" dirty="0" smtClean="0"/>
              <a:t>Heparin (cont IVF) 100IU/day</a:t>
            </a:r>
          </a:p>
          <a:p>
            <a:pPr lvl="1"/>
            <a:r>
              <a:rPr lang="en-US" dirty="0" smtClean="0"/>
              <a:t>From day -7</a:t>
            </a:r>
          </a:p>
          <a:p>
            <a:r>
              <a:rPr lang="en-US" dirty="0" smtClean="0"/>
              <a:t>Gut decontamination</a:t>
            </a:r>
          </a:p>
          <a:p>
            <a:pPr lvl="1"/>
            <a:r>
              <a:rPr lang="en-US" dirty="0" smtClean="0"/>
              <a:t>Oral neomycin, </a:t>
            </a:r>
            <a:r>
              <a:rPr lang="en-US" dirty="0" err="1" smtClean="0"/>
              <a:t>vancomycin</a:t>
            </a:r>
            <a:r>
              <a:rPr lang="en-US" dirty="0" smtClean="0"/>
              <a:t>, </a:t>
            </a:r>
            <a:r>
              <a:rPr lang="en-US" dirty="0" err="1" smtClean="0"/>
              <a:t>gentamycin</a:t>
            </a:r>
            <a:r>
              <a:rPr lang="en-US" dirty="0" smtClean="0"/>
              <a:t>, </a:t>
            </a:r>
            <a:r>
              <a:rPr lang="en-US" dirty="0" err="1" smtClean="0"/>
              <a:t>ampho</a:t>
            </a:r>
            <a:r>
              <a:rPr lang="en-US" dirty="0" smtClean="0"/>
              <a:t> B.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Conditioning regimen (RIC)</a:t>
            </a:r>
          </a:p>
          <a:p>
            <a:pPr lvl="1"/>
            <a:r>
              <a:rPr lang="en-US" dirty="0" smtClean="0"/>
              <a:t>IV </a:t>
            </a:r>
            <a:r>
              <a:rPr lang="en-US" dirty="0" err="1" smtClean="0"/>
              <a:t>Fludarabine</a:t>
            </a:r>
            <a:r>
              <a:rPr lang="en-US" dirty="0" smtClean="0"/>
              <a:t> 180mg/m</a:t>
            </a:r>
            <a:r>
              <a:rPr lang="en-US" baseline="30000" dirty="0" smtClean="0"/>
              <a:t>2 </a:t>
            </a:r>
            <a:r>
              <a:rPr lang="en-US" dirty="0" smtClean="0"/>
              <a:t> over 5days (-6 to -2)</a:t>
            </a:r>
          </a:p>
          <a:p>
            <a:pPr lvl="1"/>
            <a:r>
              <a:rPr lang="en-US" dirty="0" err="1" smtClean="0"/>
              <a:t>Busulfan</a:t>
            </a:r>
            <a:r>
              <a:rPr lang="en-US" dirty="0" smtClean="0"/>
              <a:t> PO 16mg/kg over 4days (-5 to -2)</a:t>
            </a:r>
          </a:p>
          <a:p>
            <a:pPr lvl="1"/>
            <a:r>
              <a:rPr lang="en-US" dirty="0" smtClean="0"/>
              <a:t>ATG 1500mg over 3 days(-6 to -4)</a:t>
            </a:r>
          </a:p>
          <a:p>
            <a:r>
              <a:rPr lang="en-US" dirty="0" smtClean="0"/>
              <a:t>Day -1 is a rest day (chemo drug holiday).</a:t>
            </a:r>
          </a:p>
          <a:p>
            <a:r>
              <a:rPr lang="en-US" dirty="0" smtClean="0"/>
              <a:t>Day 0: infusion </a:t>
            </a:r>
            <a:r>
              <a:rPr lang="en-US" smtClean="0"/>
              <a:t>of donor HSC </a:t>
            </a:r>
            <a:r>
              <a:rPr lang="en-US" dirty="0" smtClean="0"/>
              <a:t>(transplantation)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GVHD prophylaxis</a:t>
            </a:r>
          </a:p>
          <a:p>
            <a:pPr lvl="1"/>
            <a:r>
              <a:rPr lang="en-US" dirty="0" err="1" smtClean="0"/>
              <a:t>Ciclosporin</a:t>
            </a:r>
            <a:r>
              <a:rPr lang="en-US" dirty="0" smtClean="0"/>
              <a:t> A (PO) from day -3</a:t>
            </a:r>
          </a:p>
          <a:p>
            <a:pPr lvl="1"/>
            <a:r>
              <a:rPr lang="en-US" dirty="0" err="1" smtClean="0"/>
              <a:t>Mycophenolate</a:t>
            </a:r>
            <a:r>
              <a:rPr lang="en-US" dirty="0" smtClean="0"/>
              <a:t> </a:t>
            </a:r>
            <a:r>
              <a:rPr lang="en-US" dirty="0" err="1" smtClean="0"/>
              <a:t>mofetil</a:t>
            </a:r>
            <a:r>
              <a:rPr lang="en-US" dirty="0" smtClean="0"/>
              <a:t> 1200/m</a:t>
            </a:r>
            <a:r>
              <a:rPr lang="en-US" baseline="30000" dirty="0" smtClean="0"/>
              <a:t>2</a:t>
            </a:r>
            <a:r>
              <a:rPr lang="en-US" dirty="0" smtClean="0"/>
              <a:t> from day0</a:t>
            </a:r>
          </a:p>
          <a:p>
            <a:r>
              <a:rPr lang="en-US" dirty="0" smtClean="0"/>
              <a:t>Antimicrobial/ </a:t>
            </a:r>
            <a:r>
              <a:rPr lang="en-US" dirty="0" err="1" smtClean="0"/>
              <a:t>antihelminthic</a:t>
            </a:r>
            <a:r>
              <a:rPr lang="en-US" dirty="0" smtClean="0"/>
              <a:t> prophylaxis</a:t>
            </a:r>
          </a:p>
          <a:p>
            <a:pPr lvl="1"/>
            <a:r>
              <a:rPr lang="en-US" dirty="0" smtClean="0"/>
              <a:t>Viral (acyclovir)</a:t>
            </a:r>
          </a:p>
          <a:p>
            <a:pPr lvl="1"/>
            <a:r>
              <a:rPr lang="en-US" dirty="0" smtClean="0"/>
              <a:t>Fungal (</a:t>
            </a:r>
            <a:r>
              <a:rPr lang="en-US" dirty="0" err="1" smtClean="0"/>
              <a:t>fluconazole</a:t>
            </a:r>
            <a:r>
              <a:rPr lang="en-US" dirty="0" smtClean="0"/>
              <a:t>), </a:t>
            </a:r>
            <a:r>
              <a:rPr lang="en-US" dirty="0" err="1" smtClean="0"/>
              <a:t>Pneumocystis</a:t>
            </a:r>
            <a:r>
              <a:rPr lang="en-US" dirty="0" smtClean="0"/>
              <a:t> </a:t>
            </a:r>
            <a:r>
              <a:rPr lang="en-US" dirty="0" err="1" smtClean="0"/>
              <a:t>jiroveci</a:t>
            </a:r>
            <a:r>
              <a:rPr lang="en-US" dirty="0" smtClean="0"/>
              <a:t> (</a:t>
            </a:r>
            <a:r>
              <a:rPr lang="en-US" dirty="0" err="1" smtClean="0"/>
              <a:t>septrin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Protozoal</a:t>
            </a:r>
            <a:r>
              <a:rPr lang="en-US" dirty="0" smtClean="0"/>
              <a:t> (</a:t>
            </a:r>
            <a:r>
              <a:rPr lang="en-US" dirty="0" err="1" smtClean="0"/>
              <a:t>fansidar</a:t>
            </a:r>
            <a:r>
              <a:rPr lang="en-US" dirty="0" smtClean="0"/>
              <a:t>, </a:t>
            </a:r>
            <a:r>
              <a:rPr lang="en-US" dirty="0" err="1" smtClean="0"/>
              <a:t>paludrine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Helminths</a:t>
            </a:r>
            <a:r>
              <a:rPr lang="en-US" dirty="0" smtClean="0"/>
              <a:t> (</a:t>
            </a:r>
            <a:r>
              <a:rPr lang="en-US" dirty="0" err="1" smtClean="0"/>
              <a:t>albendazole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Prophylaxis for some drug S/E</a:t>
            </a:r>
          </a:p>
          <a:p>
            <a:pPr lvl="1"/>
            <a:r>
              <a:rPr lang="en-US" dirty="0" smtClean="0"/>
              <a:t>Seizure (</a:t>
            </a:r>
            <a:r>
              <a:rPr lang="en-US" dirty="0" err="1" smtClean="0"/>
              <a:t>clonazepam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Supplement</a:t>
            </a:r>
          </a:p>
          <a:p>
            <a:pPr lvl="1"/>
            <a:r>
              <a:rPr lang="en-US" dirty="0" err="1" smtClean="0"/>
              <a:t>KCl</a:t>
            </a:r>
            <a:r>
              <a:rPr lang="en-US" dirty="0" smtClean="0"/>
              <a:t>, Ca</a:t>
            </a:r>
            <a:r>
              <a:rPr lang="en-US" baseline="30000" dirty="0" smtClean="0"/>
              <a:t>2+</a:t>
            </a:r>
            <a:r>
              <a:rPr lang="en-US" dirty="0" smtClean="0"/>
              <a:t>, MgSO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Blood product transfusion (no mismatch)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Rh</a:t>
            </a:r>
            <a:r>
              <a:rPr lang="en-US" dirty="0" smtClean="0"/>
              <a:t> pos/</a:t>
            </a:r>
            <a:r>
              <a:rPr lang="en-US" dirty="0" err="1" smtClean="0"/>
              <a:t>neg</a:t>
            </a:r>
            <a:r>
              <a:rPr lang="en-US" dirty="0" smtClean="0"/>
              <a:t> blood products.</a:t>
            </a:r>
          </a:p>
          <a:p>
            <a:pPr lvl="1"/>
            <a:r>
              <a:rPr lang="en-US" dirty="0" err="1" smtClean="0"/>
              <a:t>Leukodepleted</a:t>
            </a:r>
            <a:r>
              <a:rPr lang="en-US" dirty="0" smtClean="0"/>
              <a:t>, irradiated </a:t>
            </a:r>
          </a:p>
          <a:p>
            <a:pPr lvl="1"/>
            <a:r>
              <a:rPr lang="en-US" dirty="0" smtClean="0"/>
              <a:t>Red cells from AA (genotype) donor.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smtClean="0"/>
              <a:t>was adopted </a:t>
            </a:r>
            <a:r>
              <a:rPr lang="en-US" dirty="0" smtClean="0"/>
              <a:t>from EBMT 2005, </a:t>
            </a:r>
            <a:r>
              <a:rPr lang="en-US" dirty="0" err="1" smtClean="0"/>
              <a:t>Sykora</a:t>
            </a:r>
            <a:r>
              <a:rPr lang="en-US" dirty="0" smtClean="0"/>
              <a:t> et al.</a:t>
            </a:r>
          </a:p>
          <a:p>
            <a:pPr lvl="1"/>
            <a:r>
              <a:rPr lang="en-US" dirty="0" smtClean="0"/>
              <a:t>Individualized to fit our recipient &amp; setting.</a:t>
            </a:r>
          </a:p>
          <a:p>
            <a:pPr lvl="1"/>
            <a:r>
              <a:rPr lang="en-US" dirty="0" smtClean="0"/>
              <a:t>Open to constructive criticisms/amendments.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626</TotalTime>
  <Words>375</Words>
  <Application>Microsoft Office PowerPoint</Application>
  <PresentationFormat>On-screen Show (4:3)</PresentationFormat>
  <Paragraphs>131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HSCT PROTOCOL FOR M. E. </vt:lpstr>
      <vt:lpstr>INTRODUCTION</vt:lpstr>
      <vt:lpstr>Slide 3</vt:lpstr>
      <vt:lpstr>Slide 4</vt:lpstr>
      <vt:lpstr>Slide 5</vt:lpstr>
      <vt:lpstr>Slide 6</vt:lpstr>
      <vt:lpstr>Slide 7</vt:lpstr>
      <vt:lpstr>Slide 8</vt:lpstr>
      <vt:lpstr>Conclusion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HSCT PROTOCOL FOR ME</dc:title>
  <dc:creator>DIOE</dc:creator>
  <cp:lastModifiedBy>DIOE</cp:lastModifiedBy>
  <cp:revision>41</cp:revision>
  <dcterms:created xsi:type="dcterms:W3CDTF">2013-07-16T21:10:06Z</dcterms:created>
  <dcterms:modified xsi:type="dcterms:W3CDTF">2013-07-17T17:15:00Z</dcterms:modified>
</cp:coreProperties>
</file>