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3" r:id="rId2"/>
    <p:sldId id="260" r:id="rId3"/>
    <p:sldId id="257" r:id="rId4"/>
    <p:sldId id="258" r:id="rId5"/>
    <p:sldId id="277" r:id="rId6"/>
    <p:sldId id="276" r:id="rId7"/>
    <p:sldId id="259" r:id="rId8"/>
    <p:sldId id="264" r:id="rId9"/>
    <p:sldId id="266" r:id="rId10"/>
    <p:sldId id="267" r:id="rId11"/>
    <p:sldId id="268" r:id="rId12"/>
    <p:sldId id="269" r:id="rId13"/>
    <p:sldId id="265" r:id="rId14"/>
    <p:sldId id="270" r:id="rId15"/>
    <p:sldId id="271" r:id="rId16"/>
    <p:sldId id="278" r:id="rId17"/>
    <p:sldId id="279" r:id="rId18"/>
    <p:sldId id="280" r:id="rId19"/>
    <p:sldId id="281" r:id="rId20"/>
    <p:sldId id="272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67442-2460-4DEA-BD5E-6AAC681E56A0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CA124-A474-4E0E-86CF-26D7AA9F1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Predictor</a:t>
            </a:r>
            <a:r>
              <a:rPr lang="en-US" baseline="0" dirty="0" smtClean="0"/>
              <a:t> s of outcome I secondary TKI –early  </a:t>
            </a:r>
            <a:r>
              <a:rPr lang="en-US" baseline="0" dirty="0" err="1" smtClean="0"/>
              <a:t>CCyR</a:t>
            </a:r>
            <a:r>
              <a:rPr lang="en-US" baseline="0" dirty="0" smtClean="0"/>
              <a:t>- good.</a:t>
            </a:r>
          </a:p>
          <a:p>
            <a:r>
              <a:rPr lang="en-US" baseline="0" dirty="0" smtClean="0"/>
              <a:t>Failure of </a:t>
            </a:r>
            <a:r>
              <a:rPr lang="en-US" baseline="0" dirty="0" err="1" smtClean="0"/>
              <a:t>CCyR</a:t>
            </a:r>
            <a:r>
              <a:rPr lang="en-US" baseline="0" dirty="0" smtClean="0"/>
              <a:t> @3mo &amp; </a:t>
            </a:r>
            <a:r>
              <a:rPr lang="en-US" baseline="0" dirty="0" err="1" smtClean="0"/>
              <a:t>mCyR</a:t>
            </a:r>
            <a:r>
              <a:rPr lang="en-US" baseline="0" dirty="0" smtClean="0"/>
              <a:t> @6mo are bad omen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CA124-A474-4E0E-86CF-26D7AA9F129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 year </a:t>
            </a:r>
            <a:r>
              <a:rPr lang="en-US" dirty="0" err="1" smtClean="0"/>
              <a:t>os</a:t>
            </a:r>
            <a:r>
              <a:rPr lang="en-US" dirty="0" smtClean="0"/>
              <a:t>= 70% best score, 20 worst score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CA124-A474-4E0E-86CF-26D7AA9F129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C55E5-CD39-4690-8BC0-3A7D8E95E063}" type="datetimeFigureOut">
              <a:rPr lang="en-US" smtClean="0"/>
              <a:pPr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18B1E-CF07-4AAD-BE26-2A72A5EB6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HSCT IN ADULT LEUKEMIA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Dr </a:t>
            </a:r>
            <a:r>
              <a:rPr lang="en-US" i="1" dirty="0" err="1" smtClean="0">
                <a:solidFill>
                  <a:schemeClr val="tx2">
                    <a:lumMod val="50000"/>
                  </a:schemeClr>
                </a:solidFill>
              </a:rPr>
              <a:t>Obieche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 J.C.</a:t>
            </a:r>
            <a:endParaRPr lang="en-US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Secondary therapy</a:t>
            </a:r>
          </a:p>
          <a:p>
            <a:pPr lvl="3"/>
            <a:r>
              <a:rPr lang="en-US" dirty="0" err="1" smtClean="0"/>
              <a:t>CCyR</a:t>
            </a:r>
            <a:r>
              <a:rPr lang="en-US" dirty="0" smtClean="0"/>
              <a:t> -50%</a:t>
            </a:r>
          </a:p>
          <a:p>
            <a:pPr lvl="3"/>
            <a:r>
              <a:rPr lang="en-US" dirty="0" smtClean="0"/>
              <a:t>Survival at 3years- 80%</a:t>
            </a:r>
          </a:p>
          <a:p>
            <a:pPr lvl="1"/>
            <a:r>
              <a:rPr lang="en-US" dirty="0" smtClean="0"/>
              <a:t>AP &amp; BP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Can achieve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CCyR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but Poor   PFS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T3151 does not respond to the currently available TKI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r>
              <a:rPr lang="en-US" dirty="0" smtClean="0"/>
              <a:t>Who should be considered for </a:t>
            </a:r>
            <a:r>
              <a:rPr lang="en-US" dirty="0" err="1" smtClean="0"/>
              <a:t>allo</a:t>
            </a:r>
            <a:r>
              <a:rPr lang="en-US" dirty="0" smtClean="0"/>
              <a:t>-SCT?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Phase: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Cases intolerable to all TKI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Those that acquire T3151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Wise to start donor search with commencement of salvage therapy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Advanced stage CML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respond to TKI, but not curative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Consider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-SCT early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TKI and transplant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deleterious effect with TKI pre transplant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evidence that resistant patient with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Abl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mutation has poorer outcome post-SCT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Chronic </a:t>
            </a:r>
            <a:r>
              <a:rPr lang="en-US" dirty="0" err="1" smtClean="0"/>
              <a:t>Myelogenous</a:t>
            </a:r>
            <a:r>
              <a:rPr lang="en-US" dirty="0" smtClean="0"/>
              <a:t> Leukemia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68680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227961"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4137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Factors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score</a:t>
                      </a:r>
                      <a:endParaRPr lang="en-US" sz="1100" b="1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Disease phase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Chronic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Accelerated phase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Blast phase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Age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&lt;20 years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20-40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&gt;40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Stem</a:t>
                      </a:r>
                      <a:r>
                        <a:rPr lang="en-US" sz="1100" b="1" baseline="0" dirty="0" smtClean="0"/>
                        <a:t> cell source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Sibbling</a:t>
                      </a:r>
                      <a:r>
                        <a:rPr lang="en-US" sz="1100" dirty="0" smtClean="0"/>
                        <a:t> donor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Unrelated donor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Time</a:t>
                      </a:r>
                      <a:r>
                        <a:rPr lang="en-US" sz="1100" b="1" baseline="0" dirty="0" smtClean="0"/>
                        <a:t> from diagnosis to transplant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&lt;12 mo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&gt;12mo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Recipient-donor</a:t>
                      </a:r>
                      <a:r>
                        <a:rPr lang="en-US" sz="1100" b="1" baseline="0" dirty="0" smtClean="0"/>
                        <a:t> gender combination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Male into male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Male into female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Female into female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0</a:t>
                      </a:r>
                      <a:endParaRPr lang="en-US" sz="1100" dirty="0"/>
                    </a:p>
                  </a:txBody>
                  <a:tcPr/>
                </a:tc>
              </a:tr>
              <a:tr h="22796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Female into male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Chronic lymphocytic leukemia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indication for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-SCT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Poor risk CLL</a:t>
            </a:r>
          </a:p>
          <a:p>
            <a:pPr lvl="1"/>
            <a:r>
              <a:rPr lang="en-US" dirty="0" smtClean="0"/>
              <a:t>Primary resistance to </a:t>
            </a:r>
            <a:r>
              <a:rPr lang="en-US" dirty="0" err="1" smtClean="0"/>
              <a:t>purine</a:t>
            </a:r>
            <a:r>
              <a:rPr lang="en-US" dirty="0" smtClean="0"/>
              <a:t> analogue based therapy</a:t>
            </a:r>
          </a:p>
          <a:p>
            <a:pPr lvl="1"/>
            <a:r>
              <a:rPr lang="en-US" dirty="0" smtClean="0"/>
              <a:t>Relapse within 24 mo of therapy</a:t>
            </a:r>
          </a:p>
          <a:p>
            <a:pPr lvl="1"/>
            <a:r>
              <a:rPr lang="en-US" dirty="0" smtClean="0"/>
              <a:t>ZAP 70</a:t>
            </a:r>
          </a:p>
          <a:p>
            <a:pPr lvl="1"/>
            <a:r>
              <a:rPr lang="en-US" dirty="0" smtClean="0"/>
              <a:t>High CD 38 expression</a:t>
            </a:r>
          </a:p>
          <a:p>
            <a:pPr lvl="1"/>
            <a:r>
              <a:rPr lang="en-US" dirty="0" smtClean="0"/>
              <a:t>Mutation/ deletion of 17p14</a:t>
            </a:r>
          </a:p>
          <a:p>
            <a:pPr lvl="1"/>
            <a:r>
              <a:rPr lang="en-US" dirty="0" smtClean="0"/>
              <a:t>Richter’s transformation</a:t>
            </a:r>
          </a:p>
          <a:p>
            <a:pPr lvl="1"/>
            <a:r>
              <a:rPr lang="en-US" dirty="0" smtClean="0"/>
              <a:t>Relapse after autologous transplant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RIC and SCT in CLL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Conditioning Regimen should contain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Fludara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± TBI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Outcome: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NRM~20%, PFS~ 40%, OS ~60 at 5 years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Auto-SCT- lower RR, similar OS with Observation at 5 year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Cord blood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unrelated donor transplant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myeloma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of HSCT!</a:t>
            </a:r>
          </a:p>
          <a:p>
            <a:r>
              <a:rPr lang="en-US" dirty="0" smtClean="0"/>
              <a:t>Before the era of </a:t>
            </a:r>
            <a:r>
              <a:rPr lang="en-US" dirty="0" err="1" smtClean="0"/>
              <a:t>immunomodulators</a:t>
            </a:r>
            <a:endParaRPr lang="en-US" dirty="0" smtClean="0"/>
          </a:p>
          <a:p>
            <a:pPr lvl="1"/>
            <a:r>
              <a:rPr lang="en-US" dirty="0" smtClean="0"/>
              <a:t>Autologous SCT as part of </a:t>
            </a:r>
            <a:r>
              <a:rPr lang="en-US" dirty="0" err="1" smtClean="0"/>
              <a:t>of</a:t>
            </a:r>
            <a:r>
              <a:rPr lang="en-US" dirty="0" smtClean="0"/>
              <a:t> frontline treatment:</a:t>
            </a:r>
          </a:p>
          <a:p>
            <a:pPr lvl="2"/>
            <a:r>
              <a:rPr lang="en-US" dirty="0" smtClean="0"/>
              <a:t>CR-22-44%, median time to progression 18-24mo, OS 4-6 years</a:t>
            </a:r>
          </a:p>
          <a:p>
            <a:pPr lvl="2"/>
            <a:r>
              <a:rPr lang="en-US" dirty="0" smtClean="0"/>
              <a:t>High dose </a:t>
            </a:r>
            <a:r>
              <a:rPr lang="en-US" dirty="0" err="1" smtClean="0"/>
              <a:t>Mephalan</a:t>
            </a:r>
            <a:r>
              <a:rPr lang="en-US" dirty="0" smtClean="0"/>
              <a:t> 200mg/m</a:t>
            </a:r>
            <a:r>
              <a:rPr lang="en-US" baseline="30000" dirty="0" smtClean="0"/>
              <a:t>2</a:t>
            </a:r>
          </a:p>
          <a:p>
            <a:pPr lvl="2"/>
            <a:r>
              <a:rPr lang="en-US" dirty="0" smtClean="0"/>
              <a:t>Well tolerated- NRM~2%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```````````````````````````````````````````````````````````````````````````````````````````````````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Era of </a:t>
            </a:r>
            <a:r>
              <a:rPr lang="en-US" dirty="0" err="1" smtClean="0"/>
              <a:t>immunomodulators</a:t>
            </a:r>
            <a:endParaRPr lang="en-US" dirty="0" smtClean="0"/>
          </a:p>
          <a:p>
            <a:pPr lvl="2"/>
            <a:r>
              <a:rPr lang="en-US" dirty="0" err="1" smtClean="0"/>
              <a:t>Linelidomide</a:t>
            </a:r>
            <a:endParaRPr lang="en-US" dirty="0" smtClean="0"/>
          </a:p>
          <a:p>
            <a:pPr lvl="2"/>
            <a:r>
              <a:rPr lang="en-US" dirty="0" smtClean="0"/>
              <a:t>Thalidomide</a:t>
            </a:r>
          </a:p>
          <a:p>
            <a:pPr lvl="2"/>
            <a:r>
              <a:rPr lang="en-US" dirty="0" err="1" smtClean="0"/>
              <a:t>Bortezomib</a:t>
            </a:r>
            <a:endParaRPr lang="en-US" dirty="0" smtClean="0"/>
          </a:p>
          <a:p>
            <a:pPr lvl="1"/>
            <a:r>
              <a:rPr lang="en-US" dirty="0" smtClean="0"/>
              <a:t>Currently used as frontline treatments </a:t>
            </a:r>
          </a:p>
          <a:p>
            <a:pPr lvl="2"/>
            <a:r>
              <a:rPr lang="en-US" dirty="0" smtClean="0"/>
              <a:t>Higher CR,</a:t>
            </a:r>
          </a:p>
          <a:p>
            <a:pPr lvl="2"/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Current guideline</a:t>
            </a:r>
          </a:p>
          <a:p>
            <a:r>
              <a:rPr lang="en-US" dirty="0" smtClean="0"/>
              <a:t>Autologous HSCT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Newly diagnosed, &lt;65 years &amp; good performance status</a:t>
            </a:r>
          </a:p>
          <a:p>
            <a:pPr lvl="1"/>
            <a:r>
              <a:rPr lang="en-US" dirty="0" smtClean="0"/>
              <a:t>Patient with adverse prognostic factors</a:t>
            </a:r>
          </a:p>
          <a:p>
            <a:pPr lvl="2"/>
            <a:r>
              <a:rPr lang="en-US" dirty="0" smtClean="0"/>
              <a:t>High </a:t>
            </a:r>
            <a:r>
              <a:rPr lang="el-GR" dirty="0" smtClean="0"/>
              <a:t>β</a:t>
            </a:r>
            <a:r>
              <a:rPr lang="en-US" baseline="-25000" dirty="0" smtClean="0"/>
              <a:t>2 </a:t>
            </a:r>
            <a:r>
              <a:rPr lang="en-US" dirty="0" smtClean="0"/>
              <a:t> </a:t>
            </a:r>
            <a:r>
              <a:rPr lang="en-US" dirty="0" err="1" smtClean="0"/>
              <a:t>microglobulin</a:t>
            </a:r>
            <a:endParaRPr lang="en-US" dirty="0" smtClean="0"/>
          </a:p>
          <a:p>
            <a:pPr lvl="2"/>
            <a:r>
              <a:rPr lang="en-US" dirty="0" smtClean="0"/>
              <a:t>Del 13</a:t>
            </a:r>
          </a:p>
          <a:p>
            <a:pPr lvl="2"/>
            <a:r>
              <a:rPr lang="en-US" dirty="0" smtClean="0"/>
              <a:t>Poor outcome following HSCT</a:t>
            </a:r>
          </a:p>
          <a:p>
            <a:pPr lvl="2">
              <a:buNone/>
            </a:pP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Early  transplantation </a:t>
            </a:r>
            <a:r>
              <a:rPr lang="en-US" dirty="0" err="1" smtClean="0"/>
              <a:t>vs</a:t>
            </a:r>
            <a:r>
              <a:rPr lang="en-US" dirty="0" smtClean="0"/>
              <a:t> delayed </a:t>
            </a:r>
          </a:p>
          <a:p>
            <a:pPr lvl="2"/>
            <a:r>
              <a:rPr lang="en-US" dirty="0" smtClean="0"/>
              <a:t>Improved PFS</a:t>
            </a:r>
          </a:p>
          <a:p>
            <a:pPr lvl="2"/>
            <a:r>
              <a:rPr lang="en-US" dirty="0" smtClean="0"/>
              <a:t>Similar OS</a:t>
            </a:r>
          </a:p>
          <a:p>
            <a:pPr lvl="2"/>
            <a:r>
              <a:rPr lang="en-US" dirty="0" smtClean="0"/>
              <a:t>Shorter period of chemo</a:t>
            </a:r>
          </a:p>
          <a:p>
            <a:pPr lvl="2"/>
            <a:r>
              <a:rPr lang="en-US" dirty="0" smtClean="0"/>
              <a:t>Improved QOL</a:t>
            </a:r>
          </a:p>
          <a:p>
            <a:pPr lvl="1"/>
            <a:r>
              <a:rPr lang="en-US" dirty="0" smtClean="0"/>
              <a:t>Planned Tandem transplantation</a:t>
            </a:r>
          </a:p>
          <a:p>
            <a:pPr lvl="2"/>
            <a:r>
              <a:rPr lang="en-US" dirty="0" smtClean="0"/>
              <a:t>Higher response rate</a:t>
            </a:r>
          </a:p>
          <a:p>
            <a:pPr lvl="2"/>
            <a:r>
              <a:rPr lang="en-US" dirty="0" smtClean="0"/>
              <a:t>Higher relapse free, event free and OS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Maintainance</a:t>
            </a:r>
            <a:r>
              <a:rPr lang="en-US" dirty="0" smtClean="0"/>
              <a:t> therapy after HSCT</a:t>
            </a:r>
          </a:p>
          <a:p>
            <a:pPr lvl="1"/>
            <a:r>
              <a:rPr lang="en-US" dirty="0" err="1" smtClean="0"/>
              <a:t>Linelidomide</a:t>
            </a:r>
            <a:endParaRPr lang="en-US" dirty="0" smtClean="0"/>
          </a:p>
          <a:p>
            <a:pPr lvl="1"/>
            <a:r>
              <a:rPr lang="en-US" dirty="0" smtClean="0"/>
              <a:t>Less progression and death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to be considered before HSCT in Adults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Performance status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Kinetics of disease proliferation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Cytogenetics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Donor type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Level of HLA matching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Myelodysplastic</a:t>
            </a:r>
            <a:r>
              <a:rPr lang="en-US" dirty="0" smtClean="0"/>
              <a:t>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Traditional treatment- Not curative</a:t>
            </a:r>
          </a:p>
          <a:p>
            <a:r>
              <a:rPr lang="en-US" dirty="0" err="1" smtClean="0"/>
              <a:t>Allo</a:t>
            </a:r>
            <a:r>
              <a:rPr lang="en-US" dirty="0" smtClean="0"/>
              <a:t>-SCT- only curative therapy</a:t>
            </a:r>
          </a:p>
          <a:p>
            <a:r>
              <a:rPr lang="en-US" dirty="0" smtClean="0"/>
              <a:t>Auto-SCT- not advised</a:t>
            </a:r>
          </a:p>
          <a:p>
            <a:endParaRPr lang="en-US" dirty="0" smtClean="0"/>
          </a:p>
          <a:p>
            <a:r>
              <a:rPr lang="en-US" dirty="0" smtClean="0"/>
              <a:t>Key points to Note</a:t>
            </a:r>
          </a:p>
          <a:p>
            <a:pPr lvl="1"/>
            <a:r>
              <a:rPr lang="en-US" dirty="0" smtClean="0"/>
              <a:t>Results are better for early stage disease</a:t>
            </a:r>
          </a:p>
          <a:p>
            <a:pPr lvl="1"/>
            <a:r>
              <a:rPr lang="en-US" dirty="0" smtClean="0"/>
              <a:t>Outcome worse with MDS 2˚ to prior therapy</a:t>
            </a:r>
          </a:p>
          <a:p>
            <a:pPr lvl="1"/>
            <a:r>
              <a:rPr lang="en-US" dirty="0" smtClean="0"/>
              <a:t>Matched related and unrelated donor give similar outcome</a:t>
            </a:r>
          </a:p>
          <a:p>
            <a:pPr lvl="1"/>
            <a:r>
              <a:rPr lang="en-US" dirty="0" smtClean="0"/>
              <a:t>MAB and RIC give similar result.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general improvement in economy and standard of living, it is expected that more people will live into old age in Nigeria.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also expected that increasing number of person will present with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leukaemia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old age.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therefore becomes wise that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haematologist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should  plan for HSCT adult leukemia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 lvl="2">
              <a:buNone/>
            </a:pPr>
            <a:r>
              <a:rPr lang="en-US" b="1" dirty="0" smtClean="0">
                <a:latin typeface="Agency FB" pitchFamily="34" charset="0"/>
              </a:rPr>
              <a:t>                    Thank you for your audience</a:t>
            </a:r>
            <a:endParaRPr lang="en-US" b="1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Agency FB" pitchFamily="34" charset="0"/>
              </a:rPr>
              <a:t>Acute myeloid leukemia </a:t>
            </a:r>
            <a:br>
              <a:rPr lang="en-US" sz="3600" dirty="0" smtClean="0">
                <a:latin typeface="Agency FB" pitchFamily="34" charset="0"/>
              </a:rPr>
            </a:br>
            <a:r>
              <a:rPr lang="en-US" sz="3600" dirty="0" smtClean="0">
                <a:latin typeface="Agency FB" pitchFamily="34" charset="0"/>
              </a:rPr>
              <a:t>Indications for HSCT in Adult </a:t>
            </a:r>
            <a:r>
              <a:rPr lang="en-US" sz="3600" dirty="0" err="1" smtClean="0">
                <a:latin typeface="Agency FB" pitchFamily="34" charset="0"/>
              </a:rPr>
              <a:t>Leukaemia</a:t>
            </a:r>
            <a:endParaRPr lang="en-US" sz="3600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4100" dirty="0" smtClean="0"/>
          </a:p>
          <a:p>
            <a:pPr lvl="1"/>
            <a:r>
              <a:rPr lang="en-US" dirty="0" smtClean="0"/>
              <a:t>Remission induction</a:t>
            </a:r>
          </a:p>
          <a:p>
            <a:pPr lvl="1"/>
            <a:r>
              <a:rPr lang="en-US" dirty="0" smtClean="0"/>
              <a:t>Post remission therapy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Depends on risk stratification and availability of sibling donor</a:t>
            </a:r>
          </a:p>
          <a:p>
            <a:pPr lvl="2"/>
            <a:r>
              <a:rPr lang="en-US" dirty="0" smtClean="0"/>
              <a:t>CR1</a:t>
            </a:r>
          </a:p>
          <a:p>
            <a:pPr lvl="2"/>
            <a:r>
              <a:rPr lang="en-US" dirty="0" smtClean="0"/>
              <a:t>CR2</a:t>
            </a:r>
          </a:p>
          <a:p>
            <a:pPr lvl="2"/>
            <a:r>
              <a:rPr lang="en-US" dirty="0" smtClean="0"/>
              <a:t>HDC- Unsatisfactory</a:t>
            </a:r>
          </a:p>
          <a:p>
            <a:pPr lvl="2"/>
            <a:r>
              <a:rPr lang="en-US" dirty="0" smtClean="0"/>
              <a:t>HSCT-  KIT in CBF AML, FLT3-ITD mutation, </a:t>
            </a:r>
          </a:p>
          <a:p>
            <a:pPr lvl="2">
              <a:buNone/>
            </a:pPr>
            <a:r>
              <a:rPr lang="en-US" dirty="0"/>
              <a:t> </a:t>
            </a:r>
            <a:r>
              <a:rPr lang="en-US" dirty="0" smtClean="0"/>
              <a:t>  MLL-PTD, High EVI expression</a:t>
            </a:r>
          </a:p>
          <a:p>
            <a:pPr lvl="1">
              <a:buNone/>
            </a:pPr>
            <a:r>
              <a:rPr lang="en-US" dirty="0" smtClean="0"/>
              <a:t>Drawbacks-</a:t>
            </a:r>
          </a:p>
          <a:p>
            <a:pPr lvl="2"/>
            <a:r>
              <a:rPr lang="en-US" dirty="0" smtClean="0"/>
              <a:t>Age</a:t>
            </a:r>
          </a:p>
          <a:p>
            <a:pPr lvl="2"/>
            <a:r>
              <a:rPr lang="en-US" dirty="0" smtClean="0"/>
              <a:t>Absence of HLA matched sibling donor</a:t>
            </a:r>
          </a:p>
          <a:p>
            <a:pPr lvl="2"/>
            <a:r>
              <a:rPr lang="en-US" dirty="0" smtClean="0"/>
              <a:t>HSCT drug –related  toxicities </a:t>
            </a:r>
          </a:p>
          <a:p>
            <a:pPr lvl="2"/>
            <a:r>
              <a:rPr lang="en-US" dirty="0" smtClean="0"/>
              <a:t>State of organ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Adapted from </a:t>
            </a:r>
            <a:r>
              <a:rPr lang="en-US" dirty="0" err="1" smtClean="0"/>
              <a:t>Mrozek</a:t>
            </a:r>
            <a:r>
              <a:rPr lang="en-US" dirty="0" smtClean="0"/>
              <a:t> K et al; Hematology 2006</a:t>
            </a:r>
            <a:endParaRPr lang="en-US" dirty="0"/>
          </a:p>
        </p:txBody>
      </p:sp>
      <p:pic>
        <p:nvPicPr>
          <p:cNvPr id="12" name="Content Placeholder 11" descr="http://www.molecularonc.com/mor/images/mor010204table1.jpg"/>
          <p:cNvPicPr>
            <a:picLocks noGrp="1" noChangeAspect="1"/>
          </p:cNvPicPr>
          <p:nvPr>
            <p:ph idx="1"/>
          </p:nvPr>
        </p:nvPicPr>
        <p:blipFill>
          <a:blip r:embed="rId2"/>
          <a:srcRect t="1294" b="40129"/>
          <a:stretch>
            <a:fillRect/>
          </a:stretch>
        </p:blipFill>
        <p:spPr bwMode="auto">
          <a:xfrm>
            <a:off x="4419600" y="0"/>
            <a:ext cx="3962400" cy="6661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gency FB" pitchFamily="34" charset="0"/>
              </a:rPr>
              <a:t>Acute lymphoblastic leukemia</a:t>
            </a:r>
            <a:r>
              <a:rPr lang="en-US" dirty="0" smtClean="0">
                <a:latin typeface="Agency FB" pitchFamily="34" charset="0"/>
              </a:rPr>
              <a:t/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indication for HSCT- overview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68164"/>
            <a:ext cx="8229600" cy="3390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8223" t="14164" r="8223" b="3148"/>
          <a:stretch>
            <a:fillRect/>
          </a:stretch>
        </p:blipFill>
        <p:spPr bwMode="auto">
          <a:xfrm>
            <a:off x="1070753" y="1600200"/>
            <a:ext cx="700249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gency FB" pitchFamily="34" charset="0"/>
              </a:rPr>
              <a:t>Acute lymphoid leukemia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indication for HSCT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 1</a:t>
            </a:r>
          </a:p>
          <a:p>
            <a:pPr lvl="1"/>
            <a:r>
              <a:rPr lang="en-US" dirty="0" smtClean="0"/>
              <a:t>Poor risk </a:t>
            </a:r>
            <a:r>
              <a:rPr lang="en-US" dirty="0" err="1" smtClean="0"/>
              <a:t>cytogenetics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t(9;22)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t(4;11), t(11;19), t(9;11), t(1;19), t(8;14)</a:t>
            </a:r>
          </a:p>
          <a:p>
            <a:pPr lvl="2"/>
            <a:r>
              <a:rPr lang="en-US" dirty="0" smtClean="0"/>
              <a:t>Complex </a:t>
            </a:r>
            <a:r>
              <a:rPr lang="en-US" dirty="0" err="1" smtClean="0"/>
              <a:t>karyotype</a:t>
            </a:r>
            <a:endParaRPr lang="en-US" dirty="0" smtClean="0"/>
          </a:p>
          <a:p>
            <a:pPr lvl="1"/>
            <a:r>
              <a:rPr lang="en-US" dirty="0" smtClean="0"/>
              <a:t>WBC &gt;30,000/ml (B cell); &gt;100,000/ml (T cell)</a:t>
            </a:r>
          </a:p>
          <a:p>
            <a:pPr lvl="1"/>
            <a:r>
              <a:rPr lang="en-US" dirty="0" smtClean="0"/>
              <a:t>&gt;4wk to achieve CR</a:t>
            </a:r>
          </a:p>
          <a:p>
            <a:pPr lvl="1"/>
            <a:r>
              <a:rPr lang="en-US" dirty="0" smtClean="0"/>
              <a:t>Age &gt;30 yrs</a:t>
            </a:r>
          </a:p>
          <a:p>
            <a:r>
              <a:rPr lang="en-US" dirty="0" smtClean="0"/>
              <a:t>MRCUKALLXII-ECOG2993- 5 year OS 53 </a:t>
            </a:r>
            <a:r>
              <a:rPr lang="en-US" dirty="0" err="1" smtClean="0"/>
              <a:t>vs</a:t>
            </a:r>
            <a:r>
              <a:rPr lang="en-US" dirty="0" smtClean="0"/>
              <a:t> 45%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Agency FB" pitchFamily="34" charset="0"/>
              </a:rPr>
              <a:t>Clinical considerations</a:t>
            </a:r>
          </a:p>
          <a:p>
            <a:pPr lvl="2"/>
            <a:r>
              <a:rPr lang="en-US" sz="2000" dirty="0" smtClean="0">
                <a:latin typeface="Agency FB" pitchFamily="34" charset="0"/>
              </a:rPr>
              <a:t>Age </a:t>
            </a:r>
          </a:p>
          <a:p>
            <a:pPr lvl="2"/>
            <a:r>
              <a:rPr lang="en-US" sz="2000" dirty="0" smtClean="0">
                <a:latin typeface="Agency FB" pitchFamily="34" charset="0"/>
              </a:rPr>
              <a:t>WBC</a:t>
            </a:r>
          </a:p>
          <a:p>
            <a:r>
              <a:rPr lang="en-US" sz="2800" dirty="0" err="1" smtClean="0">
                <a:latin typeface="Agency FB" pitchFamily="34" charset="0"/>
              </a:rPr>
              <a:t>Cytogenetics</a:t>
            </a:r>
            <a:r>
              <a:rPr lang="en-US" sz="2800" dirty="0" smtClean="0">
                <a:latin typeface="Agency FB" pitchFamily="34" charset="0"/>
              </a:rPr>
              <a:t> and Molecular genetics Considerations</a:t>
            </a:r>
          </a:p>
          <a:p>
            <a:pPr lvl="2"/>
            <a:r>
              <a:rPr lang="en-US" sz="2000" dirty="0" smtClean="0">
                <a:latin typeface="Agency FB" pitchFamily="34" charset="0"/>
              </a:rPr>
              <a:t>ETV6-RUNX1</a:t>
            </a:r>
          </a:p>
          <a:p>
            <a:pPr lvl="2"/>
            <a:r>
              <a:rPr lang="en-US" sz="2000" dirty="0" smtClean="0">
                <a:latin typeface="Agency FB" pitchFamily="34" charset="0"/>
              </a:rPr>
              <a:t>MLL rearrangement</a:t>
            </a:r>
          </a:p>
          <a:p>
            <a:pPr lvl="2"/>
            <a:r>
              <a:rPr lang="en-US" sz="2000" dirty="0" smtClean="0">
                <a:latin typeface="Agency FB" pitchFamily="34" charset="0"/>
              </a:rPr>
              <a:t>ABL-BCR</a:t>
            </a:r>
          </a:p>
          <a:p>
            <a:r>
              <a:rPr lang="en-US" sz="2800" dirty="0" smtClean="0">
                <a:latin typeface="Agency FB" pitchFamily="34" charset="0"/>
              </a:rPr>
              <a:t>MRD Considerations</a:t>
            </a:r>
          </a:p>
          <a:p>
            <a:pPr lvl="1"/>
            <a:r>
              <a:rPr lang="en-US" sz="2400" dirty="0" smtClean="0">
                <a:latin typeface="Agency FB" pitchFamily="34" charset="0"/>
              </a:rPr>
              <a:t>Stratification after induction chemo</a:t>
            </a:r>
          </a:p>
          <a:p>
            <a:pPr lvl="1"/>
            <a:r>
              <a:rPr lang="en-US" sz="2400" dirty="0" smtClean="0">
                <a:latin typeface="Agency FB" pitchFamily="34" charset="0"/>
              </a:rPr>
              <a:t>Prediction of imminent relapse</a:t>
            </a:r>
          </a:p>
          <a:p>
            <a:pPr lvl="1"/>
            <a:r>
              <a:rPr lang="en-US" sz="2400" dirty="0" smtClean="0">
                <a:latin typeface="Agency FB" pitchFamily="34" charset="0"/>
              </a:rPr>
              <a:t>Predictor of outcome during 2</a:t>
            </a:r>
            <a:r>
              <a:rPr lang="en-US" sz="2400" baseline="30000" dirty="0" smtClean="0">
                <a:latin typeface="Agency FB" pitchFamily="34" charset="0"/>
              </a:rPr>
              <a:t>nd</a:t>
            </a:r>
            <a:r>
              <a:rPr lang="en-US" sz="2400" dirty="0" smtClean="0">
                <a:latin typeface="Agency FB" pitchFamily="34" charset="0"/>
              </a:rPr>
              <a:t> induction &amp; b/4 </a:t>
            </a:r>
            <a:r>
              <a:rPr lang="en-US" sz="2400" dirty="0" err="1" smtClean="0">
                <a:latin typeface="Agency FB" pitchFamily="34" charset="0"/>
              </a:rPr>
              <a:t>allo</a:t>
            </a:r>
            <a:r>
              <a:rPr lang="en-US" sz="2400" dirty="0" smtClean="0">
                <a:latin typeface="Agency FB" pitchFamily="34" charset="0"/>
              </a:rPr>
              <a:t> for relapse cases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gency FB" pitchFamily="34" charset="0"/>
              </a:rPr>
              <a:t>HSCT in adult chronic myeloid </a:t>
            </a:r>
            <a:r>
              <a:rPr lang="en-US" b="1" dirty="0" err="1" smtClean="0">
                <a:latin typeface="Agency FB" pitchFamily="34" charset="0"/>
              </a:rPr>
              <a:t>leukaemia</a:t>
            </a:r>
            <a:endParaRPr lang="en-US" b="1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 TKI era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</a:t>
            </a:r>
            <a:r>
              <a:rPr lang="en-US" dirty="0" err="1" smtClean="0">
                <a:solidFill>
                  <a:srgbClr val="00B050"/>
                </a:solidFill>
              </a:rPr>
              <a:t>Allo</a:t>
            </a:r>
            <a:r>
              <a:rPr lang="en-US" dirty="0" smtClean="0">
                <a:solidFill>
                  <a:srgbClr val="00B050"/>
                </a:solidFill>
              </a:rPr>
              <a:t>-SCT score sheet</a:t>
            </a:r>
          </a:p>
          <a:p>
            <a:pPr lvl="1"/>
            <a:r>
              <a:rPr lang="en-US" dirty="0" smtClean="0"/>
              <a:t>10 years OS rate – </a:t>
            </a:r>
          </a:p>
          <a:p>
            <a:pPr lvl="2"/>
            <a:r>
              <a:rPr lang="en-US" dirty="0" smtClean="0"/>
              <a:t>CP- 80%</a:t>
            </a:r>
          </a:p>
          <a:p>
            <a:pPr lvl="2"/>
            <a:r>
              <a:rPr lang="en-US" dirty="0" smtClean="0"/>
              <a:t>AP-40%</a:t>
            </a:r>
          </a:p>
          <a:p>
            <a:pPr lvl="2"/>
            <a:r>
              <a:rPr lang="en-US" dirty="0" smtClean="0"/>
              <a:t>BP-10%</a:t>
            </a:r>
          </a:p>
          <a:p>
            <a:r>
              <a:rPr lang="en-US" dirty="0" smtClean="0"/>
              <a:t>TKI era</a:t>
            </a:r>
          </a:p>
          <a:p>
            <a:pPr lvl="1"/>
            <a:r>
              <a:rPr lang="en-US" dirty="0" smtClean="0"/>
              <a:t>CP-</a:t>
            </a:r>
          </a:p>
          <a:p>
            <a:pPr lvl="2"/>
            <a:r>
              <a:rPr lang="en-US" dirty="0" smtClean="0"/>
              <a:t>Primary therapy</a:t>
            </a:r>
          </a:p>
          <a:p>
            <a:pPr lvl="3"/>
            <a:r>
              <a:rPr lang="en-US" dirty="0" err="1" smtClean="0"/>
              <a:t>CCyR</a:t>
            </a:r>
            <a:r>
              <a:rPr lang="en-US" dirty="0" smtClean="0"/>
              <a:t> -80%</a:t>
            </a:r>
          </a:p>
          <a:p>
            <a:pPr lvl="3"/>
            <a:r>
              <a:rPr lang="en-US" dirty="0" smtClean="0"/>
              <a:t>Survival at 7+ years 90%</a:t>
            </a:r>
          </a:p>
          <a:p>
            <a:pPr lvl="3"/>
            <a:r>
              <a:rPr lang="en-US" dirty="0" smtClean="0"/>
              <a:t>Failure 20%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6196</TotalTime>
  <Words>737</Words>
  <Application>Microsoft Office PowerPoint</Application>
  <PresentationFormat>On-screen Show (4:3)</PresentationFormat>
  <Paragraphs>190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HSCT IN ADULT LEUKEMIA</vt:lpstr>
      <vt:lpstr>Factors to be considered before HSCT in Adults</vt:lpstr>
      <vt:lpstr>Acute myeloid leukemia  Indications for HSCT in Adult Leukaemia</vt:lpstr>
      <vt:lpstr>Slide 4</vt:lpstr>
      <vt:lpstr>Acute lymphoblastic leukemia indication for HSCT- overview</vt:lpstr>
      <vt:lpstr>Slide 6</vt:lpstr>
      <vt:lpstr>Acute lymphoid leukemia indication for HSCT</vt:lpstr>
      <vt:lpstr>considerations</vt:lpstr>
      <vt:lpstr>HSCT in adult chronic myeloid leukaemia</vt:lpstr>
      <vt:lpstr>Slide 10</vt:lpstr>
      <vt:lpstr>Slide 11</vt:lpstr>
      <vt:lpstr>Slide 12</vt:lpstr>
      <vt:lpstr>Chronic Myelogenous Leukemia</vt:lpstr>
      <vt:lpstr>Chronic lymphocytic leukemia indication for allo-SCT</vt:lpstr>
      <vt:lpstr>Slide 15</vt:lpstr>
      <vt:lpstr>Multiple myeloma</vt:lpstr>
      <vt:lpstr>```````````````````````````````````````````````````````````````````````````````````````````````````</vt:lpstr>
      <vt:lpstr>Slide 18</vt:lpstr>
      <vt:lpstr>Slide 19</vt:lpstr>
      <vt:lpstr>Myelodysplastic syndrome</vt:lpstr>
      <vt:lpstr>Conclusion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to be considered before HSCT</dc:title>
  <dc:creator>Sony</dc:creator>
  <cp:lastModifiedBy>Matilda</cp:lastModifiedBy>
  <cp:revision>11</cp:revision>
  <dcterms:created xsi:type="dcterms:W3CDTF">2013-07-19T02:14:05Z</dcterms:created>
  <dcterms:modified xsi:type="dcterms:W3CDTF">2013-07-23T15:34:43Z</dcterms:modified>
</cp:coreProperties>
</file>