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9" r:id="rId1"/>
  </p:sldMasterIdLst>
  <p:notesMasterIdLst>
    <p:notesMasterId r:id="rId69"/>
  </p:notesMasterIdLst>
  <p:sldIdLst>
    <p:sldId id="262" r:id="rId2"/>
    <p:sldId id="264" r:id="rId3"/>
    <p:sldId id="265" r:id="rId4"/>
    <p:sldId id="267" r:id="rId5"/>
    <p:sldId id="268" r:id="rId6"/>
    <p:sldId id="266" r:id="rId7"/>
    <p:sldId id="270" r:id="rId8"/>
    <p:sldId id="271" r:id="rId9"/>
    <p:sldId id="272" r:id="rId10"/>
    <p:sldId id="274" r:id="rId11"/>
    <p:sldId id="260" r:id="rId12"/>
    <p:sldId id="258" r:id="rId13"/>
    <p:sldId id="275" r:id="rId14"/>
    <p:sldId id="276" r:id="rId15"/>
    <p:sldId id="277" r:id="rId16"/>
    <p:sldId id="278" r:id="rId17"/>
    <p:sldId id="282" r:id="rId18"/>
    <p:sldId id="283" r:id="rId19"/>
    <p:sldId id="279" r:id="rId20"/>
    <p:sldId id="281" r:id="rId21"/>
    <p:sldId id="287" r:id="rId22"/>
    <p:sldId id="285" r:id="rId23"/>
    <p:sldId id="28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6" r:id="rId32"/>
    <p:sldId id="298" r:id="rId33"/>
    <p:sldId id="301" r:id="rId34"/>
    <p:sldId id="302" r:id="rId35"/>
    <p:sldId id="303" r:id="rId36"/>
    <p:sldId id="304" r:id="rId37"/>
    <p:sldId id="305" r:id="rId38"/>
    <p:sldId id="306" r:id="rId39"/>
    <p:sldId id="332" r:id="rId40"/>
    <p:sldId id="307" r:id="rId41"/>
    <p:sldId id="308" r:id="rId42"/>
    <p:sldId id="309" r:id="rId43"/>
    <p:sldId id="310" r:id="rId44"/>
    <p:sldId id="312" r:id="rId45"/>
    <p:sldId id="311" r:id="rId46"/>
    <p:sldId id="299" r:id="rId47"/>
    <p:sldId id="300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3" r:id="rId58"/>
    <p:sldId id="324" r:id="rId59"/>
    <p:sldId id="325" r:id="rId60"/>
    <p:sldId id="329" r:id="rId61"/>
    <p:sldId id="330" r:id="rId62"/>
    <p:sldId id="331" r:id="rId63"/>
    <p:sldId id="326" r:id="rId64"/>
    <p:sldId id="327" r:id="rId65"/>
    <p:sldId id="328" r:id="rId66"/>
    <p:sldId id="333" r:id="rId67"/>
    <p:sldId id="334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C2B1F-06E1-9C44-A6CF-10DCC6C335CF}" type="doc">
      <dgm:prSet loTypeId="urn:microsoft.com/office/officeart/2005/8/layout/pyramid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CE8D0-6DAB-BC49-B69B-732F0CBB166E}">
      <dgm:prSet phldrT="[Text]"/>
      <dgm:spPr/>
      <dgm:t>
        <a:bodyPr/>
        <a:lstStyle/>
        <a:p>
          <a:r>
            <a:rPr lang="en-US" dirty="0" err="1" smtClean="0"/>
            <a:t>Haemostatic</a:t>
          </a:r>
          <a:r>
            <a:rPr lang="en-US" dirty="0" smtClean="0"/>
            <a:t> complications</a:t>
          </a:r>
          <a:endParaRPr lang="en-US" dirty="0"/>
        </a:p>
      </dgm:t>
    </dgm:pt>
    <dgm:pt modelId="{D3100240-E146-9C4F-A037-CBF4095F1C6A}" type="parTrans" cxnId="{95943EBB-B6A9-8748-BA0C-046615A2F982}">
      <dgm:prSet/>
      <dgm:spPr/>
      <dgm:t>
        <a:bodyPr/>
        <a:lstStyle/>
        <a:p>
          <a:endParaRPr lang="en-US"/>
        </a:p>
      </dgm:t>
    </dgm:pt>
    <dgm:pt modelId="{15A37B50-D448-8546-BC6E-CE2B6B3CA9C6}" type="sibTrans" cxnId="{95943EBB-B6A9-8748-BA0C-046615A2F982}">
      <dgm:prSet/>
      <dgm:spPr/>
      <dgm:t>
        <a:bodyPr/>
        <a:lstStyle/>
        <a:p>
          <a:endParaRPr lang="en-US"/>
        </a:p>
      </dgm:t>
    </dgm:pt>
    <dgm:pt modelId="{A42E9831-24EC-8B4E-96A3-5293A5FA67C3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Acute</a:t>
          </a:r>
          <a:endParaRPr lang="en-US" sz="24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4DF6D00-48B8-1243-83B6-B0EB3D8E92D4}" type="parTrans" cxnId="{8922BA36-9876-BD41-AE2F-FFAFD9F70F75}">
      <dgm:prSet/>
      <dgm:spPr/>
      <dgm:t>
        <a:bodyPr/>
        <a:lstStyle/>
        <a:p>
          <a:endParaRPr lang="en-US"/>
        </a:p>
      </dgm:t>
    </dgm:pt>
    <dgm:pt modelId="{18A692F3-8550-5D46-8977-1C4B3B63B1C0}" type="sibTrans" cxnId="{8922BA36-9876-BD41-AE2F-FFAFD9F70F75}">
      <dgm:prSet/>
      <dgm:spPr/>
      <dgm:t>
        <a:bodyPr/>
        <a:lstStyle/>
        <a:p>
          <a:endParaRPr lang="en-US"/>
        </a:p>
      </dgm:t>
    </dgm:pt>
    <dgm:pt modelId="{89A8A49A-9E6A-B841-B0C7-EEAB7DB829B1}">
      <dgm:prSet phldrT="[Text]"/>
      <dgm:spPr/>
      <dgm:t>
        <a:bodyPr/>
        <a:lstStyle/>
        <a:p>
          <a:r>
            <a:rPr lang="en-US" sz="2700" dirty="0" smtClean="0"/>
            <a:t>Thrombotic</a:t>
          </a:r>
          <a:endParaRPr lang="en-US" sz="2700" dirty="0"/>
        </a:p>
      </dgm:t>
    </dgm:pt>
    <dgm:pt modelId="{72E89116-8EE1-4145-AD19-C5DAA729C069}" type="parTrans" cxnId="{E3D6CE66-56A0-9D40-BD9A-1CECB14733EC}">
      <dgm:prSet/>
      <dgm:spPr/>
      <dgm:t>
        <a:bodyPr/>
        <a:lstStyle/>
        <a:p>
          <a:endParaRPr lang="en-US"/>
        </a:p>
      </dgm:t>
    </dgm:pt>
    <dgm:pt modelId="{BFC0A977-589C-C74D-A4ED-7EF7E7307042}" type="sibTrans" cxnId="{E3D6CE66-56A0-9D40-BD9A-1CECB14733EC}">
      <dgm:prSet/>
      <dgm:spPr/>
      <dgm:t>
        <a:bodyPr/>
        <a:lstStyle/>
        <a:p>
          <a:endParaRPr lang="en-US"/>
        </a:p>
      </dgm:t>
    </dgm:pt>
    <dgm:pt modelId="{F6F79A48-580F-2B43-AD96-6E39CADAA9F1}">
      <dgm:prSet phldrT="[Text]"/>
      <dgm:spPr/>
      <dgm:t>
        <a:bodyPr/>
        <a:lstStyle/>
        <a:p>
          <a:r>
            <a:rPr lang="en-US" sz="2700" dirty="0" err="1" smtClean="0"/>
            <a:t>Haemorhagic</a:t>
          </a:r>
          <a:endParaRPr lang="en-US" sz="2700" dirty="0">
            <a:solidFill>
              <a:srgbClr val="FF0000"/>
            </a:solidFill>
          </a:endParaRPr>
        </a:p>
      </dgm:t>
    </dgm:pt>
    <dgm:pt modelId="{B0780623-368E-004F-BE78-C4764BD5E60F}" type="parTrans" cxnId="{A92DEB49-583B-754E-BA21-E9DD56E40DDB}">
      <dgm:prSet/>
      <dgm:spPr/>
      <dgm:t>
        <a:bodyPr/>
        <a:lstStyle/>
        <a:p>
          <a:endParaRPr lang="en-US"/>
        </a:p>
      </dgm:t>
    </dgm:pt>
    <dgm:pt modelId="{EABA5A78-7CB2-8343-919C-9879900E431E}" type="sibTrans" cxnId="{A92DEB49-583B-754E-BA21-E9DD56E40DDB}">
      <dgm:prSet/>
      <dgm:spPr/>
      <dgm:t>
        <a:bodyPr/>
        <a:lstStyle/>
        <a:p>
          <a:endParaRPr lang="en-US"/>
        </a:p>
      </dgm:t>
    </dgm:pt>
    <dgm:pt modelId="{E895DF5B-6A78-D044-8237-CC2B258C9FA9}">
      <dgm:prSet phldrT="[Text]"/>
      <dgm:spPr/>
      <dgm:t>
        <a:bodyPr/>
        <a:lstStyle/>
        <a:p>
          <a:r>
            <a:rPr lang="en-US" sz="2700" dirty="0" smtClean="0">
              <a:solidFill>
                <a:srgbClr val="FF0000"/>
              </a:solidFill>
            </a:rPr>
            <a:t>Chronic</a:t>
          </a:r>
          <a:endParaRPr lang="en-US" sz="2700" dirty="0">
            <a:solidFill>
              <a:srgbClr val="FF0000"/>
            </a:solidFill>
          </a:endParaRPr>
        </a:p>
      </dgm:t>
    </dgm:pt>
    <dgm:pt modelId="{A822B8DA-4F42-954F-B1CE-6215A12E0DF5}" type="parTrans" cxnId="{E4A97E19-BF3C-4246-A728-003A588961D2}">
      <dgm:prSet/>
      <dgm:spPr/>
      <dgm:t>
        <a:bodyPr/>
        <a:lstStyle/>
        <a:p>
          <a:endParaRPr lang="en-US"/>
        </a:p>
      </dgm:t>
    </dgm:pt>
    <dgm:pt modelId="{234CD57B-F3E1-D943-B2B3-B1A30F2803E5}" type="sibTrans" cxnId="{E4A97E19-BF3C-4246-A728-003A588961D2}">
      <dgm:prSet/>
      <dgm:spPr/>
      <dgm:t>
        <a:bodyPr/>
        <a:lstStyle/>
        <a:p>
          <a:endParaRPr lang="en-US"/>
        </a:p>
      </dgm:t>
    </dgm:pt>
    <dgm:pt modelId="{032B89B4-563D-624B-9D1F-FEB6BEC9F895}">
      <dgm:prSet phldrT="[Text]"/>
      <dgm:spPr/>
      <dgm:t>
        <a:bodyPr/>
        <a:lstStyle/>
        <a:p>
          <a:r>
            <a:rPr lang="en-US" sz="2700" dirty="0" smtClean="0"/>
            <a:t>Thrombotic</a:t>
          </a:r>
          <a:endParaRPr lang="en-US" sz="2700" dirty="0"/>
        </a:p>
      </dgm:t>
    </dgm:pt>
    <dgm:pt modelId="{088A5023-1153-A44B-B246-6565525F2C3C}" type="parTrans" cxnId="{B491087A-991D-954A-BBF9-978115A0A9BF}">
      <dgm:prSet/>
      <dgm:spPr/>
      <dgm:t>
        <a:bodyPr/>
        <a:lstStyle/>
        <a:p>
          <a:endParaRPr lang="en-US"/>
        </a:p>
      </dgm:t>
    </dgm:pt>
    <dgm:pt modelId="{3A471CF2-988C-4142-9D60-FF90345D0BE2}" type="sibTrans" cxnId="{B491087A-991D-954A-BBF9-978115A0A9BF}">
      <dgm:prSet/>
      <dgm:spPr/>
      <dgm:t>
        <a:bodyPr/>
        <a:lstStyle/>
        <a:p>
          <a:endParaRPr lang="en-US"/>
        </a:p>
      </dgm:t>
    </dgm:pt>
    <dgm:pt modelId="{6ABAAD42-5A05-FB4A-92AA-F48CCFFFD816}">
      <dgm:prSet phldrT="[Text]"/>
      <dgm:spPr/>
      <dgm:t>
        <a:bodyPr/>
        <a:lstStyle/>
        <a:p>
          <a:r>
            <a:rPr lang="en-US" sz="2700" dirty="0" err="1" smtClean="0"/>
            <a:t>Haemorhagic</a:t>
          </a:r>
          <a:endParaRPr lang="en-US" sz="2700" dirty="0"/>
        </a:p>
      </dgm:t>
    </dgm:pt>
    <dgm:pt modelId="{AF44DC71-4ED3-BA44-92AD-392D0B9A5C6F}" type="parTrans" cxnId="{A745467D-0481-BB41-9E72-D1B2B1222538}">
      <dgm:prSet/>
      <dgm:spPr/>
      <dgm:t>
        <a:bodyPr/>
        <a:lstStyle/>
        <a:p>
          <a:endParaRPr lang="en-US"/>
        </a:p>
      </dgm:t>
    </dgm:pt>
    <dgm:pt modelId="{413495A1-193F-FC4F-BEAB-AC9430477103}" type="sibTrans" cxnId="{A745467D-0481-BB41-9E72-D1B2B1222538}">
      <dgm:prSet/>
      <dgm:spPr/>
      <dgm:t>
        <a:bodyPr/>
        <a:lstStyle/>
        <a:p>
          <a:endParaRPr lang="en-US"/>
        </a:p>
      </dgm:t>
    </dgm:pt>
    <dgm:pt modelId="{477B42E8-97C1-5B40-BD02-80652B3E1F80}" type="pres">
      <dgm:prSet presAssocID="{E52C2B1F-06E1-9C44-A6CF-10DCC6C335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0BEB5-DE17-9B43-8BE1-289C69CC99A8}" type="pres">
      <dgm:prSet presAssocID="{044CE8D0-6DAB-BC49-B69B-732F0CBB166E}" presName="Name8" presStyleCnt="0"/>
      <dgm:spPr/>
    </dgm:pt>
    <dgm:pt modelId="{A2C5A0E2-EF82-0043-9D6D-E29E1C144CFF}" type="pres">
      <dgm:prSet presAssocID="{044CE8D0-6DAB-BC49-B69B-732F0CBB166E}" presName="acctBkgd" presStyleLbl="alignAcc1" presStyleIdx="0" presStyleCnt="1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1A0F7C4C-D19F-BE41-986D-BFD5B1A0E2FB}" type="pres">
      <dgm:prSet presAssocID="{044CE8D0-6DAB-BC49-B69B-732F0CBB166E}" presName="acct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AD9AF-6D24-494F-A87B-5E4370FF0179}" type="pres">
      <dgm:prSet presAssocID="{044CE8D0-6DAB-BC49-B69B-732F0CBB166E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909D4-FB66-8143-8042-E53ACA03CBE2}" type="pres">
      <dgm:prSet presAssocID="{044CE8D0-6DAB-BC49-B69B-732F0CBB16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126AE-AC33-BB43-BF7A-807E83313F4A}" type="presOf" srcId="{F6F79A48-580F-2B43-AD96-6E39CADAA9F1}" destId="{A2C5A0E2-EF82-0043-9D6D-E29E1C144CFF}" srcOrd="0" destOrd="2" presId="urn:microsoft.com/office/officeart/2005/8/layout/pyramid3"/>
    <dgm:cxn modelId="{22FACDF7-3271-D741-B764-B0F3238A8603}" type="presOf" srcId="{A42E9831-24EC-8B4E-96A3-5293A5FA67C3}" destId="{1A0F7C4C-D19F-BE41-986D-BFD5B1A0E2FB}" srcOrd="1" destOrd="0" presId="urn:microsoft.com/office/officeart/2005/8/layout/pyramid3"/>
    <dgm:cxn modelId="{E4A55D7A-9926-194F-88DF-BA520A6404B2}" type="presOf" srcId="{E52C2B1F-06E1-9C44-A6CF-10DCC6C335CF}" destId="{477B42E8-97C1-5B40-BD02-80652B3E1F80}" srcOrd="0" destOrd="0" presId="urn:microsoft.com/office/officeart/2005/8/layout/pyramid3"/>
    <dgm:cxn modelId="{8922BA36-9876-BD41-AE2F-FFAFD9F70F75}" srcId="{044CE8D0-6DAB-BC49-B69B-732F0CBB166E}" destId="{A42E9831-24EC-8B4E-96A3-5293A5FA67C3}" srcOrd="0" destOrd="0" parTransId="{24DF6D00-48B8-1243-83B6-B0EB3D8E92D4}" sibTransId="{18A692F3-8550-5D46-8977-1C4B3B63B1C0}"/>
    <dgm:cxn modelId="{800510A6-7F3F-B146-BFEA-B674116842FA}" type="presOf" srcId="{044CE8D0-6DAB-BC49-B69B-732F0CBB166E}" destId="{190909D4-FB66-8143-8042-E53ACA03CBE2}" srcOrd="1" destOrd="0" presId="urn:microsoft.com/office/officeart/2005/8/layout/pyramid3"/>
    <dgm:cxn modelId="{D7014900-66F4-F547-AB77-080B2966E4C6}" type="presOf" srcId="{F6F79A48-580F-2B43-AD96-6E39CADAA9F1}" destId="{1A0F7C4C-D19F-BE41-986D-BFD5B1A0E2FB}" srcOrd="1" destOrd="2" presId="urn:microsoft.com/office/officeart/2005/8/layout/pyramid3"/>
    <dgm:cxn modelId="{A7D72A8D-B9D5-834A-9CE8-BBA133663B06}" type="presOf" srcId="{032B89B4-563D-624B-9D1F-FEB6BEC9F895}" destId="{1A0F7C4C-D19F-BE41-986D-BFD5B1A0E2FB}" srcOrd="1" destOrd="4" presId="urn:microsoft.com/office/officeart/2005/8/layout/pyramid3"/>
    <dgm:cxn modelId="{E3D6CE66-56A0-9D40-BD9A-1CECB14733EC}" srcId="{044CE8D0-6DAB-BC49-B69B-732F0CBB166E}" destId="{89A8A49A-9E6A-B841-B0C7-EEAB7DB829B1}" srcOrd="1" destOrd="0" parTransId="{72E89116-8EE1-4145-AD19-C5DAA729C069}" sibTransId="{BFC0A977-589C-C74D-A4ED-7EF7E7307042}"/>
    <dgm:cxn modelId="{753663EE-BDBD-3F43-AF84-E906F477E318}" type="presOf" srcId="{E895DF5B-6A78-D044-8237-CC2B258C9FA9}" destId="{1A0F7C4C-D19F-BE41-986D-BFD5B1A0E2FB}" srcOrd="1" destOrd="3" presId="urn:microsoft.com/office/officeart/2005/8/layout/pyramid3"/>
    <dgm:cxn modelId="{D9FDFFB3-A93E-FE4E-8F5E-53F5BF715025}" type="presOf" srcId="{E895DF5B-6A78-D044-8237-CC2B258C9FA9}" destId="{A2C5A0E2-EF82-0043-9D6D-E29E1C144CFF}" srcOrd="0" destOrd="3" presId="urn:microsoft.com/office/officeart/2005/8/layout/pyramid3"/>
    <dgm:cxn modelId="{57F59232-6853-2B49-9C1F-C75288C6938A}" type="presOf" srcId="{032B89B4-563D-624B-9D1F-FEB6BEC9F895}" destId="{A2C5A0E2-EF82-0043-9D6D-E29E1C144CFF}" srcOrd="0" destOrd="4" presId="urn:microsoft.com/office/officeart/2005/8/layout/pyramid3"/>
    <dgm:cxn modelId="{4D4A60DF-F758-E54A-BC3A-7B0F8598995C}" type="presOf" srcId="{6ABAAD42-5A05-FB4A-92AA-F48CCFFFD816}" destId="{1A0F7C4C-D19F-BE41-986D-BFD5B1A0E2FB}" srcOrd="1" destOrd="5" presId="urn:microsoft.com/office/officeart/2005/8/layout/pyramid3"/>
    <dgm:cxn modelId="{E4A97E19-BF3C-4246-A728-003A588961D2}" srcId="{044CE8D0-6DAB-BC49-B69B-732F0CBB166E}" destId="{E895DF5B-6A78-D044-8237-CC2B258C9FA9}" srcOrd="3" destOrd="0" parTransId="{A822B8DA-4F42-954F-B1CE-6215A12E0DF5}" sibTransId="{234CD57B-F3E1-D943-B2B3-B1A30F2803E5}"/>
    <dgm:cxn modelId="{A745467D-0481-BB41-9E72-D1B2B1222538}" srcId="{044CE8D0-6DAB-BC49-B69B-732F0CBB166E}" destId="{6ABAAD42-5A05-FB4A-92AA-F48CCFFFD816}" srcOrd="5" destOrd="0" parTransId="{AF44DC71-4ED3-BA44-92AD-392D0B9A5C6F}" sibTransId="{413495A1-193F-FC4F-BEAB-AC9430477103}"/>
    <dgm:cxn modelId="{3242B718-42C8-5C4B-8FD0-8202C4AD4505}" type="presOf" srcId="{A42E9831-24EC-8B4E-96A3-5293A5FA67C3}" destId="{A2C5A0E2-EF82-0043-9D6D-E29E1C144CFF}" srcOrd="0" destOrd="0" presId="urn:microsoft.com/office/officeart/2005/8/layout/pyramid3"/>
    <dgm:cxn modelId="{BC1D7037-89E0-834F-96A4-E7B4AF2C5CF4}" type="presOf" srcId="{6ABAAD42-5A05-FB4A-92AA-F48CCFFFD816}" destId="{A2C5A0E2-EF82-0043-9D6D-E29E1C144CFF}" srcOrd="0" destOrd="5" presId="urn:microsoft.com/office/officeart/2005/8/layout/pyramid3"/>
    <dgm:cxn modelId="{95943EBB-B6A9-8748-BA0C-046615A2F982}" srcId="{E52C2B1F-06E1-9C44-A6CF-10DCC6C335CF}" destId="{044CE8D0-6DAB-BC49-B69B-732F0CBB166E}" srcOrd="0" destOrd="0" parTransId="{D3100240-E146-9C4F-A037-CBF4095F1C6A}" sibTransId="{15A37B50-D448-8546-BC6E-CE2B6B3CA9C6}"/>
    <dgm:cxn modelId="{A92DEB49-583B-754E-BA21-E9DD56E40DDB}" srcId="{044CE8D0-6DAB-BC49-B69B-732F0CBB166E}" destId="{F6F79A48-580F-2B43-AD96-6E39CADAA9F1}" srcOrd="2" destOrd="0" parTransId="{B0780623-368E-004F-BE78-C4764BD5E60F}" sibTransId="{EABA5A78-7CB2-8343-919C-9879900E431E}"/>
    <dgm:cxn modelId="{9D183EF2-B71E-C44A-AE07-F42900C4772A}" type="presOf" srcId="{89A8A49A-9E6A-B841-B0C7-EEAB7DB829B1}" destId="{1A0F7C4C-D19F-BE41-986D-BFD5B1A0E2FB}" srcOrd="1" destOrd="1" presId="urn:microsoft.com/office/officeart/2005/8/layout/pyramid3"/>
    <dgm:cxn modelId="{B491087A-991D-954A-BBF9-978115A0A9BF}" srcId="{044CE8D0-6DAB-BC49-B69B-732F0CBB166E}" destId="{032B89B4-563D-624B-9D1F-FEB6BEC9F895}" srcOrd="4" destOrd="0" parTransId="{088A5023-1153-A44B-B246-6565525F2C3C}" sibTransId="{3A471CF2-988C-4142-9D60-FF90345D0BE2}"/>
    <dgm:cxn modelId="{6873A84D-5B35-CB4B-8D3F-9A67F4A417D6}" type="presOf" srcId="{044CE8D0-6DAB-BC49-B69B-732F0CBB166E}" destId="{57AAD9AF-6D24-494F-A87B-5E4370FF0179}" srcOrd="0" destOrd="0" presId="urn:microsoft.com/office/officeart/2005/8/layout/pyramid3"/>
    <dgm:cxn modelId="{6FF6AC98-ABC7-9B4E-9093-6F8ED3618FA1}" type="presOf" srcId="{89A8A49A-9E6A-B841-B0C7-EEAB7DB829B1}" destId="{A2C5A0E2-EF82-0043-9D6D-E29E1C144CFF}" srcOrd="0" destOrd="1" presId="urn:microsoft.com/office/officeart/2005/8/layout/pyramid3"/>
    <dgm:cxn modelId="{577F6F2C-412B-4E49-AC2F-2242FD38D129}" type="presParOf" srcId="{477B42E8-97C1-5B40-BD02-80652B3E1F80}" destId="{87A0BEB5-DE17-9B43-8BE1-289C69CC99A8}" srcOrd="0" destOrd="0" presId="urn:microsoft.com/office/officeart/2005/8/layout/pyramid3"/>
    <dgm:cxn modelId="{F5E0475D-A619-CC48-A2FE-EDC6A5763BC8}" type="presParOf" srcId="{87A0BEB5-DE17-9B43-8BE1-289C69CC99A8}" destId="{A2C5A0E2-EF82-0043-9D6D-E29E1C144CFF}" srcOrd="0" destOrd="0" presId="urn:microsoft.com/office/officeart/2005/8/layout/pyramid3"/>
    <dgm:cxn modelId="{0BEAD1E4-D7EA-8944-BD4E-0FD66136C7A1}" type="presParOf" srcId="{87A0BEB5-DE17-9B43-8BE1-289C69CC99A8}" destId="{1A0F7C4C-D19F-BE41-986D-BFD5B1A0E2FB}" srcOrd="1" destOrd="0" presId="urn:microsoft.com/office/officeart/2005/8/layout/pyramid3"/>
    <dgm:cxn modelId="{8E922700-481D-4A43-944F-D69C3106CF7B}" type="presParOf" srcId="{87A0BEB5-DE17-9B43-8BE1-289C69CC99A8}" destId="{57AAD9AF-6D24-494F-A87B-5E4370FF0179}" srcOrd="2" destOrd="0" presId="urn:microsoft.com/office/officeart/2005/8/layout/pyramid3"/>
    <dgm:cxn modelId="{8981A893-7140-C740-BC83-B9CCDDC0063B}" type="presParOf" srcId="{87A0BEB5-DE17-9B43-8BE1-289C69CC99A8}" destId="{190909D4-FB66-8143-8042-E53ACA03CBE2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7BD57-135A-1C4C-976B-31216CAD4A34}" type="doc">
      <dgm:prSet loTypeId="urn:microsoft.com/office/officeart/2005/8/layout/radial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3B6A8-34B1-C64E-85C8-749732979340}">
      <dgm:prSet phldrT="[Text]"/>
      <dgm:spPr/>
      <dgm:t>
        <a:bodyPr/>
        <a:lstStyle/>
        <a:p>
          <a:r>
            <a:rPr lang="en-US" dirty="0" smtClean="0"/>
            <a:t>Endothelial injury</a:t>
          </a:r>
          <a:endParaRPr lang="en-US" dirty="0"/>
        </a:p>
      </dgm:t>
    </dgm:pt>
    <dgm:pt modelId="{F6E4F445-1740-0D4E-8857-79BA94156AB9}" type="parTrans" cxnId="{641FA0F6-FF8C-694B-9A26-C96B9B40DBAE}">
      <dgm:prSet/>
      <dgm:spPr/>
      <dgm:t>
        <a:bodyPr/>
        <a:lstStyle/>
        <a:p>
          <a:endParaRPr lang="en-US"/>
        </a:p>
      </dgm:t>
    </dgm:pt>
    <dgm:pt modelId="{15025B30-5F56-E34F-B904-B31ABCAC49CC}" type="sibTrans" cxnId="{641FA0F6-FF8C-694B-9A26-C96B9B40DBAE}">
      <dgm:prSet/>
      <dgm:spPr/>
      <dgm:t>
        <a:bodyPr/>
        <a:lstStyle/>
        <a:p>
          <a:endParaRPr lang="en-US"/>
        </a:p>
      </dgm:t>
    </dgm:pt>
    <dgm:pt modelId="{EAD2EEB0-850A-AF4E-9502-794DBA4A38A1}">
      <dgm:prSet phldrT="[Text]"/>
      <dgm:spPr/>
      <dgm:t>
        <a:bodyPr/>
        <a:lstStyle/>
        <a:p>
          <a:r>
            <a:rPr lang="en-US" dirty="0" smtClean="0"/>
            <a:t>Indwelling catheter</a:t>
          </a:r>
          <a:endParaRPr lang="en-US" dirty="0"/>
        </a:p>
      </dgm:t>
    </dgm:pt>
    <dgm:pt modelId="{76CA8A67-CAFA-7845-8CD3-E23B3D424BAD}" type="parTrans" cxnId="{D9B7F3E3-41BD-124F-B646-FA59B1ED8317}">
      <dgm:prSet/>
      <dgm:spPr/>
      <dgm:t>
        <a:bodyPr/>
        <a:lstStyle/>
        <a:p>
          <a:endParaRPr lang="en-US"/>
        </a:p>
      </dgm:t>
    </dgm:pt>
    <dgm:pt modelId="{5F330AE0-8994-6241-B7FB-0281728A3030}" type="sibTrans" cxnId="{D9B7F3E3-41BD-124F-B646-FA59B1ED8317}">
      <dgm:prSet/>
      <dgm:spPr/>
      <dgm:t>
        <a:bodyPr/>
        <a:lstStyle/>
        <a:p>
          <a:endParaRPr lang="en-US"/>
        </a:p>
      </dgm:t>
    </dgm:pt>
    <dgm:pt modelId="{693245F0-2B22-164B-9768-48E25E705A51}">
      <dgm:prSet phldrT="[Text]"/>
      <dgm:spPr/>
      <dgm:t>
        <a:bodyPr/>
        <a:lstStyle/>
        <a:p>
          <a:r>
            <a:rPr lang="en-US" dirty="0" smtClean="0"/>
            <a:t>GVHD</a:t>
          </a:r>
          <a:endParaRPr lang="en-US" dirty="0"/>
        </a:p>
      </dgm:t>
    </dgm:pt>
    <dgm:pt modelId="{94E9593E-A733-0C47-A1B4-32A09E28742A}" type="parTrans" cxnId="{A82948B2-3CFC-2149-A14C-933014B637B1}">
      <dgm:prSet/>
      <dgm:spPr/>
      <dgm:t>
        <a:bodyPr/>
        <a:lstStyle/>
        <a:p>
          <a:endParaRPr lang="en-US"/>
        </a:p>
      </dgm:t>
    </dgm:pt>
    <dgm:pt modelId="{9CD0E871-10DC-0D40-9CB4-3FA89F6E3527}" type="sibTrans" cxnId="{A82948B2-3CFC-2149-A14C-933014B637B1}">
      <dgm:prSet/>
      <dgm:spPr/>
      <dgm:t>
        <a:bodyPr/>
        <a:lstStyle/>
        <a:p>
          <a:endParaRPr lang="en-US"/>
        </a:p>
      </dgm:t>
    </dgm:pt>
    <dgm:pt modelId="{722314ED-C3F3-2746-8F4C-4765ADAF5398}">
      <dgm:prSet phldrT="[Text]"/>
      <dgm:spPr/>
      <dgm:t>
        <a:bodyPr/>
        <a:lstStyle/>
        <a:p>
          <a:r>
            <a:rPr lang="en-US" dirty="0" smtClean="0"/>
            <a:t>radiotherapy</a:t>
          </a:r>
          <a:endParaRPr lang="en-US" dirty="0"/>
        </a:p>
      </dgm:t>
    </dgm:pt>
    <dgm:pt modelId="{1C69EFEE-0AD3-7F41-A80F-EFD709A8305B}" type="parTrans" cxnId="{743831D4-5108-DB49-8480-175D02BF1A14}">
      <dgm:prSet/>
      <dgm:spPr/>
      <dgm:t>
        <a:bodyPr/>
        <a:lstStyle/>
        <a:p>
          <a:endParaRPr lang="en-US"/>
        </a:p>
      </dgm:t>
    </dgm:pt>
    <dgm:pt modelId="{7552FBA2-EBA9-3246-8C56-D53BD61E654E}" type="sibTrans" cxnId="{743831D4-5108-DB49-8480-175D02BF1A14}">
      <dgm:prSet/>
      <dgm:spPr/>
      <dgm:t>
        <a:bodyPr/>
        <a:lstStyle/>
        <a:p>
          <a:endParaRPr lang="en-US"/>
        </a:p>
      </dgm:t>
    </dgm:pt>
    <dgm:pt modelId="{362F71AA-5D8C-C345-8645-9932D1BB61FE}">
      <dgm:prSet phldrT="[Text]"/>
      <dgm:spPr/>
      <dgm:t>
        <a:bodyPr/>
        <a:lstStyle/>
        <a:p>
          <a:r>
            <a:rPr lang="en-US" dirty="0" smtClean="0"/>
            <a:t>Chemotherapy</a:t>
          </a:r>
          <a:endParaRPr lang="en-US" dirty="0"/>
        </a:p>
      </dgm:t>
    </dgm:pt>
    <dgm:pt modelId="{2298E125-6CC7-7E40-97E1-01A27D42E9B4}" type="parTrans" cxnId="{19DC0758-4EDB-3641-ABB1-455653CF84ED}">
      <dgm:prSet/>
      <dgm:spPr/>
      <dgm:t>
        <a:bodyPr/>
        <a:lstStyle/>
        <a:p>
          <a:endParaRPr lang="en-US"/>
        </a:p>
      </dgm:t>
    </dgm:pt>
    <dgm:pt modelId="{965F91B1-1312-CC44-9BD1-E7021DAB53B1}" type="sibTrans" cxnId="{19DC0758-4EDB-3641-ABB1-455653CF84ED}">
      <dgm:prSet/>
      <dgm:spPr/>
      <dgm:t>
        <a:bodyPr/>
        <a:lstStyle/>
        <a:p>
          <a:endParaRPr lang="en-US"/>
        </a:p>
      </dgm:t>
    </dgm:pt>
    <dgm:pt modelId="{B4544520-712E-B74D-B144-1DA15B1B207E}">
      <dgm:prSet phldrT="[Text]"/>
      <dgm:spPr/>
      <dgm:t>
        <a:bodyPr/>
        <a:lstStyle/>
        <a:p>
          <a:r>
            <a:rPr lang="en-US" dirty="0" smtClean="0"/>
            <a:t>Infections</a:t>
          </a:r>
          <a:endParaRPr lang="en-US" dirty="0"/>
        </a:p>
      </dgm:t>
    </dgm:pt>
    <dgm:pt modelId="{952A3BB3-C811-074F-9F89-5E77EC908AEA}" type="parTrans" cxnId="{FBA43402-951A-0649-9983-7BE19A3C742D}">
      <dgm:prSet/>
      <dgm:spPr/>
      <dgm:t>
        <a:bodyPr/>
        <a:lstStyle/>
        <a:p>
          <a:endParaRPr lang="en-US"/>
        </a:p>
      </dgm:t>
    </dgm:pt>
    <dgm:pt modelId="{97BF612B-4A2D-EA47-BF23-25B8DA37A777}" type="sibTrans" cxnId="{FBA43402-951A-0649-9983-7BE19A3C742D}">
      <dgm:prSet/>
      <dgm:spPr/>
      <dgm:t>
        <a:bodyPr/>
        <a:lstStyle/>
        <a:p>
          <a:endParaRPr lang="en-US"/>
        </a:p>
      </dgm:t>
    </dgm:pt>
    <dgm:pt modelId="{26615672-9101-5549-BFF7-1236C402779F}" type="pres">
      <dgm:prSet presAssocID="{2827BD57-135A-1C4C-976B-31216CAD4A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0ED69-7CA7-594E-A9C1-7EB0FF7DE3BC}" type="pres">
      <dgm:prSet presAssocID="{2827BD57-135A-1C4C-976B-31216CAD4A34}" presName="radial" presStyleCnt="0">
        <dgm:presLayoutVars>
          <dgm:animLvl val="ctr"/>
        </dgm:presLayoutVars>
      </dgm:prSet>
      <dgm:spPr/>
    </dgm:pt>
    <dgm:pt modelId="{46D4A9F5-6B26-0540-A711-CDF6F6199D16}" type="pres">
      <dgm:prSet presAssocID="{4AA3B6A8-34B1-C64E-85C8-749732979340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C1372733-6790-DC40-A927-1F3F263D26E1}" type="pres">
      <dgm:prSet presAssocID="{EAD2EEB0-850A-AF4E-9502-794DBA4A38A1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12978-6F6C-DF43-855D-A9D84E5C5052}" type="pres">
      <dgm:prSet presAssocID="{693245F0-2B22-164B-9768-48E25E705A51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7A03C-8A54-0D4F-BD9B-07BF050A51F4}" type="pres">
      <dgm:prSet presAssocID="{722314ED-C3F3-2746-8F4C-4765ADAF5398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7B31F-CC1F-6F4C-9D52-5F48DEF0F781}" type="pres">
      <dgm:prSet presAssocID="{362F71AA-5D8C-C345-8645-9932D1BB61FE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0A52-D747-2348-A0E0-DE79F61C847F}" type="pres">
      <dgm:prSet presAssocID="{B4544520-712E-B74D-B144-1DA15B1B207E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F0578-1CC6-5941-AC6C-CED3739EA588}" type="presOf" srcId="{2827BD57-135A-1C4C-976B-31216CAD4A34}" destId="{26615672-9101-5549-BFF7-1236C402779F}" srcOrd="0" destOrd="0" presId="urn:microsoft.com/office/officeart/2005/8/layout/radial3"/>
    <dgm:cxn modelId="{641FA0F6-FF8C-694B-9A26-C96B9B40DBAE}" srcId="{2827BD57-135A-1C4C-976B-31216CAD4A34}" destId="{4AA3B6A8-34B1-C64E-85C8-749732979340}" srcOrd="0" destOrd="0" parTransId="{F6E4F445-1740-0D4E-8857-79BA94156AB9}" sibTransId="{15025B30-5F56-E34F-B904-B31ABCAC49CC}"/>
    <dgm:cxn modelId="{19DC0758-4EDB-3641-ABB1-455653CF84ED}" srcId="{4AA3B6A8-34B1-C64E-85C8-749732979340}" destId="{362F71AA-5D8C-C345-8645-9932D1BB61FE}" srcOrd="3" destOrd="0" parTransId="{2298E125-6CC7-7E40-97E1-01A27D42E9B4}" sibTransId="{965F91B1-1312-CC44-9BD1-E7021DAB53B1}"/>
    <dgm:cxn modelId="{10C19609-E873-DE45-8D5B-CFE438C50766}" type="presOf" srcId="{4AA3B6A8-34B1-C64E-85C8-749732979340}" destId="{46D4A9F5-6B26-0540-A711-CDF6F6199D16}" srcOrd="0" destOrd="0" presId="urn:microsoft.com/office/officeart/2005/8/layout/radial3"/>
    <dgm:cxn modelId="{A82948B2-3CFC-2149-A14C-933014B637B1}" srcId="{4AA3B6A8-34B1-C64E-85C8-749732979340}" destId="{693245F0-2B22-164B-9768-48E25E705A51}" srcOrd="1" destOrd="0" parTransId="{94E9593E-A733-0C47-A1B4-32A09E28742A}" sibTransId="{9CD0E871-10DC-0D40-9CB4-3FA89F6E3527}"/>
    <dgm:cxn modelId="{4DC0E7E4-4F0D-374A-9E99-86D005466BD9}" type="presOf" srcId="{362F71AA-5D8C-C345-8645-9932D1BB61FE}" destId="{4077B31F-CC1F-6F4C-9D52-5F48DEF0F781}" srcOrd="0" destOrd="0" presId="urn:microsoft.com/office/officeart/2005/8/layout/radial3"/>
    <dgm:cxn modelId="{ABB10A1F-46C0-1141-BE10-F00C4E48FB32}" type="presOf" srcId="{722314ED-C3F3-2746-8F4C-4765ADAF5398}" destId="{14E7A03C-8A54-0D4F-BD9B-07BF050A51F4}" srcOrd="0" destOrd="0" presId="urn:microsoft.com/office/officeart/2005/8/layout/radial3"/>
    <dgm:cxn modelId="{FBA43402-951A-0649-9983-7BE19A3C742D}" srcId="{4AA3B6A8-34B1-C64E-85C8-749732979340}" destId="{B4544520-712E-B74D-B144-1DA15B1B207E}" srcOrd="4" destOrd="0" parTransId="{952A3BB3-C811-074F-9F89-5E77EC908AEA}" sibTransId="{97BF612B-4A2D-EA47-BF23-25B8DA37A777}"/>
    <dgm:cxn modelId="{743831D4-5108-DB49-8480-175D02BF1A14}" srcId="{4AA3B6A8-34B1-C64E-85C8-749732979340}" destId="{722314ED-C3F3-2746-8F4C-4765ADAF5398}" srcOrd="2" destOrd="0" parTransId="{1C69EFEE-0AD3-7F41-A80F-EFD709A8305B}" sibTransId="{7552FBA2-EBA9-3246-8C56-D53BD61E654E}"/>
    <dgm:cxn modelId="{6A02EE0B-66CE-084A-A420-36298AD21EF5}" type="presOf" srcId="{B4544520-712E-B74D-B144-1DA15B1B207E}" destId="{B79A0A52-D747-2348-A0E0-DE79F61C847F}" srcOrd="0" destOrd="0" presId="urn:microsoft.com/office/officeart/2005/8/layout/radial3"/>
    <dgm:cxn modelId="{E0093C7D-550D-B64E-807C-71552F576A73}" type="presOf" srcId="{EAD2EEB0-850A-AF4E-9502-794DBA4A38A1}" destId="{C1372733-6790-DC40-A927-1F3F263D26E1}" srcOrd="0" destOrd="0" presId="urn:microsoft.com/office/officeart/2005/8/layout/radial3"/>
    <dgm:cxn modelId="{D9B7F3E3-41BD-124F-B646-FA59B1ED8317}" srcId="{4AA3B6A8-34B1-C64E-85C8-749732979340}" destId="{EAD2EEB0-850A-AF4E-9502-794DBA4A38A1}" srcOrd="0" destOrd="0" parTransId="{76CA8A67-CAFA-7845-8CD3-E23B3D424BAD}" sibTransId="{5F330AE0-8994-6241-B7FB-0281728A3030}"/>
    <dgm:cxn modelId="{757167A0-ECFD-AB4B-B176-46F1F8D811B1}" type="presOf" srcId="{693245F0-2B22-164B-9768-48E25E705A51}" destId="{A1512978-6F6C-DF43-855D-A9D84E5C5052}" srcOrd="0" destOrd="0" presId="urn:microsoft.com/office/officeart/2005/8/layout/radial3"/>
    <dgm:cxn modelId="{C7194C1F-E555-B14B-A765-C5BFBC1EE375}" type="presParOf" srcId="{26615672-9101-5549-BFF7-1236C402779F}" destId="{EC40ED69-7CA7-594E-A9C1-7EB0FF7DE3BC}" srcOrd="0" destOrd="0" presId="urn:microsoft.com/office/officeart/2005/8/layout/radial3"/>
    <dgm:cxn modelId="{96CB4498-4B15-BB4E-B3D6-678BFCA18A0F}" type="presParOf" srcId="{EC40ED69-7CA7-594E-A9C1-7EB0FF7DE3BC}" destId="{46D4A9F5-6B26-0540-A711-CDF6F6199D16}" srcOrd="0" destOrd="0" presId="urn:microsoft.com/office/officeart/2005/8/layout/radial3"/>
    <dgm:cxn modelId="{C9E230C0-A4EA-EF4F-97ED-E2E6AD879E26}" type="presParOf" srcId="{EC40ED69-7CA7-594E-A9C1-7EB0FF7DE3BC}" destId="{C1372733-6790-DC40-A927-1F3F263D26E1}" srcOrd="1" destOrd="0" presId="urn:microsoft.com/office/officeart/2005/8/layout/radial3"/>
    <dgm:cxn modelId="{F02A1BB8-C41E-1D4C-AEDD-8B451D94A576}" type="presParOf" srcId="{EC40ED69-7CA7-594E-A9C1-7EB0FF7DE3BC}" destId="{A1512978-6F6C-DF43-855D-A9D84E5C5052}" srcOrd="2" destOrd="0" presId="urn:microsoft.com/office/officeart/2005/8/layout/radial3"/>
    <dgm:cxn modelId="{9C857088-E17A-6F46-95C6-2BBED81C7655}" type="presParOf" srcId="{EC40ED69-7CA7-594E-A9C1-7EB0FF7DE3BC}" destId="{14E7A03C-8A54-0D4F-BD9B-07BF050A51F4}" srcOrd="3" destOrd="0" presId="urn:microsoft.com/office/officeart/2005/8/layout/radial3"/>
    <dgm:cxn modelId="{D88D194C-CCCC-3846-8F4F-F73208C6855F}" type="presParOf" srcId="{EC40ED69-7CA7-594E-A9C1-7EB0FF7DE3BC}" destId="{4077B31F-CC1F-6F4C-9D52-5F48DEF0F781}" srcOrd="4" destOrd="0" presId="urn:microsoft.com/office/officeart/2005/8/layout/radial3"/>
    <dgm:cxn modelId="{7457A4FC-CBA0-2D4B-BF2E-09F538368E29}" type="presParOf" srcId="{EC40ED69-7CA7-594E-A9C1-7EB0FF7DE3BC}" destId="{B79A0A52-D747-2348-A0E0-DE79F61C847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E58BE-7D3B-5C42-89EE-41844642A32E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33CD4-E6D8-654B-9D9E-76128D03048D}">
      <dgm:prSet phldrT="[Text]" phldr="1"/>
      <dgm:spPr/>
      <dgm:t>
        <a:bodyPr/>
        <a:lstStyle/>
        <a:p>
          <a:endParaRPr lang="en-US" dirty="0"/>
        </a:p>
      </dgm:t>
    </dgm:pt>
    <dgm:pt modelId="{7708A07A-9C3C-E742-B1E8-0928EB703CFA}">
      <dgm:prSet phldrT="[Text]"/>
      <dgm:spPr/>
      <dgm:t>
        <a:bodyPr/>
        <a:lstStyle/>
        <a:p>
          <a:r>
            <a:rPr lang="en-US" dirty="0" err="1" smtClean="0"/>
            <a:t>Microoclusion</a:t>
          </a:r>
          <a:endParaRPr lang="en-US" dirty="0"/>
        </a:p>
      </dgm:t>
    </dgm:pt>
    <dgm:pt modelId="{182D255E-7822-914F-89B9-929149EAC756}" type="sibTrans" cxnId="{C43A7486-AED7-F447-9FA6-CBD50E7E965D}">
      <dgm:prSet/>
      <dgm:spPr/>
      <dgm:t>
        <a:bodyPr/>
        <a:lstStyle/>
        <a:p>
          <a:endParaRPr lang="en-US"/>
        </a:p>
      </dgm:t>
    </dgm:pt>
    <dgm:pt modelId="{7BEA794E-8148-D244-B5F1-E441A543A154}" type="parTrans" cxnId="{C43A7486-AED7-F447-9FA6-CBD50E7E965D}">
      <dgm:prSet/>
      <dgm:spPr/>
      <dgm:t>
        <a:bodyPr/>
        <a:lstStyle/>
        <a:p>
          <a:endParaRPr lang="en-US"/>
        </a:p>
      </dgm:t>
    </dgm:pt>
    <dgm:pt modelId="{A28D1DDD-0948-E449-8E81-E1EEB553A936}" type="sibTrans" cxnId="{26314F51-10C7-4048-9C35-97507F309E40}">
      <dgm:prSet/>
      <dgm:spPr/>
      <dgm:t>
        <a:bodyPr/>
        <a:lstStyle/>
        <a:p>
          <a:endParaRPr lang="en-US"/>
        </a:p>
      </dgm:t>
    </dgm:pt>
    <dgm:pt modelId="{63629241-9376-314C-B836-0FBF5FF18D6C}" type="parTrans" cxnId="{26314F51-10C7-4048-9C35-97507F309E40}">
      <dgm:prSet/>
      <dgm:spPr/>
      <dgm:t>
        <a:bodyPr/>
        <a:lstStyle/>
        <a:p>
          <a:endParaRPr lang="en-US"/>
        </a:p>
      </dgm:t>
    </dgm:pt>
    <dgm:pt modelId="{4D6505B1-1A39-1B4E-91AB-73DD57803E14}">
      <dgm:prSet phldrT="[Text]" phldr="1"/>
      <dgm:spPr/>
      <dgm:t>
        <a:bodyPr/>
        <a:lstStyle/>
        <a:p>
          <a:endParaRPr lang="en-US"/>
        </a:p>
      </dgm:t>
    </dgm:pt>
    <dgm:pt modelId="{C6DD8BD3-C9EA-F04A-95B8-05AF02992AAD}">
      <dgm:prSet phldrT="[Text]"/>
      <dgm:spPr/>
      <dgm:t>
        <a:bodyPr/>
        <a:lstStyle/>
        <a:p>
          <a:r>
            <a:rPr lang="en-US" dirty="0" smtClean="0"/>
            <a:t>Cell </a:t>
          </a:r>
          <a:r>
            <a:rPr lang="en-US" dirty="0" err="1" smtClean="0"/>
            <a:t>oedema</a:t>
          </a:r>
          <a:endParaRPr lang="en-US" dirty="0"/>
        </a:p>
      </dgm:t>
    </dgm:pt>
    <dgm:pt modelId="{62ED73CB-0868-D446-84E5-1F0365B85192}" type="sibTrans" cxnId="{9FFED321-FB61-6340-A843-EB217061EB99}">
      <dgm:prSet/>
      <dgm:spPr/>
      <dgm:t>
        <a:bodyPr/>
        <a:lstStyle/>
        <a:p>
          <a:endParaRPr lang="en-US"/>
        </a:p>
      </dgm:t>
    </dgm:pt>
    <dgm:pt modelId="{1AF0E31B-D035-564B-B00F-2604E212D742}" type="parTrans" cxnId="{9FFED321-FB61-6340-A843-EB217061EB99}">
      <dgm:prSet/>
      <dgm:spPr/>
      <dgm:t>
        <a:bodyPr/>
        <a:lstStyle/>
        <a:p>
          <a:endParaRPr lang="en-US"/>
        </a:p>
      </dgm:t>
    </dgm:pt>
    <dgm:pt modelId="{669143FA-129E-9440-9312-DE1A2DF273A9}" type="sibTrans" cxnId="{B30E0702-DB6E-1F4B-9E76-B7DC1B9CC8E6}">
      <dgm:prSet/>
      <dgm:spPr/>
      <dgm:t>
        <a:bodyPr/>
        <a:lstStyle/>
        <a:p>
          <a:endParaRPr lang="en-US"/>
        </a:p>
      </dgm:t>
    </dgm:pt>
    <dgm:pt modelId="{C3E760E3-A5B4-3142-B15A-955526578023}" type="parTrans" cxnId="{B30E0702-DB6E-1F4B-9E76-B7DC1B9CC8E6}">
      <dgm:prSet/>
      <dgm:spPr/>
      <dgm:t>
        <a:bodyPr/>
        <a:lstStyle/>
        <a:p>
          <a:endParaRPr lang="en-US"/>
        </a:p>
      </dgm:t>
    </dgm:pt>
    <dgm:pt modelId="{E9CF78BC-7E03-7A42-B242-2DCA6C2895B4}">
      <dgm:prSet phldrT="[Text]" phldr="1"/>
      <dgm:spPr/>
      <dgm:t>
        <a:bodyPr/>
        <a:lstStyle/>
        <a:p>
          <a:endParaRPr lang="en-US"/>
        </a:p>
      </dgm:t>
    </dgm:pt>
    <dgm:pt modelId="{FD91CE3F-949B-1F4E-AF7C-B38720D3FE2F}">
      <dgm:prSet phldrT="[Text]"/>
      <dgm:spPr/>
      <dgm:t>
        <a:bodyPr/>
        <a:lstStyle/>
        <a:p>
          <a:r>
            <a:rPr lang="en-US" dirty="0" smtClean="0"/>
            <a:t>Toxic injury of sinusoidal endothelial cells &amp; </a:t>
          </a:r>
          <a:r>
            <a:rPr lang="en-US" dirty="0" err="1" smtClean="0"/>
            <a:t>hepatoscyes</a:t>
          </a:r>
          <a:endParaRPr lang="en-US" dirty="0"/>
        </a:p>
      </dgm:t>
    </dgm:pt>
    <dgm:pt modelId="{1157366D-2240-C54E-9EED-7C8230DEEC5B}" type="sibTrans" cxnId="{E6615C39-5012-8F4C-A18C-5E4FF78A5A15}">
      <dgm:prSet/>
      <dgm:spPr/>
      <dgm:t>
        <a:bodyPr/>
        <a:lstStyle/>
        <a:p>
          <a:endParaRPr lang="en-US"/>
        </a:p>
      </dgm:t>
    </dgm:pt>
    <dgm:pt modelId="{ED442218-9667-D94C-A275-6BC7A5492C01}" type="parTrans" cxnId="{E6615C39-5012-8F4C-A18C-5E4FF78A5A15}">
      <dgm:prSet/>
      <dgm:spPr/>
      <dgm:t>
        <a:bodyPr/>
        <a:lstStyle/>
        <a:p>
          <a:endParaRPr lang="en-US"/>
        </a:p>
      </dgm:t>
    </dgm:pt>
    <dgm:pt modelId="{F486314A-2D13-0141-BBBB-85B0FACE1AF2}" type="sibTrans" cxnId="{42971229-A1F1-F04A-84CD-98C18B44E3A9}">
      <dgm:prSet/>
      <dgm:spPr/>
      <dgm:t>
        <a:bodyPr/>
        <a:lstStyle/>
        <a:p>
          <a:endParaRPr lang="en-US"/>
        </a:p>
      </dgm:t>
    </dgm:pt>
    <dgm:pt modelId="{2C9E9E57-F6DC-C049-AB13-902AE2FAF088}" type="parTrans" cxnId="{42971229-A1F1-F04A-84CD-98C18B44E3A9}">
      <dgm:prSet/>
      <dgm:spPr/>
      <dgm:t>
        <a:bodyPr/>
        <a:lstStyle/>
        <a:p>
          <a:endParaRPr lang="en-US"/>
        </a:p>
      </dgm:t>
    </dgm:pt>
    <dgm:pt modelId="{298F9477-6DEF-8745-938B-D012DA6E8796}">
      <dgm:prSet/>
      <dgm:spPr/>
      <dgm:t>
        <a:bodyPr/>
        <a:lstStyle/>
        <a:p>
          <a:r>
            <a:rPr lang="en-US" dirty="0" smtClean="0"/>
            <a:t>Progressive liver damage</a:t>
          </a:r>
          <a:endParaRPr lang="en-US" dirty="0"/>
        </a:p>
      </dgm:t>
    </dgm:pt>
    <dgm:pt modelId="{EEBA2DFA-0CA6-8E4B-99F9-5670224C835F}" type="parTrans" cxnId="{74AB726C-FFFA-5C4A-918F-87E6EE6D5617}">
      <dgm:prSet/>
      <dgm:spPr/>
      <dgm:t>
        <a:bodyPr/>
        <a:lstStyle/>
        <a:p>
          <a:endParaRPr lang="en-US"/>
        </a:p>
      </dgm:t>
    </dgm:pt>
    <dgm:pt modelId="{5F3A47FF-8ADB-FA4A-ADCB-481AB12678C4}" type="sibTrans" cxnId="{74AB726C-FFFA-5C4A-918F-87E6EE6D5617}">
      <dgm:prSet/>
      <dgm:spPr/>
      <dgm:t>
        <a:bodyPr/>
        <a:lstStyle/>
        <a:p>
          <a:endParaRPr lang="en-US"/>
        </a:p>
      </dgm:t>
    </dgm:pt>
    <dgm:pt modelId="{C2A43AD7-8827-5D4D-A52E-771E1ED090CE}">
      <dgm:prSet/>
      <dgm:spPr/>
      <dgm:t>
        <a:bodyPr/>
        <a:lstStyle/>
        <a:p>
          <a:r>
            <a:rPr lang="en-US" dirty="0" err="1" smtClean="0"/>
            <a:t>Multiorgan</a:t>
          </a:r>
          <a:r>
            <a:rPr lang="en-US" dirty="0" smtClean="0"/>
            <a:t> failure</a:t>
          </a:r>
          <a:endParaRPr lang="en-US" dirty="0"/>
        </a:p>
      </dgm:t>
    </dgm:pt>
    <dgm:pt modelId="{40A4AB21-7115-6148-9D58-4F33BA8F009E}" type="parTrans" cxnId="{CF5880C3-CBE2-A241-A505-AAFBD5750B20}">
      <dgm:prSet/>
      <dgm:spPr/>
      <dgm:t>
        <a:bodyPr/>
        <a:lstStyle/>
        <a:p>
          <a:endParaRPr lang="en-US"/>
        </a:p>
      </dgm:t>
    </dgm:pt>
    <dgm:pt modelId="{D9DB4639-4443-344D-9565-2D7B8D4C63EE}" type="sibTrans" cxnId="{CF5880C3-CBE2-A241-A505-AAFBD5750B20}">
      <dgm:prSet/>
      <dgm:spPr/>
      <dgm:t>
        <a:bodyPr/>
        <a:lstStyle/>
        <a:p>
          <a:endParaRPr lang="en-US"/>
        </a:p>
      </dgm:t>
    </dgm:pt>
    <dgm:pt modelId="{63B9DBD4-640F-7641-864F-635B472EBBFC}" type="pres">
      <dgm:prSet presAssocID="{7D2E58BE-7D3B-5C42-89EE-41844642A32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8309A2-22D2-914F-ABB1-9D621F9FF882}" type="pres">
      <dgm:prSet presAssocID="{FD91CE3F-949B-1F4E-AF7C-B38720D3FE2F}" presName="composite" presStyleCnt="0"/>
      <dgm:spPr/>
    </dgm:pt>
    <dgm:pt modelId="{2F98E832-61A3-3C40-8B66-F5645842F68C}" type="pres">
      <dgm:prSet presAssocID="{FD91CE3F-949B-1F4E-AF7C-B38720D3FE2F}" presName="bentUpArrow1" presStyleLbl="alignImgPlace1" presStyleIdx="0" presStyleCnt="4"/>
      <dgm:spPr/>
    </dgm:pt>
    <dgm:pt modelId="{0297BA7A-00DD-8E4A-B5B8-E69E54C1E039}" type="pres">
      <dgm:prSet presAssocID="{FD91CE3F-949B-1F4E-AF7C-B38720D3FE2F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05941-D0C1-0A4C-9386-B8FAE88A51F1}" type="pres">
      <dgm:prSet presAssocID="{FD91CE3F-949B-1F4E-AF7C-B38720D3FE2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D002D-4519-CF47-A53B-F5F3D2B227CD}" type="pres">
      <dgm:prSet presAssocID="{1157366D-2240-C54E-9EED-7C8230DEEC5B}" presName="sibTrans" presStyleCnt="0"/>
      <dgm:spPr/>
    </dgm:pt>
    <dgm:pt modelId="{E35022B5-5AFB-4F4A-A186-FF0F2569F896}" type="pres">
      <dgm:prSet presAssocID="{C6DD8BD3-C9EA-F04A-95B8-05AF02992AAD}" presName="composite" presStyleCnt="0"/>
      <dgm:spPr/>
    </dgm:pt>
    <dgm:pt modelId="{F36335F2-E198-AB44-8D95-57432035F5B4}" type="pres">
      <dgm:prSet presAssocID="{C6DD8BD3-C9EA-F04A-95B8-05AF02992AAD}" presName="bentUpArrow1" presStyleLbl="alignImgPlace1" presStyleIdx="1" presStyleCnt="4"/>
      <dgm:spPr/>
    </dgm:pt>
    <dgm:pt modelId="{0644896A-33DA-B948-9967-2D48AA912479}" type="pres">
      <dgm:prSet presAssocID="{C6DD8BD3-C9EA-F04A-95B8-05AF02992AAD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0C4F1-1C35-AD44-9117-A07180E83B17}" type="pres">
      <dgm:prSet presAssocID="{C6DD8BD3-C9EA-F04A-95B8-05AF02992AAD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ACC75-50FC-1248-B3FD-BB3884A4AC24}" type="pres">
      <dgm:prSet presAssocID="{62ED73CB-0868-D446-84E5-1F0365B85192}" presName="sibTrans" presStyleCnt="0"/>
      <dgm:spPr/>
    </dgm:pt>
    <dgm:pt modelId="{63795621-6B74-394B-A4D0-C61311B9C8BA}" type="pres">
      <dgm:prSet presAssocID="{7708A07A-9C3C-E742-B1E8-0928EB703CFA}" presName="composite" presStyleCnt="0"/>
      <dgm:spPr/>
    </dgm:pt>
    <dgm:pt modelId="{D2F2D9F1-16BB-824C-8A83-5007901F7150}" type="pres">
      <dgm:prSet presAssocID="{7708A07A-9C3C-E742-B1E8-0928EB703CFA}" presName="bentUpArrow1" presStyleLbl="alignImgPlace1" presStyleIdx="2" presStyleCnt="4"/>
      <dgm:spPr/>
    </dgm:pt>
    <dgm:pt modelId="{5B76BB58-CFD8-0441-A5FC-BD438D73049A}" type="pres">
      <dgm:prSet presAssocID="{7708A07A-9C3C-E742-B1E8-0928EB703CFA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5DB69-F81B-D441-BB64-76D8E16C338E}" type="pres">
      <dgm:prSet presAssocID="{7708A07A-9C3C-E742-B1E8-0928EB703CF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F94AE-AB20-A041-8136-D065000A078C}" type="pres">
      <dgm:prSet presAssocID="{182D255E-7822-914F-89B9-929149EAC756}" presName="sibTrans" presStyleCnt="0"/>
      <dgm:spPr/>
    </dgm:pt>
    <dgm:pt modelId="{6B8474F2-2B6C-5D4E-B0CF-28C80CA05B43}" type="pres">
      <dgm:prSet presAssocID="{298F9477-6DEF-8745-938B-D012DA6E8796}" presName="composite" presStyleCnt="0"/>
      <dgm:spPr/>
    </dgm:pt>
    <dgm:pt modelId="{23934B8E-03AE-C046-B984-DF86FA8DB4C9}" type="pres">
      <dgm:prSet presAssocID="{298F9477-6DEF-8745-938B-D012DA6E8796}" presName="bentUpArrow1" presStyleLbl="alignImgPlace1" presStyleIdx="3" presStyleCnt="4"/>
      <dgm:spPr/>
    </dgm:pt>
    <dgm:pt modelId="{77819728-D8BB-BC4C-A203-9ABBD5837B54}" type="pres">
      <dgm:prSet presAssocID="{298F9477-6DEF-8745-938B-D012DA6E8796}" presName="ParentText" presStyleLbl="node1" presStyleIdx="3" presStyleCnt="5" custLinFactNeighborX="29259" custLinFactNeighborY="-20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505A7-E6BB-F44B-9BD2-44E4647E5C80}" type="pres">
      <dgm:prSet presAssocID="{298F9477-6DEF-8745-938B-D012DA6E879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A057F6B-0981-9548-95B0-A867A182E24B}" type="pres">
      <dgm:prSet presAssocID="{5F3A47FF-8ADB-FA4A-ADCB-481AB12678C4}" presName="sibTrans" presStyleCnt="0"/>
      <dgm:spPr/>
    </dgm:pt>
    <dgm:pt modelId="{A3E99030-D8D1-BA45-8C00-26DB5DDC0BB7}" type="pres">
      <dgm:prSet presAssocID="{C2A43AD7-8827-5D4D-A52E-771E1ED090CE}" presName="composite" presStyleCnt="0"/>
      <dgm:spPr/>
    </dgm:pt>
    <dgm:pt modelId="{C9C93C86-8590-484A-BBB9-B52AA50675C1}" type="pres">
      <dgm:prSet presAssocID="{C2A43AD7-8827-5D4D-A52E-771E1ED090CE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8CF90-0614-B342-828D-B5DA27423AC8}" type="presOf" srcId="{FD91CE3F-949B-1F4E-AF7C-B38720D3FE2F}" destId="{0297BA7A-00DD-8E4A-B5B8-E69E54C1E039}" srcOrd="0" destOrd="0" presId="urn:microsoft.com/office/officeart/2005/8/layout/StepDownProcess"/>
    <dgm:cxn modelId="{E6615C39-5012-8F4C-A18C-5E4FF78A5A15}" srcId="{7D2E58BE-7D3B-5C42-89EE-41844642A32E}" destId="{FD91CE3F-949B-1F4E-AF7C-B38720D3FE2F}" srcOrd="0" destOrd="0" parTransId="{ED442218-9667-D94C-A275-6BC7A5492C01}" sibTransId="{1157366D-2240-C54E-9EED-7C8230DEEC5B}"/>
    <dgm:cxn modelId="{CEC1749E-3A3E-B64E-8EF6-75086618D97E}" type="presOf" srcId="{7D2E58BE-7D3B-5C42-89EE-41844642A32E}" destId="{63B9DBD4-640F-7641-864F-635B472EBBFC}" srcOrd="0" destOrd="0" presId="urn:microsoft.com/office/officeart/2005/8/layout/StepDownProcess"/>
    <dgm:cxn modelId="{0E496ECC-4902-774B-A3D6-5072A70274C4}" type="presOf" srcId="{E9CF78BC-7E03-7A42-B242-2DCA6C2895B4}" destId="{DD605941-D0C1-0A4C-9386-B8FAE88A51F1}" srcOrd="0" destOrd="0" presId="urn:microsoft.com/office/officeart/2005/8/layout/StepDownProcess"/>
    <dgm:cxn modelId="{CF5880C3-CBE2-A241-A505-AAFBD5750B20}" srcId="{7D2E58BE-7D3B-5C42-89EE-41844642A32E}" destId="{C2A43AD7-8827-5D4D-A52E-771E1ED090CE}" srcOrd="4" destOrd="0" parTransId="{40A4AB21-7115-6148-9D58-4F33BA8F009E}" sibTransId="{D9DB4639-4443-344D-9565-2D7B8D4C63EE}"/>
    <dgm:cxn modelId="{42971229-A1F1-F04A-84CD-98C18B44E3A9}" srcId="{FD91CE3F-949B-1F4E-AF7C-B38720D3FE2F}" destId="{E9CF78BC-7E03-7A42-B242-2DCA6C2895B4}" srcOrd="0" destOrd="0" parTransId="{2C9E9E57-F6DC-C049-AB13-902AE2FAF088}" sibTransId="{F486314A-2D13-0141-BBBB-85B0FACE1AF2}"/>
    <dgm:cxn modelId="{86EF5968-4EC2-3044-8339-FF3CC16F9F67}" type="presOf" srcId="{298F9477-6DEF-8745-938B-D012DA6E8796}" destId="{77819728-D8BB-BC4C-A203-9ABBD5837B54}" srcOrd="0" destOrd="0" presId="urn:microsoft.com/office/officeart/2005/8/layout/StepDownProcess"/>
    <dgm:cxn modelId="{DE7AB677-A4C6-7C42-9F2B-576814235713}" type="presOf" srcId="{C6DD8BD3-C9EA-F04A-95B8-05AF02992AAD}" destId="{0644896A-33DA-B948-9967-2D48AA912479}" srcOrd="0" destOrd="0" presId="urn:microsoft.com/office/officeart/2005/8/layout/StepDownProcess"/>
    <dgm:cxn modelId="{C43A7486-AED7-F447-9FA6-CBD50E7E965D}" srcId="{7D2E58BE-7D3B-5C42-89EE-41844642A32E}" destId="{7708A07A-9C3C-E742-B1E8-0928EB703CFA}" srcOrd="2" destOrd="0" parTransId="{7BEA794E-8148-D244-B5F1-E441A543A154}" sibTransId="{182D255E-7822-914F-89B9-929149EAC756}"/>
    <dgm:cxn modelId="{A45AEC3D-C677-424E-8141-0A5F467488FF}" type="presOf" srcId="{A7733CD4-E6D8-654B-9D9E-76128D03048D}" destId="{D685DB69-F81B-D441-BB64-76D8E16C338E}" srcOrd="0" destOrd="0" presId="urn:microsoft.com/office/officeart/2005/8/layout/StepDownProcess"/>
    <dgm:cxn modelId="{26314F51-10C7-4048-9C35-97507F309E40}" srcId="{7708A07A-9C3C-E742-B1E8-0928EB703CFA}" destId="{A7733CD4-E6D8-654B-9D9E-76128D03048D}" srcOrd="0" destOrd="0" parTransId="{63629241-9376-314C-B836-0FBF5FF18D6C}" sibTransId="{A28D1DDD-0948-E449-8E81-E1EEB553A936}"/>
    <dgm:cxn modelId="{16A29DEB-3258-004A-948E-1F1B5B7D55DC}" type="presOf" srcId="{4D6505B1-1A39-1B4E-91AB-73DD57803E14}" destId="{0440C4F1-1C35-AD44-9117-A07180E83B17}" srcOrd="0" destOrd="0" presId="urn:microsoft.com/office/officeart/2005/8/layout/StepDownProcess"/>
    <dgm:cxn modelId="{B30E0702-DB6E-1F4B-9E76-B7DC1B9CC8E6}" srcId="{C6DD8BD3-C9EA-F04A-95B8-05AF02992AAD}" destId="{4D6505B1-1A39-1B4E-91AB-73DD57803E14}" srcOrd="0" destOrd="0" parTransId="{C3E760E3-A5B4-3142-B15A-955526578023}" sibTransId="{669143FA-129E-9440-9312-DE1A2DF273A9}"/>
    <dgm:cxn modelId="{8CE5B847-91D3-7D4E-A353-07C6548C3877}" type="presOf" srcId="{C2A43AD7-8827-5D4D-A52E-771E1ED090CE}" destId="{C9C93C86-8590-484A-BBB9-B52AA50675C1}" srcOrd="0" destOrd="0" presId="urn:microsoft.com/office/officeart/2005/8/layout/StepDownProcess"/>
    <dgm:cxn modelId="{74AB726C-FFFA-5C4A-918F-87E6EE6D5617}" srcId="{7D2E58BE-7D3B-5C42-89EE-41844642A32E}" destId="{298F9477-6DEF-8745-938B-D012DA6E8796}" srcOrd="3" destOrd="0" parTransId="{EEBA2DFA-0CA6-8E4B-99F9-5670224C835F}" sibTransId="{5F3A47FF-8ADB-FA4A-ADCB-481AB12678C4}"/>
    <dgm:cxn modelId="{45C4BBFF-4E20-8E4C-88AB-E9D599BB7F5C}" type="presOf" srcId="{7708A07A-9C3C-E742-B1E8-0928EB703CFA}" destId="{5B76BB58-CFD8-0441-A5FC-BD438D73049A}" srcOrd="0" destOrd="0" presId="urn:microsoft.com/office/officeart/2005/8/layout/StepDownProcess"/>
    <dgm:cxn modelId="{9FFED321-FB61-6340-A843-EB217061EB99}" srcId="{7D2E58BE-7D3B-5C42-89EE-41844642A32E}" destId="{C6DD8BD3-C9EA-F04A-95B8-05AF02992AAD}" srcOrd="1" destOrd="0" parTransId="{1AF0E31B-D035-564B-B00F-2604E212D742}" sibTransId="{62ED73CB-0868-D446-84E5-1F0365B85192}"/>
    <dgm:cxn modelId="{45AF611F-B0EC-7241-8AD2-90C0E3D9A542}" type="presParOf" srcId="{63B9DBD4-640F-7641-864F-635B472EBBFC}" destId="{DB8309A2-22D2-914F-ABB1-9D621F9FF882}" srcOrd="0" destOrd="0" presId="urn:microsoft.com/office/officeart/2005/8/layout/StepDownProcess"/>
    <dgm:cxn modelId="{4BE5B162-22A1-0548-B647-B6268E93BAF0}" type="presParOf" srcId="{DB8309A2-22D2-914F-ABB1-9D621F9FF882}" destId="{2F98E832-61A3-3C40-8B66-F5645842F68C}" srcOrd="0" destOrd="0" presId="urn:microsoft.com/office/officeart/2005/8/layout/StepDownProcess"/>
    <dgm:cxn modelId="{52048C4A-44B7-4142-BEB9-47345839130F}" type="presParOf" srcId="{DB8309A2-22D2-914F-ABB1-9D621F9FF882}" destId="{0297BA7A-00DD-8E4A-B5B8-E69E54C1E039}" srcOrd="1" destOrd="0" presId="urn:microsoft.com/office/officeart/2005/8/layout/StepDownProcess"/>
    <dgm:cxn modelId="{9410C4D5-FCC7-814A-ADA2-6D4FAB44AC39}" type="presParOf" srcId="{DB8309A2-22D2-914F-ABB1-9D621F9FF882}" destId="{DD605941-D0C1-0A4C-9386-B8FAE88A51F1}" srcOrd="2" destOrd="0" presId="urn:microsoft.com/office/officeart/2005/8/layout/StepDownProcess"/>
    <dgm:cxn modelId="{164C4240-C524-3348-95FD-85E9434BE53E}" type="presParOf" srcId="{63B9DBD4-640F-7641-864F-635B472EBBFC}" destId="{F14D002D-4519-CF47-A53B-F5F3D2B227CD}" srcOrd="1" destOrd="0" presId="urn:microsoft.com/office/officeart/2005/8/layout/StepDownProcess"/>
    <dgm:cxn modelId="{5EBD5B58-2AC3-444D-A284-32858B158CB6}" type="presParOf" srcId="{63B9DBD4-640F-7641-864F-635B472EBBFC}" destId="{E35022B5-5AFB-4F4A-A186-FF0F2569F896}" srcOrd="2" destOrd="0" presId="urn:microsoft.com/office/officeart/2005/8/layout/StepDownProcess"/>
    <dgm:cxn modelId="{7EC86E44-46EE-1F43-88F4-31BCBE7A52CF}" type="presParOf" srcId="{E35022B5-5AFB-4F4A-A186-FF0F2569F896}" destId="{F36335F2-E198-AB44-8D95-57432035F5B4}" srcOrd="0" destOrd="0" presId="urn:microsoft.com/office/officeart/2005/8/layout/StepDownProcess"/>
    <dgm:cxn modelId="{21BFFB6D-318C-E54F-B1F2-2E043F219184}" type="presParOf" srcId="{E35022B5-5AFB-4F4A-A186-FF0F2569F896}" destId="{0644896A-33DA-B948-9967-2D48AA912479}" srcOrd="1" destOrd="0" presId="urn:microsoft.com/office/officeart/2005/8/layout/StepDownProcess"/>
    <dgm:cxn modelId="{06E964A6-6115-D245-9532-FDCC7DFA38C7}" type="presParOf" srcId="{E35022B5-5AFB-4F4A-A186-FF0F2569F896}" destId="{0440C4F1-1C35-AD44-9117-A07180E83B17}" srcOrd="2" destOrd="0" presId="urn:microsoft.com/office/officeart/2005/8/layout/StepDownProcess"/>
    <dgm:cxn modelId="{51A56F92-3D8E-324F-8177-4712734802D5}" type="presParOf" srcId="{63B9DBD4-640F-7641-864F-635B472EBBFC}" destId="{EA9ACC75-50FC-1248-B3FD-BB3884A4AC24}" srcOrd="3" destOrd="0" presId="urn:microsoft.com/office/officeart/2005/8/layout/StepDownProcess"/>
    <dgm:cxn modelId="{F00FF0D5-57D6-E540-8D7A-10FF402C5251}" type="presParOf" srcId="{63B9DBD4-640F-7641-864F-635B472EBBFC}" destId="{63795621-6B74-394B-A4D0-C61311B9C8BA}" srcOrd="4" destOrd="0" presId="urn:microsoft.com/office/officeart/2005/8/layout/StepDownProcess"/>
    <dgm:cxn modelId="{EF8073D4-C006-574B-AFDB-4424F1469884}" type="presParOf" srcId="{63795621-6B74-394B-A4D0-C61311B9C8BA}" destId="{D2F2D9F1-16BB-824C-8A83-5007901F7150}" srcOrd="0" destOrd="0" presId="urn:microsoft.com/office/officeart/2005/8/layout/StepDownProcess"/>
    <dgm:cxn modelId="{83C2860D-C874-5F4C-BB69-ABEA4657E967}" type="presParOf" srcId="{63795621-6B74-394B-A4D0-C61311B9C8BA}" destId="{5B76BB58-CFD8-0441-A5FC-BD438D73049A}" srcOrd="1" destOrd="0" presId="urn:microsoft.com/office/officeart/2005/8/layout/StepDownProcess"/>
    <dgm:cxn modelId="{87749792-D022-384F-A791-14491F958C2D}" type="presParOf" srcId="{63795621-6B74-394B-A4D0-C61311B9C8BA}" destId="{D685DB69-F81B-D441-BB64-76D8E16C338E}" srcOrd="2" destOrd="0" presId="urn:microsoft.com/office/officeart/2005/8/layout/StepDownProcess"/>
    <dgm:cxn modelId="{0FF7E684-CABA-5E47-BB8F-C635BD43722E}" type="presParOf" srcId="{63B9DBD4-640F-7641-864F-635B472EBBFC}" destId="{797F94AE-AB20-A041-8136-D065000A078C}" srcOrd="5" destOrd="0" presId="urn:microsoft.com/office/officeart/2005/8/layout/StepDownProcess"/>
    <dgm:cxn modelId="{6674B405-8166-B44D-AAD1-A882F63BE882}" type="presParOf" srcId="{63B9DBD4-640F-7641-864F-635B472EBBFC}" destId="{6B8474F2-2B6C-5D4E-B0CF-28C80CA05B43}" srcOrd="6" destOrd="0" presId="urn:microsoft.com/office/officeart/2005/8/layout/StepDownProcess"/>
    <dgm:cxn modelId="{D7C098A7-FC2F-3B41-808E-3A843E08D1C5}" type="presParOf" srcId="{6B8474F2-2B6C-5D4E-B0CF-28C80CA05B43}" destId="{23934B8E-03AE-C046-B984-DF86FA8DB4C9}" srcOrd="0" destOrd="0" presId="urn:microsoft.com/office/officeart/2005/8/layout/StepDownProcess"/>
    <dgm:cxn modelId="{0611BCD1-412F-7A4B-8591-DF127C20DD55}" type="presParOf" srcId="{6B8474F2-2B6C-5D4E-B0CF-28C80CA05B43}" destId="{77819728-D8BB-BC4C-A203-9ABBD5837B54}" srcOrd="1" destOrd="0" presId="urn:microsoft.com/office/officeart/2005/8/layout/StepDownProcess"/>
    <dgm:cxn modelId="{FEAB5836-8B02-5A47-AD98-E37588FBE772}" type="presParOf" srcId="{6B8474F2-2B6C-5D4E-B0CF-28C80CA05B43}" destId="{28D505A7-E6BB-F44B-9BD2-44E4647E5C80}" srcOrd="2" destOrd="0" presId="urn:microsoft.com/office/officeart/2005/8/layout/StepDownProcess"/>
    <dgm:cxn modelId="{290B17E4-CAE6-8245-AD15-5523E635AB5A}" type="presParOf" srcId="{63B9DBD4-640F-7641-864F-635B472EBBFC}" destId="{8A057F6B-0981-9548-95B0-A867A182E24B}" srcOrd="7" destOrd="0" presId="urn:microsoft.com/office/officeart/2005/8/layout/StepDownProcess"/>
    <dgm:cxn modelId="{E51883FD-CBA0-CA48-8221-403219558FCD}" type="presParOf" srcId="{63B9DBD4-640F-7641-864F-635B472EBBFC}" destId="{A3E99030-D8D1-BA45-8C00-26DB5DDC0BB7}" srcOrd="8" destOrd="0" presId="urn:microsoft.com/office/officeart/2005/8/layout/StepDownProcess"/>
    <dgm:cxn modelId="{DFFC57AD-204C-FB42-9721-20E4A6392B8A}" type="presParOf" srcId="{A3E99030-D8D1-BA45-8C00-26DB5DDC0BB7}" destId="{C9C93C86-8590-484A-BBB9-B52AA50675C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5A0E2-EF82-0043-9D6D-E29E1C144CFF}">
      <dsp:nvSpPr>
        <dsp:cNvPr id="0" name=""/>
        <dsp:cNvSpPr/>
      </dsp:nvSpPr>
      <dsp:spPr>
        <a:xfrm>
          <a:off x="2825051" y="0"/>
          <a:ext cx="5483923" cy="3491753"/>
        </a:xfrm>
        <a:prstGeom prst="curved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Acute</a:t>
          </a:r>
          <a:endParaRPr lang="en-US" sz="2400" kern="1200" dirty="0">
            <a:solidFill>
              <a:schemeClr val="accent5">
                <a:lumMod val="60000"/>
                <a:lumOff val="40000"/>
              </a:schemeClr>
            </a:solidFill>
          </a:endParaRP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thrombotic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haemorhagic</a:t>
          </a:r>
          <a:endParaRPr lang="en-US" sz="2700" kern="1200" dirty="0">
            <a:solidFill>
              <a:srgbClr val="FF000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rgbClr val="FF0000"/>
              </a:solidFill>
            </a:rPr>
            <a:t>Chronic</a:t>
          </a:r>
          <a:endParaRPr lang="en-US" sz="2700" kern="1200" dirty="0">
            <a:solidFill>
              <a:srgbClr val="FF0000"/>
            </a:solidFill>
          </a:endParaRP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Thrombotic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Haemorhagic</a:t>
          </a:r>
          <a:endParaRPr lang="en-US" sz="2700" kern="1200" dirty="0"/>
        </a:p>
      </dsp:txBody>
      <dsp:txXfrm>
        <a:off x="5650102" y="0"/>
        <a:ext cx="2658872" cy="3491753"/>
      </dsp:txXfrm>
    </dsp:sp>
    <dsp:sp modelId="{57AAD9AF-6D24-494F-A87B-5E4370FF0179}">
      <dsp:nvSpPr>
        <dsp:cNvPr id="0" name=""/>
        <dsp:cNvSpPr/>
      </dsp:nvSpPr>
      <dsp:spPr>
        <a:xfrm rot="10800000">
          <a:off x="0" y="0"/>
          <a:ext cx="5650102" cy="3491753"/>
        </a:xfrm>
        <a:prstGeom prst="trapezoid">
          <a:avLst>
            <a:gd name="adj" fmla="val 809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Haemostatic</a:t>
          </a:r>
          <a:r>
            <a:rPr lang="en-US" sz="6500" kern="1200" dirty="0" smtClean="0"/>
            <a:t> complications</a:t>
          </a:r>
          <a:endParaRPr lang="en-US" sz="6500" kern="1200" dirty="0"/>
        </a:p>
      </dsp:txBody>
      <dsp:txXfrm rot="-10800000">
        <a:off x="0" y="0"/>
        <a:ext cx="5650102" cy="3491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4A9F5-6B26-0540-A711-CDF6F6199D16}">
      <dsp:nvSpPr>
        <dsp:cNvPr id="0" name=""/>
        <dsp:cNvSpPr/>
      </dsp:nvSpPr>
      <dsp:spPr>
        <a:xfrm>
          <a:off x="3150052" y="866607"/>
          <a:ext cx="2008869" cy="20088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Endothelial injury</a:t>
          </a:r>
          <a:endParaRPr lang="en-US" sz="2300" kern="1200" dirty="0"/>
        </a:p>
      </dsp:txBody>
      <dsp:txXfrm>
        <a:off x="3444244" y="1160799"/>
        <a:ext cx="1420485" cy="1420485"/>
      </dsp:txXfrm>
    </dsp:sp>
    <dsp:sp modelId="{C1372733-6790-DC40-A927-1F3F263D26E1}">
      <dsp:nvSpPr>
        <dsp:cNvPr id="0" name=""/>
        <dsp:cNvSpPr/>
      </dsp:nvSpPr>
      <dsp:spPr>
        <a:xfrm>
          <a:off x="3652270" y="61978"/>
          <a:ext cx="1004434" cy="1004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Indwelling catheter</a:t>
          </a:r>
          <a:endParaRPr lang="en-US" sz="900" kern="1200" dirty="0"/>
        </a:p>
      </dsp:txBody>
      <dsp:txXfrm>
        <a:off x="3799366" y="209074"/>
        <a:ext cx="710242" cy="710242"/>
      </dsp:txXfrm>
    </dsp:sp>
    <dsp:sp modelId="{A1512978-6F6C-DF43-855D-A9D84E5C5052}">
      <dsp:nvSpPr>
        <dsp:cNvPr id="0" name=""/>
        <dsp:cNvSpPr/>
      </dsp:nvSpPr>
      <dsp:spPr>
        <a:xfrm>
          <a:off x="4895155" y="964987"/>
          <a:ext cx="1004434" cy="1004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GVHD</a:t>
          </a:r>
          <a:endParaRPr lang="en-US" sz="900" kern="1200" dirty="0"/>
        </a:p>
      </dsp:txBody>
      <dsp:txXfrm>
        <a:off x="5042251" y="1112083"/>
        <a:ext cx="710242" cy="710242"/>
      </dsp:txXfrm>
    </dsp:sp>
    <dsp:sp modelId="{14E7A03C-8A54-0D4F-BD9B-07BF050A51F4}">
      <dsp:nvSpPr>
        <dsp:cNvPr id="0" name=""/>
        <dsp:cNvSpPr/>
      </dsp:nvSpPr>
      <dsp:spPr>
        <a:xfrm>
          <a:off x="4420415" y="2426086"/>
          <a:ext cx="1004434" cy="1004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radiotherapy</a:t>
          </a:r>
          <a:endParaRPr lang="en-US" sz="900" kern="1200" dirty="0"/>
        </a:p>
      </dsp:txBody>
      <dsp:txXfrm>
        <a:off x="4567511" y="2573182"/>
        <a:ext cx="710242" cy="710242"/>
      </dsp:txXfrm>
    </dsp:sp>
    <dsp:sp modelId="{4077B31F-CC1F-6F4C-9D52-5F48DEF0F781}">
      <dsp:nvSpPr>
        <dsp:cNvPr id="0" name=""/>
        <dsp:cNvSpPr/>
      </dsp:nvSpPr>
      <dsp:spPr>
        <a:xfrm>
          <a:off x="2884124" y="2426086"/>
          <a:ext cx="1004434" cy="1004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Chemotherapy</a:t>
          </a:r>
          <a:endParaRPr lang="en-US" sz="900" kern="1200" dirty="0"/>
        </a:p>
      </dsp:txBody>
      <dsp:txXfrm>
        <a:off x="3031220" y="2573182"/>
        <a:ext cx="710242" cy="710242"/>
      </dsp:txXfrm>
    </dsp:sp>
    <dsp:sp modelId="{B79A0A52-D747-2348-A0E0-DE79F61C847F}">
      <dsp:nvSpPr>
        <dsp:cNvPr id="0" name=""/>
        <dsp:cNvSpPr/>
      </dsp:nvSpPr>
      <dsp:spPr>
        <a:xfrm>
          <a:off x="2409384" y="964987"/>
          <a:ext cx="1004434" cy="10044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Infections</a:t>
          </a:r>
          <a:endParaRPr lang="en-US" sz="900" kern="1200" dirty="0"/>
        </a:p>
      </dsp:txBody>
      <dsp:txXfrm>
        <a:off x="2556480" y="1112083"/>
        <a:ext cx="710242" cy="710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0B88-C4FA-284A-BF27-A00F7BCEA5E1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01AD-703A-4D47-B17E-97BE0F08F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09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87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Comes to play in local blood vessel injury by swelling and trapping </a:t>
            </a:r>
            <a:r>
              <a:rPr lang="en-US" dirty="0" err="1" smtClean="0"/>
              <a:t>extravasated</a:t>
            </a:r>
            <a:r>
              <a:rPr lang="en-US" baseline="0" dirty="0" smtClean="0"/>
              <a:t> blood thereby providing a back pressure and reducing blood loss. The components are involved in coagulation( clot or thrombus formation) or fibrinolysis clot or thrombus dissolution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35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Absence of this balance leads to bleeding ( from</a:t>
            </a:r>
            <a:r>
              <a:rPr lang="en-US" baseline="0" dirty="0" smtClean="0"/>
              <a:t> poor clot formation or excessive fibrinolysis  or thrombosis ( from widespread thrombi formation and </a:t>
            </a:r>
            <a:r>
              <a:rPr lang="en-US" baseline="0" dirty="0" err="1" smtClean="0"/>
              <a:t>vasoocclusion</a:t>
            </a:r>
            <a:r>
              <a:rPr lang="en-US" baseline="0" dirty="0" smtClean="0"/>
              <a:t> of blood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24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81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91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17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81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ATG-  activation of coagulation cascade from </a:t>
            </a:r>
            <a:r>
              <a:rPr lang="en-US" dirty="0" err="1" smtClean="0"/>
              <a:t>cytokiene</a:t>
            </a:r>
            <a:r>
              <a:rPr lang="en-US" dirty="0" smtClean="0"/>
              <a:t> </a:t>
            </a:r>
            <a:r>
              <a:rPr lang="en-US" dirty="0" err="1" smtClean="0"/>
              <a:t>releas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34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Cytokine</a:t>
            </a:r>
            <a:r>
              <a:rPr lang="en-US" baseline="0" dirty="0" smtClean="0"/>
              <a:t> release following  damage to alveolar capillary endothelium is speculated to cause DAH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01AD-703A-4D47-B17E-97BE0F08FF6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18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 O.A. Awodu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38442D-B9B4-7349-9DEE-8CD3553C7D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Haemostatic</a:t>
            </a:r>
            <a:r>
              <a:rPr lang="en-US" dirty="0" smtClean="0"/>
              <a:t> Challenges of </a:t>
            </a:r>
            <a:r>
              <a:rPr lang="en-US" dirty="0" err="1" smtClean="0"/>
              <a:t>Haemopoietic</a:t>
            </a:r>
            <a:r>
              <a:rPr lang="en-US" dirty="0" smtClean="0"/>
              <a:t> Stem Cell Transplantation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065" b="1906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Omolade Awodu </a:t>
            </a:r>
            <a:r>
              <a:rPr lang="en-US" dirty="0" err="1" smtClean="0"/>
              <a:t>FMCPath</a:t>
            </a:r>
            <a:endParaRPr lang="en-US" dirty="0" smtClean="0"/>
          </a:p>
          <a:p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76200" y="107950"/>
            <a:ext cx="9051925" cy="6629400"/>
            <a:chOff x="48" y="68"/>
            <a:chExt cx="5702" cy="4176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>
              <a:off x="48" y="68"/>
              <a:ext cx="1008" cy="4176"/>
            </a:xfrm>
            <a:prstGeom prst="roundRect">
              <a:avLst>
                <a:gd name="adj" fmla="val 8731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1384" y="576"/>
              <a:ext cx="4080" cy="96"/>
            </a:xfrm>
            <a:prstGeom prst="roundRect">
              <a:avLst>
                <a:gd name="adj" fmla="val 23514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Oval 5"/>
            <p:cNvSpPr>
              <a:spLocks noChangeAspect="1" noChangeArrowheads="1"/>
            </p:cNvSpPr>
            <p:nvPr/>
          </p:nvSpPr>
          <p:spPr bwMode="auto">
            <a:xfrm>
              <a:off x="1096" y="480"/>
              <a:ext cx="265" cy="26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Oval 6"/>
            <p:cNvSpPr>
              <a:spLocks noChangeAspect="1" noChangeArrowheads="1"/>
            </p:cNvSpPr>
            <p:nvPr/>
          </p:nvSpPr>
          <p:spPr bwMode="auto">
            <a:xfrm>
              <a:off x="5485" y="472"/>
              <a:ext cx="265" cy="26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140450" y="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/>
            <a:r>
              <a:rPr lang="en-US" b="1">
                <a:solidFill>
                  <a:srgbClr val="AA02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HAEMOSTASIS:</a:t>
            </a:r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178050" y="4191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/>
            <a:r>
              <a:rPr lang="en-US" b="1">
                <a:solidFill>
                  <a:srgbClr val="AA02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FIBRINOLYSIS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057400" y="1447800"/>
            <a:ext cx="67056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rtl="0">
              <a:lnSpc>
                <a:spcPct val="12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It helps to restore vessel potency by dissolution of fibrin.</a:t>
            </a:r>
          </a:p>
          <a:p>
            <a:pPr marL="342900" indent="-342900" rtl="0">
              <a:lnSpc>
                <a:spcPct val="12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Normal plasma protein Plasminogen (formed in the liver) is converted by Plasminogen activators derived from plasma endothelial cells, platelets, leukocytes and urine into plasmin. </a:t>
            </a:r>
          </a:p>
        </p:txBody>
      </p:sp>
      <p:pic>
        <p:nvPicPr>
          <p:cNvPr id="20491" name="Picture 11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429000"/>
            <a:ext cx="52673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96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 flipH="1">
            <a:off x="4025900" y="4495800"/>
            <a:ext cx="1333500" cy="457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 rot="-5400000">
            <a:off x="-715168" y="2351881"/>
            <a:ext cx="265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 b="1"/>
              <a:t>INITIATION PHASE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700213" y="381000"/>
            <a:ext cx="569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b="1"/>
              <a:t>THE CENTRAL ROLE OF THROMBIN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 flipH="1">
            <a:off x="901700" y="3581400"/>
            <a:ext cx="268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/>
              <a:t>FX                         FXa</a:t>
            </a:r>
            <a:endParaRPr lang="da-DK" sz="2000" b="1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 flipH="1">
            <a:off x="1179513" y="1328738"/>
            <a:ext cx="962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/>
              <a:t>FVII</a:t>
            </a:r>
          </a:p>
          <a:p>
            <a:pPr>
              <a:spcBef>
                <a:spcPct val="50000"/>
              </a:spcBef>
            </a:pPr>
            <a:r>
              <a:rPr lang="da-DK" sz="2000"/>
              <a:t>     </a:t>
            </a:r>
          </a:p>
          <a:p>
            <a:pPr>
              <a:spcBef>
                <a:spcPct val="50000"/>
              </a:spcBef>
            </a:pPr>
            <a:r>
              <a:rPr lang="da-DK" sz="2000"/>
              <a:t>FVIIa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 rot="16200000" flipH="1">
            <a:off x="1145381" y="1721644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/>
              <a:t>TF</a:t>
            </a: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1619250" y="1676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1377950" y="3810000"/>
            <a:ext cx="1504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2012950" y="4724400"/>
            <a:ext cx="2012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3067050" y="39624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>
            <a:off x="1619250" y="2743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 flipH="1">
            <a:off x="4011613" y="449580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/>
              <a:t>Thrombin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1577975" y="1676400"/>
            <a:ext cx="0" cy="514350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1568450" y="2743200"/>
            <a:ext cx="0" cy="923925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>
            <a:off x="3028950" y="3971925"/>
            <a:ext cx="0" cy="638175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rot="5400000" flipV="1">
            <a:off x="2187575" y="3181350"/>
            <a:ext cx="0" cy="1181100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rot="5400000" flipV="1">
            <a:off x="3489325" y="4264025"/>
            <a:ext cx="0" cy="844550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>
            <a:off x="742950" y="1524000"/>
            <a:ext cx="0" cy="2276475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 flipH="1">
            <a:off x="552450" y="4533900"/>
            <a:ext cx="161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2000"/>
              <a:t>Prothrombin</a:t>
            </a:r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4781550" y="448945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4033838" y="448468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23" name="Group 23"/>
          <p:cNvGrpSpPr>
            <a:grpSpLocks/>
          </p:cNvGrpSpPr>
          <p:nvPr/>
        </p:nvGrpSpPr>
        <p:grpSpPr bwMode="auto">
          <a:xfrm>
            <a:off x="482600" y="4948238"/>
            <a:ext cx="4578350" cy="1377950"/>
            <a:chOff x="304" y="3117"/>
            <a:chExt cx="2884" cy="868"/>
          </a:xfrm>
        </p:grpSpPr>
        <p:sp>
          <p:nvSpPr>
            <p:cNvPr id="76856" name="Text Box 24"/>
            <p:cNvSpPr txBox="1">
              <a:spLocks noChangeArrowheads="1"/>
            </p:cNvSpPr>
            <p:nvPr/>
          </p:nvSpPr>
          <p:spPr bwMode="auto">
            <a:xfrm flipH="1">
              <a:off x="1568" y="3204"/>
              <a:ext cx="16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2000"/>
                <a:t>Fibrin        </a:t>
              </a:r>
              <a:r>
                <a:rPr lang="da-DK" sz="2000">
                  <a:sym typeface="Symbol" charset="0"/>
                </a:rPr>
                <a:t>Fibrinogen </a:t>
              </a:r>
            </a:p>
          </p:txBody>
        </p:sp>
        <p:sp>
          <p:nvSpPr>
            <p:cNvPr id="76857" name="Text Box 25"/>
            <p:cNvSpPr txBox="1">
              <a:spLocks noChangeArrowheads="1"/>
            </p:cNvSpPr>
            <p:nvPr/>
          </p:nvSpPr>
          <p:spPr bwMode="auto">
            <a:xfrm flipH="1">
              <a:off x="1567" y="3384"/>
              <a:ext cx="1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2000"/>
                <a:t>FXIIIa   </a:t>
              </a:r>
              <a:r>
                <a:rPr lang="da-DK" sz="2000">
                  <a:sym typeface="Symbol" charset="0"/>
                </a:rPr>
                <a:t>       FXIII  </a:t>
              </a:r>
            </a:p>
          </p:txBody>
        </p:sp>
        <p:sp>
          <p:nvSpPr>
            <p:cNvPr id="76858" name="Line 26"/>
            <p:cNvSpPr>
              <a:spLocks noChangeShapeType="1"/>
            </p:cNvSpPr>
            <p:nvPr/>
          </p:nvSpPr>
          <p:spPr bwMode="auto">
            <a:xfrm flipH="1">
              <a:off x="2098" y="3523"/>
              <a:ext cx="14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Line 27"/>
            <p:cNvSpPr>
              <a:spLocks noChangeShapeType="1"/>
            </p:cNvSpPr>
            <p:nvPr/>
          </p:nvSpPr>
          <p:spPr bwMode="auto">
            <a:xfrm flipH="1">
              <a:off x="1272" y="3344"/>
              <a:ext cx="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0" name="Text Box 28"/>
            <p:cNvSpPr txBox="1">
              <a:spLocks noChangeArrowheads="1"/>
            </p:cNvSpPr>
            <p:nvPr/>
          </p:nvSpPr>
          <p:spPr bwMode="auto">
            <a:xfrm flipH="1">
              <a:off x="304" y="3240"/>
              <a:ext cx="101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da-DK" sz="2000"/>
                <a:t>Cross-linked fibrin</a:t>
              </a:r>
            </a:p>
          </p:txBody>
        </p:sp>
        <p:sp>
          <p:nvSpPr>
            <p:cNvPr id="76861" name="Text Box 29"/>
            <p:cNvSpPr txBox="1">
              <a:spLocks noChangeArrowheads="1"/>
            </p:cNvSpPr>
            <p:nvPr/>
          </p:nvSpPr>
          <p:spPr bwMode="auto">
            <a:xfrm>
              <a:off x="852" y="3735"/>
              <a:ext cx="1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2000" b="1"/>
                <a:t>STABILIZATION PHASE</a:t>
              </a:r>
            </a:p>
          </p:txBody>
        </p:sp>
        <p:sp>
          <p:nvSpPr>
            <p:cNvPr id="76862" name="Line 30"/>
            <p:cNvSpPr>
              <a:spLocks noChangeShapeType="1"/>
            </p:cNvSpPr>
            <p:nvPr/>
          </p:nvSpPr>
          <p:spPr bwMode="auto">
            <a:xfrm flipH="1">
              <a:off x="2045" y="3341"/>
              <a:ext cx="14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6863" name="AutoShape 31"/>
            <p:cNvCxnSpPr>
              <a:cxnSpLocks noChangeShapeType="1"/>
              <a:stCxn id="76821" idx="2"/>
              <a:endCxn id="76858" idx="0"/>
            </p:cNvCxnSpPr>
            <p:nvPr/>
          </p:nvCxnSpPr>
          <p:spPr bwMode="auto">
            <a:xfrm rot="5400000">
              <a:off x="2501" y="2861"/>
              <a:ext cx="397" cy="916"/>
            </a:xfrm>
            <a:prstGeom prst="bentConnector3">
              <a:avLst>
                <a:gd name="adj1" fmla="val 12846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864" name="AutoShape 32"/>
            <p:cNvCxnSpPr>
              <a:cxnSpLocks noChangeShapeType="1"/>
              <a:stCxn id="76822" idx="2"/>
              <a:endCxn id="76862" idx="0"/>
            </p:cNvCxnSpPr>
            <p:nvPr/>
          </p:nvCxnSpPr>
          <p:spPr bwMode="auto">
            <a:xfrm rot="5400000">
              <a:off x="2329" y="2977"/>
              <a:ext cx="218" cy="498"/>
            </a:xfrm>
            <a:prstGeom prst="bentConnector3">
              <a:avLst>
                <a:gd name="adj1" fmla="val 5137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865" name="AutoShape 33"/>
            <p:cNvCxnSpPr>
              <a:cxnSpLocks noChangeShapeType="1"/>
              <a:stCxn id="76857" idx="3"/>
              <a:endCxn id="76859" idx="0"/>
            </p:cNvCxnSpPr>
            <p:nvPr/>
          </p:nvCxnSpPr>
          <p:spPr bwMode="auto">
            <a:xfrm rot="10800000">
              <a:off x="1430" y="3338"/>
              <a:ext cx="137" cy="170"/>
            </a:xfrm>
            <a:prstGeom prst="bentConnector4">
              <a:avLst>
                <a:gd name="adj1" fmla="val 99269"/>
                <a:gd name="adj2" fmla="val 9058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6866" name="Line 34"/>
            <p:cNvSpPr>
              <a:spLocks noChangeShapeType="1"/>
            </p:cNvSpPr>
            <p:nvPr/>
          </p:nvSpPr>
          <p:spPr bwMode="auto">
            <a:xfrm>
              <a:off x="2154" y="3341"/>
              <a:ext cx="1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7" name="Line 35"/>
            <p:cNvSpPr>
              <a:spLocks noChangeShapeType="1"/>
            </p:cNvSpPr>
            <p:nvPr/>
          </p:nvSpPr>
          <p:spPr bwMode="auto">
            <a:xfrm>
              <a:off x="2238" y="3523"/>
              <a:ext cx="1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8" name="Line 36"/>
            <p:cNvSpPr>
              <a:spLocks noChangeShapeType="1"/>
            </p:cNvSpPr>
            <p:nvPr/>
          </p:nvSpPr>
          <p:spPr bwMode="auto">
            <a:xfrm>
              <a:off x="1425" y="3343"/>
              <a:ext cx="1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824" name="Group 37"/>
          <p:cNvGrpSpPr>
            <a:grpSpLocks/>
          </p:cNvGrpSpPr>
          <p:nvPr/>
        </p:nvGrpSpPr>
        <p:grpSpPr bwMode="auto">
          <a:xfrm>
            <a:off x="1916113" y="1309688"/>
            <a:ext cx="3548062" cy="3179762"/>
            <a:chOff x="1207" y="825"/>
            <a:chExt cx="2235" cy="2003"/>
          </a:xfrm>
        </p:grpSpPr>
        <p:sp>
          <p:nvSpPr>
            <p:cNvPr id="76835" name="Text Box 38"/>
            <p:cNvSpPr txBox="1">
              <a:spLocks noChangeArrowheads="1"/>
            </p:cNvSpPr>
            <p:nvPr/>
          </p:nvSpPr>
          <p:spPr bwMode="auto">
            <a:xfrm rot="-5400000">
              <a:off x="2333" y="1684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2000" b="1"/>
                <a:t>PROPAGATION PHASE</a:t>
              </a:r>
            </a:p>
          </p:txBody>
        </p:sp>
        <p:sp>
          <p:nvSpPr>
            <p:cNvPr id="76836" name="Text Box 39"/>
            <p:cNvSpPr txBox="1">
              <a:spLocks noChangeArrowheads="1"/>
            </p:cNvSpPr>
            <p:nvPr/>
          </p:nvSpPr>
          <p:spPr bwMode="auto">
            <a:xfrm flipH="1">
              <a:off x="1400" y="1721"/>
              <a:ext cx="4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a-DK" sz="2000"/>
                <a:t>FIXa</a:t>
              </a:r>
            </a:p>
          </p:txBody>
        </p:sp>
        <p:sp>
          <p:nvSpPr>
            <p:cNvPr id="76837" name="Line 40"/>
            <p:cNvSpPr>
              <a:spLocks noChangeShapeType="1"/>
            </p:cNvSpPr>
            <p:nvPr/>
          </p:nvSpPr>
          <p:spPr bwMode="auto">
            <a:xfrm>
              <a:off x="1592" y="1056"/>
              <a:ext cx="4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Line 41"/>
            <p:cNvSpPr>
              <a:spLocks noChangeShapeType="1"/>
            </p:cNvSpPr>
            <p:nvPr/>
          </p:nvSpPr>
          <p:spPr bwMode="auto">
            <a:xfrm>
              <a:off x="1207" y="1548"/>
              <a:ext cx="3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9" name="Line 42"/>
            <p:cNvSpPr>
              <a:spLocks noChangeShapeType="1"/>
            </p:cNvSpPr>
            <p:nvPr/>
          </p:nvSpPr>
          <p:spPr bwMode="auto">
            <a:xfrm flipH="1">
              <a:off x="1596" y="194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0" name="Text Box 43"/>
            <p:cNvSpPr txBox="1">
              <a:spLocks noChangeArrowheads="1"/>
            </p:cNvSpPr>
            <p:nvPr/>
          </p:nvSpPr>
          <p:spPr bwMode="auto">
            <a:xfrm flipH="1">
              <a:off x="2082" y="2496"/>
              <a:ext cx="7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2000"/>
                <a:t>FVa </a:t>
              </a:r>
              <a:r>
                <a:rPr lang="da-DK" sz="2000">
                  <a:sym typeface="Symbol" charset="0"/>
                </a:rPr>
                <a:t>    FV</a:t>
              </a:r>
            </a:p>
          </p:txBody>
        </p:sp>
        <p:sp>
          <p:nvSpPr>
            <p:cNvPr id="76841" name="Text Box 44"/>
            <p:cNvSpPr txBox="1">
              <a:spLocks noChangeArrowheads="1"/>
            </p:cNvSpPr>
            <p:nvPr/>
          </p:nvSpPr>
          <p:spPr bwMode="auto">
            <a:xfrm flipH="1">
              <a:off x="1890" y="1984"/>
              <a:ext cx="1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2000"/>
                <a:t>FVIIIa     </a:t>
              </a:r>
              <a:r>
                <a:rPr lang="da-DK" sz="2000">
                  <a:sym typeface="Symbol" charset="0"/>
                </a:rPr>
                <a:t> FVIII</a:t>
              </a:r>
            </a:p>
          </p:txBody>
        </p:sp>
        <p:sp>
          <p:nvSpPr>
            <p:cNvPr id="76842" name="Text Box 45"/>
            <p:cNvSpPr txBox="1">
              <a:spLocks noChangeArrowheads="1"/>
            </p:cNvSpPr>
            <p:nvPr/>
          </p:nvSpPr>
          <p:spPr bwMode="auto">
            <a:xfrm flipH="1">
              <a:off x="2033" y="1200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a-DK" sz="2000"/>
                <a:t>FXIa   </a:t>
              </a:r>
              <a:r>
                <a:rPr lang="da-DK" sz="2000">
                  <a:sym typeface="Symbol" charset="0"/>
                </a:rPr>
                <a:t>  FXI</a:t>
              </a:r>
            </a:p>
          </p:txBody>
        </p:sp>
        <p:sp>
          <p:nvSpPr>
            <p:cNvPr id="76843" name="Line 46"/>
            <p:cNvSpPr>
              <a:spLocks noChangeShapeType="1"/>
            </p:cNvSpPr>
            <p:nvPr/>
          </p:nvSpPr>
          <p:spPr bwMode="auto">
            <a:xfrm flipH="1">
              <a:off x="1612" y="1329"/>
              <a:ext cx="4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4" name="Line 47"/>
            <p:cNvSpPr>
              <a:spLocks noChangeShapeType="1"/>
            </p:cNvSpPr>
            <p:nvPr/>
          </p:nvSpPr>
          <p:spPr bwMode="auto">
            <a:xfrm flipH="1">
              <a:off x="1624" y="2112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5" name="Line 48"/>
            <p:cNvSpPr>
              <a:spLocks noChangeShapeType="1"/>
            </p:cNvSpPr>
            <p:nvPr/>
          </p:nvSpPr>
          <p:spPr bwMode="auto">
            <a:xfrm flipH="1">
              <a:off x="1948" y="2630"/>
              <a:ext cx="1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6" name="Line 49"/>
            <p:cNvSpPr>
              <a:spLocks noChangeShapeType="1"/>
            </p:cNvSpPr>
            <p:nvPr/>
          </p:nvSpPr>
          <p:spPr bwMode="auto">
            <a:xfrm flipH="1">
              <a:off x="2436" y="1331"/>
              <a:ext cx="1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7" name="Line 50"/>
            <p:cNvSpPr>
              <a:spLocks noChangeShapeType="1"/>
            </p:cNvSpPr>
            <p:nvPr/>
          </p:nvSpPr>
          <p:spPr bwMode="auto">
            <a:xfrm flipH="1">
              <a:off x="2442" y="2108"/>
              <a:ext cx="1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8" name="Line 51"/>
            <p:cNvSpPr>
              <a:spLocks noChangeShapeType="1"/>
            </p:cNvSpPr>
            <p:nvPr/>
          </p:nvSpPr>
          <p:spPr bwMode="auto">
            <a:xfrm flipH="1">
              <a:off x="2444" y="2636"/>
              <a:ext cx="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6849" name="AutoShape 52"/>
            <p:cNvCxnSpPr>
              <a:cxnSpLocks noChangeShapeType="1"/>
              <a:stCxn id="76821" idx="0"/>
              <a:endCxn id="76846" idx="0"/>
            </p:cNvCxnSpPr>
            <p:nvPr/>
          </p:nvCxnSpPr>
          <p:spPr bwMode="auto">
            <a:xfrm rot="5400000" flipH="1">
              <a:off x="2106" y="1777"/>
              <a:ext cx="1503" cy="600"/>
            </a:xfrm>
            <a:prstGeom prst="bentConnector3">
              <a:avLst>
                <a:gd name="adj1" fmla="val 12761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850" name="AutoShape 53"/>
            <p:cNvCxnSpPr>
              <a:cxnSpLocks noChangeShapeType="1"/>
              <a:stCxn id="76821" idx="0"/>
              <a:endCxn id="76847" idx="0"/>
            </p:cNvCxnSpPr>
            <p:nvPr/>
          </p:nvCxnSpPr>
          <p:spPr bwMode="auto">
            <a:xfrm rot="5400000" flipH="1">
              <a:off x="2495" y="2165"/>
              <a:ext cx="726" cy="600"/>
            </a:xfrm>
            <a:prstGeom prst="bentConnector3">
              <a:avLst>
                <a:gd name="adj1" fmla="val 1278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6851" name="Text Box 54"/>
            <p:cNvSpPr txBox="1">
              <a:spLocks noChangeArrowheads="1"/>
            </p:cNvSpPr>
            <p:nvPr/>
          </p:nvSpPr>
          <p:spPr bwMode="auto">
            <a:xfrm flipH="1">
              <a:off x="1409" y="851"/>
              <a:ext cx="4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da-DK" sz="2000"/>
                <a:t>FIX</a:t>
              </a:r>
            </a:p>
          </p:txBody>
        </p:sp>
        <p:cxnSp>
          <p:nvCxnSpPr>
            <p:cNvPr id="76852" name="AutoShape 55"/>
            <p:cNvCxnSpPr>
              <a:cxnSpLocks noChangeShapeType="1"/>
            </p:cNvCxnSpPr>
            <p:nvPr/>
          </p:nvCxnSpPr>
          <p:spPr bwMode="auto">
            <a:xfrm rot="5400000" flipH="1">
              <a:off x="2757" y="2427"/>
              <a:ext cx="198" cy="604"/>
            </a:xfrm>
            <a:prstGeom prst="bentConnector3">
              <a:avLst>
                <a:gd name="adj1" fmla="val 21818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6853" name="Line 56"/>
            <p:cNvSpPr>
              <a:spLocks noChangeShapeType="1"/>
            </p:cNvSpPr>
            <p:nvPr/>
          </p:nvSpPr>
          <p:spPr bwMode="auto">
            <a:xfrm>
              <a:off x="2530" y="2636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4" name="Line 57"/>
            <p:cNvSpPr>
              <a:spLocks noChangeShapeType="1"/>
            </p:cNvSpPr>
            <p:nvPr/>
          </p:nvSpPr>
          <p:spPr bwMode="auto">
            <a:xfrm>
              <a:off x="2538" y="2108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Line 58"/>
            <p:cNvSpPr>
              <a:spLocks noChangeShapeType="1"/>
            </p:cNvSpPr>
            <p:nvPr/>
          </p:nvSpPr>
          <p:spPr bwMode="auto">
            <a:xfrm>
              <a:off x="2536" y="1330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376863" y="1352550"/>
            <a:ext cx="3348037" cy="3924300"/>
            <a:chOff x="3387" y="852"/>
            <a:chExt cx="2109" cy="2472"/>
          </a:xfrm>
        </p:grpSpPr>
        <p:cxnSp>
          <p:nvCxnSpPr>
            <p:cNvPr id="76826" name="AutoShape 60"/>
            <p:cNvCxnSpPr>
              <a:cxnSpLocks noChangeShapeType="1"/>
              <a:stCxn id="76832" idx="0"/>
              <a:endCxn id="76813" idx="1"/>
            </p:cNvCxnSpPr>
            <p:nvPr/>
          </p:nvCxnSpPr>
          <p:spPr bwMode="auto">
            <a:xfrm rot="10800000" flipV="1">
              <a:off x="3499" y="1214"/>
              <a:ext cx="808" cy="1761"/>
            </a:xfrm>
            <a:prstGeom prst="bentConnector3">
              <a:avLst>
                <a:gd name="adj1" fmla="val 48389"/>
              </a:avLst>
            </a:prstGeom>
            <a:noFill/>
            <a:ln w="28575">
              <a:solidFill>
                <a:schemeClr val="accent2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827" name="AutoShape 61"/>
            <p:cNvCxnSpPr>
              <a:cxnSpLocks noChangeShapeType="1"/>
              <a:stCxn id="76830" idx="0"/>
              <a:endCxn id="76828" idx="0"/>
            </p:cNvCxnSpPr>
            <p:nvPr/>
          </p:nvCxnSpPr>
          <p:spPr bwMode="auto">
            <a:xfrm rot="10800000" flipV="1">
              <a:off x="3506" y="2970"/>
              <a:ext cx="801" cy="5"/>
            </a:xfrm>
            <a:prstGeom prst="bentConnector3">
              <a:avLst>
                <a:gd name="adj1" fmla="val 48315"/>
              </a:avLst>
            </a:prstGeom>
            <a:noFill/>
            <a:ln w="28575">
              <a:solidFill>
                <a:srgbClr val="CC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6828" name="AutoShape 62"/>
            <p:cNvSpPr>
              <a:spLocks noChangeArrowheads="1"/>
            </p:cNvSpPr>
            <p:nvPr/>
          </p:nvSpPr>
          <p:spPr bwMode="auto">
            <a:xfrm rot="5400000">
              <a:off x="3381" y="2916"/>
              <a:ext cx="132" cy="12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9" name="Text Box 63"/>
            <p:cNvSpPr txBox="1">
              <a:spLocks noChangeArrowheads="1"/>
            </p:cNvSpPr>
            <p:nvPr/>
          </p:nvSpPr>
          <p:spPr bwMode="auto">
            <a:xfrm rot="-5400000">
              <a:off x="2961" y="2002"/>
              <a:ext cx="1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da-DK" sz="2000"/>
                <a:t>Elimination of thrombin</a:t>
              </a:r>
            </a:p>
          </p:txBody>
        </p:sp>
        <p:sp>
          <p:nvSpPr>
            <p:cNvPr id="76830" name="AutoShape 64"/>
            <p:cNvSpPr>
              <a:spLocks noChangeArrowheads="1"/>
            </p:cNvSpPr>
            <p:nvPr/>
          </p:nvSpPr>
          <p:spPr bwMode="auto">
            <a:xfrm rot="-5400000">
              <a:off x="4470" y="2574"/>
              <a:ext cx="516" cy="792"/>
            </a:xfrm>
            <a:prstGeom prst="pentagon">
              <a:avLst/>
            </a:prstGeom>
            <a:solidFill>
              <a:schemeClr val="hlink"/>
            </a:solidFill>
            <a:ln w="76200">
              <a:solidFill>
                <a:srgbClr val="CC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da-DK" sz="2000">
                  <a:latin typeface="Arial Narrow" charset="0"/>
                </a:rPr>
                <a:t>Anti-</a:t>
              </a:r>
            </a:p>
            <a:p>
              <a:pPr algn="ctr"/>
              <a:r>
                <a:rPr lang="da-DK" sz="2000">
                  <a:latin typeface="Arial Narrow" charset="0"/>
                </a:rPr>
                <a:t>thrombin</a:t>
              </a:r>
            </a:p>
          </p:txBody>
        </p:sp>
        <p:sp>
          <p:nvSpPr>
            <p:cNvPr id="76831" name="AutoShape 65"/>
            <p:cNvSpPr>
              <a:spLocks noChangeArrowheads="1"/>
            </p:cNvSpPr>
            <p:nvPr/>
          </p:nvSpPr>
          <p:spPr bwMode="auto">
            <a:xfrm rot="-5400000">
              <a:off x="4470" y="1696"/>
              <a:ext cx="516" cy="792"/>
            </a:xfrm>
            <a:prstGeom prst="pentagon">
              <a:avLst/>
            </a:prstGeom>
            <a:solidFill>
              <a:schemeClr val="hlink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da-DK" sz="2000">
                  <a:latin typeface="Arial Narrow" charset="0"/>
                </a:rPr>
                <a:t>Heparin-</a:t>
              </a:r>
            </a:p>
            <a:p>
              <a:pPr algn="ctr"/>
              <a:r>
                <a:rPr lang="da-DK" sz="2000">
                  <a:latin typeface="Arial Narrow" charset="0"/>
                </a:rPr>
                <a:t>cofactor II</a:t>
              </a:r>
            </a:p>
          </p:txBody>
        </p:sp>
        <p:sp>
          <p:nvSpPr>
            <p:cNvPr id="76832" name="AutoShape 66"/>
            <p:cNvSpPr>
              <a:spLocks noChangeArrowheads="1"/>
            </p:cNvSpPr>
            <p:nvPr/>
          </p:nvSpPr>
          <p:spPr bwMode="auto">
            <a:xfrm rot="-5400000">
              <a:off x="4470" y="818"/>
              <a:ext cx="516" cy="792"/>
            </a:xfrm>
            <a:prstGeom prst="pentagon">
              <a:avLst/>
            </a:prstGeom>
            <a:solidFill>
              <a:schemeClr val="hlink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da-DK" sz="2000">
                  <a:latin typeface="Arial Narrow" charset="0"/>
                </a:rPr>
                <a:t>thrombo-</a:t>
              </a:r>
            </a:p>
            <a:p>
              <a:pPr algn="ctr"/>
              <a:r>
                <a:rPr lang="da-DK" sz="2000">
                  <a:latin typeface="Arial Narrow" charset="0"/>
                </a:rPr>
                <a:t>modulin</a:t>
              </a:r>
            </a:p>
          </p:txBody>
        </p:sp>
        <p:cxnSp>
          <p:nvCxnSpPr>
            <p:cNvPr id="76833" name="AutoShape 67"/>
            <p:cNvCxnSpPr>
              <a:cxnSpLocks noChangeShapeType="1"/>
              <a:stCxn id="76828" idx="0"/>
              <a:endCxn id="76831" idx="0"/>
            </p:cNvCxnSpPr>
            <p:nvPr/>
          </p:nvCxnSpPr>
          <p:spPr bwMode="auto">
            <a:xfrm flipV="1">
              <a:off x="3506" y="2092"/>
              <a:ext cx="801" cy="883"/>
            </a:xfrm>
            <a:prstGeom prst="bentConnector3">
              <a:avLst>
                <a:gd name="adj1" fmla="val 5156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6834" name="AutoShape 68"/>
            <p:cNvSpPr>
              <a:spLocks noChangeArrowheads="1"/>
            </p:cNvSpPr>
            <p:nvPr/>
          </p:nvSpPr>
          <p:spPr bwMode="auto">
            <a:xfrm rot="-5400000">
              <a:off x="4092" y="1920"/>
              <a:ext cx="2472" cy="33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a-DK" b="1"/>
                <a:t>ENDOTHELIAL CELL</a:t>
              </a:r>
            </a:p>
          </p:txBody>
        </p:sp>
      </p:grpSp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35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1581150"/>
            <a:ext cx="3752850" cy="1771650"/>
            <a:chOff x="3132" y="1308"/>
            <a:chExt cx="2364" cy="1116"/>
          </a:xfrm>
        </p:grpSpPr>
        <p:sp>
          <p:nvSpPr>
            <p:cNvPr id="120850" name="Oval 3"/>
            <p:cNvSpPr>
              <a:spLocks noChangeArrowheads="1"/>
            </p:cNvSpPr>
            <p:nvPr/>
          </p:nvSpPr>
          <p:spPr bwMode="auto">
            <a:xfrm>
              <a:off x="3432" y="1716"/>
              <a:ext cx="1248" cy="3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a-DK" sz="3200" b="1">
                  <a:latin typeface="Arial Narrow" charset="0"/>
                </a:rPr>
                <a:t>Protein S</a:t>
              </a:r>
              <a:endParaRPr lang="en-GB" sz="3200" b="1">
                <a:latin typeface="Arial Narrow" charset="0"/>
              </a:endParaRPr>
            </a:p>
          </p:txBody>
        </p:sp>
        <p:sp>
          <p:nvSpPr>
            <p:cNvPr id="120851" name="AutoShape 4"/>
            <p:cNvSpPr>
              <a:spLocks noChangeArrowheads="1"/>
            </p:cNvSpPr>
            <p:nvPr/>
          </p:nvSpPr>
          <p:spPr bwMode="auto">
            <a:xfrm>
              <a:off x="4560" y="2040"/>
              <a:ext cx="936" cy="384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a-DK" sz="3200">
                  <a:latin typeface="Arial Narrow" charset="0"/>
                </a:rPr>
                <a:t>FVIIIa</a:t>
              </a:r>
              <a:endParaRPr lang="en-GB" sz="3200">
                <a:latin typeface="Arial Narrow" charset="0"/>
              </a:endParaRPr>
            </a:p>
          </p:txBody>
        </p:sp>
        <p:sp>
          <p:nvSpPr>
            <p:cNvPr id="120852" name="AutoShape 5"/>
            <p:cNvSpPr>
              <a:spLocks noChangeArrowheads="1"/>
            </p:cNvSpPr>
            <p:nvPr/>
          </p:nvSpPr>
          <p:spPr bwMode="auto">
            <a:xfrm>
              <a:off x="4560" y="1308"/>
              <a:ext cx="936" cy="384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a-DK" sz="3200">
                  <a:latin typeface="Arial Narrow" charset="0"/>
                </a:rPr>
                <a:t>FVa</a:t>
              </a:r>
              <a:endParaRPr lang="en-GB" sz="3200">
                <a:latin typeface="Arial Narrow" charset="0"/>
              </a:endParaRPr>
            </a:p>
          </p:txBody>
        </p:sp>
        <p:sp>
          <p:nvSpPr>
            <p:cNvPr id="120853" name="Freeform 6"/>
            <p:cNvSpPr>
              <a:spLocks/>
            </p:cNvSpPr>
            <p:nvPr/>
          </p:nvSpPr>
          <p:spPr bwMode="auto">
            <a:xfrm>
              <a:off x="3132" y="1484"/>
              <a:ext cx="1416" cy="400"/>
            </a:xfrm>
            <a:custGeom>
              <a:avLst/>
              <a:gdLst>
                <a:gd name="T0" fmla="*/ 0 w 1416"/>
                <a:gd name="T1" fmla="*/ 400 h 400"/>
                <a:gd name="T2" fmla="*/ 480 w 1416"/>
                <a:gd name="T3" fmla="*/ 64 h 400"/>
                <a:gd name="T4" fmla="*/ 1416 w 1416"/>
                <a:gd name="T5" fmla="*/ 16 h 400"/>
                <a:gd name="T6" fmla="*/ 0 60000 65536"/>
                <a:gd name="T7" fmla="*/ 0 60000 65536"/>
                <a:gd name="T8" fmla="*/ 0 60000 65536"/>
                <a:gd name="T9" fmla="*/ 0 w 1416"/>
                <a:gd name="T10" fmla="*/ 0 h 400"/>
                <a:gd name="T11" fmla="*/ 1416 w 1416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" h="400">
                  <a:moveTo>
                    <a:pt x="0" y="400"/>
                  </a:moveTo>
                  <a:cubicBezTo>
                    <a:pt x="122" y="264"/>
                    <a:pt x="244" y="128"/>
                    <a:pt x="480" y="64"/>
                  </a:cubicBezTo>
                  <a:cubicBezTo>
                    <a:pt x="716" y="0"/>
                    <a:pt x="1066" y="8"/>
                    <a:pt x="1416" y="16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4" name="Freeform 7"/>
            <p:cNvSpPr>
              <a:spLocks/>
            </p:cNvSpPr>
            <p:nvPr/>
          </p:nvSpPr>
          <p:spPr bwMode="auto">
            <a:xfrm flipV="1">
              <a:off x="3132" y="1832"/>
              <a:ext cx="1416" cy="400"/>
            </a:xfrm>
            <a:custGeom>
              <a:avLst/>
              <a:gdLst>
                <a:gd name="T0" fmla="*/ 0 w 1416"/>
                <a:gd name="T1" fmla="*/ 400 h 400"/>
                <a:gd name="T2" fmla="*/ 480 w 1416"/>
                <a:gd name="T3" fmla="*/ 64 h 400"/>
                <a:gd name="T4" fmla="*/ 1416 w 1416"/>
                <a:gd name="T5" fmla="*/ 16 h 400"/>
                <a:gd name="T6" fmla="*/ 0 60000 65536"/>
                <a:gd name="T7" fmla="*/ 0 60000 65536"/>
                <a:gd name="T8" fmla="*/ 0 60000 65536"/>
                <a:gd name="T9" fmla="*/ 0 w 1416"/>
                <a:gd name="T10" fmla="*/ 0 h 400"/>
                <a:gd name="T11" fmla="*/ 1416 w 1416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" h="400">
                  <a:moveTo>
                    <a:pt x="0" y="400"/>
                  </a:moveTo>
                  <a:cubicBezTo>
                    <a:pt x="122" y="264"/>
                    <a:pt x="244" y="128"/>
                    <a:pt x="480" y="64"/>
                  </a:cubicBezTo>
                  <a:cubicBezTo>
                    <a:pt x="716" y="0"/>
                    <a:pt x="1066" y="8"/>
                    <a:pt x="1416" y="16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AutoShape 8"/>
          <p:cNvSpPr>
            <a:spLocks noChangeArrowheads="1"/>
          </p:cNvSpPr>
          <p:nvPr/>
        </p:nvSpPr>
        <p:spPr bwMode="auto">
          <a:xfrm rot="-3836616">
            <a:off x="-413543" y="1769269"/>
            <a:ext cx="4284662" cy="2076450"/>
          </a:xfrm>
          <a:prstGeom prst="curvedDownArrow">
            <a:avLst>
              <a:gd name="adj1" fmla="val 21370"/>
              <a:gd name="adj2" fmla="val 62639"/>
              <a:gd name="adj3" fmla="val 22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 flipV="1">
            <a:off x="239713" y="276225"/>
            <a:ext cx="8670925" cy="719138"/>
          </a:xfrm>
          <a:prstGeom prst="roundRect">
            <a:avLst>
              <a:gd name="adj" fmla="val 17356"/>
            </a:avLst>
          </a:prstGeom>
          <a:solidFill>
            <a:srgbClr val="7F7F7F"/>
          </a:solidFill>
          <a:ln w="0">
            <a:solidFill>
              <a:srgbClr val="FFFFFF"/>
            </a:solidFill>
            <a:round/>
            <a:headEnd/>
            <a:tailEnd/>
          </a:ln>
          <a:effectLst>
            <a:outerShdw dist="212832" dir="2700000" algn="ctr" rotWithShape="0">
              <a:srgbClr val="55555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120837" name="Text Box 10"/>
          <p:cNvSpPr txBox="1">
            <a:spLocks noChangeArrowheads="1"/>
          </p:cNvSpPr>
          <p:nvPr/>
        </p:nvSpPr>
        <p:spPr bwMode="auto">
          <a:xfrm>
            <a:off x="4102100" y="6002338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da-DK" sz="3800" b="1">
                <a:solidFill>
                  <a:srgbClr val="0080FF"/>
                </a:solidFill>
              </a:rPr>
              <a:t>Endothelial cell</a:t>
            </a:r>
            <a:endParaRPr lang="da-DK"/>
          </a:p>
        </p:txBody>
      </p:sp>
      <p:sp>
        <p:nvSpPr>
          <p:cNvPr id="120838" name="Freeform 11"/>
          <p:cNvSpPr>
            <a:spLocks/>
          </p:cNvSpPr>
          <p:nvPr/>
        </p:nvSpPr>
        <p:spPr bwMode="auto">
          <a:xfrm>
            <a:off x="100013" y="5757863"/>
            <a:ext cx="8939212" cy="1082675"/>
          </a:xfrm>
          <a:custGeom>
            <a:avLst/>
            <a:gdLst>
              <a:gd name="T0" fmla="*/ 36 w 6099"/>
              <a:gd name="T1" fmla="*/ 184 h 682"/>
              <a:gd name="T2" fmla="*/ 134 w 6099"/>
              <a:gd name="T3" fmla="*/ 160 h 682"/>
              <a:gd name="T4" fmla="*/ 278 w 6099"/>
              <a:gd name="T5" fmla="*/ 134 h 682"/>
              <a:gd name="T6" fmla="*/ 452 w 6099"/>
              <a:gd name="T7" fmla="*/ 119 h 682"/>
              <a:gd name="T8" fmla="*/ 640 w 6099"/>
              <a:gd name="T9" fmla="*/ 126 h 682"/>
              <a:gd name="T10" fmla="*/ 827 w 6099"/>
              <a:gd name="T11" fmla="*/ 166 h 682"/>
              <a:gd name="T12" fmla="*/ 911 w 6099"/>
              <a:gd name="T13" fmla="*/ 201 h 682"/>
              <a:gd name="T14" fmla="*/ 923 w 6099"/>
              <a:gd name="T15" fmla="*/ 210 h 682"/>
              <a:gd name="T16" fmla="*/ 932 w 6099"/>
              <a:gd name="T17" fmla="*/ 219 h 682"/>
              <a:gd name="T18" fmla="*/ 940 w 6099"/>
              <a:gd name="T19" fmla="*/ 230 h 682"/>
              <a:gd name="T20" fmla="*/ 946 w 6099"/>
              <a:gd name="T21" fmla="*/ 243 h 682"/>
              <a:gd name="T22" fmla="*/ 954 w 6099"/>
              <a:gd name="T23" fmla="*/ 259 h 682"/>
              <a:gd name="T24" fmla="*/ 967 w 6099"/>
              <a:gd name="T25" fmla="*/ 283 h 682"/>
              <a:gd name="T26" fmla="*/ 976 w 6099"/>
              <a:gd name="T27" fmla="*/ 300 h 682"/>
              <a:gd name="T28" fmla="*/ 982 w 6099"/>
              <a:gd name="T29" fmla="*/ 315 h 682"/>
              <a:gd name="T30" fmla="*/ 985 w 6099"/>
              <a:gd name="T31" fmla="*/ 329 h 682"/>
              <a:gd name="T32" fmla="*/ 989 w 6099"/>
              <a:gd name="T33" fmla="*/ 343 h 682"/>
              <a:gd name="T34" fmla="*/ 993 w 6099"/>
              <a:gd name="T35" fmla="*/ 362 h 682"/>
              <a:gd name="T36" fmla="*/ 1002 w 6099"/>
              <a:gd name="T37" fmla="*/ 397 h 682"/>
              <a:gd name="T38" fmla="*/ 1011 w 6099"/>
              <a:gd name="T39" fmla="*/ 430 h 682"/>
              <a:gd name="T40" fmla="*/ 1018 w 6099"/>
              <a:gd name="T41" fmla="*/ 456 h 682"/>
              <a:gd name="T42" fmla="*/ 1023 w 6099"/>
              <a:gd name="T43" fmla="*/ 478 h 682"/>
              <a:gd name="T44" fmla="*/ 1027 w 6099"/>
              <a:gd name="T45" fmla="*/ 502 h 682"/>
              <a:gd name="T46" fmla="*/ 1031 w 6099"/>
              <a:gd name="T47" fmla="*/ 530 h 682"/>
              <a:gd name="T48" fmla="*/ 1035 w 6099"/>
              <a:gd name="T49" fmla="*/ 569 h 682"/>
              <a:gd name="T50" fmla="*/ 1037 w 6099"/>
              <a:gd name="T51" fmla="*/ 599 h 682"/>
              <a:gd name="T52" fmla="*/ 1037 w 6099"/>
              <a:gd name="T53" fmla="*/ 623 h 682"/>
              <a:gd name="T54" fmla="*/ 1036 w 6099"/>
              <a:gd name="T55" fmla="*/ 645 h 682"/>
              <a:gd name="T56" fmla="*/ 1035 w 6099"/>
              <a:gd name="T57" fmla="*/ 663 h 682"/>
              <a:gd name="T58" fmla="*/ 1034 w 6099"/>
              <a:gd name="T59" fmla="*/ 675 h 682"/>
              <a:gd name="T60" fmla="*/ 1035 w 6099"/>
              <a:gd name="T61" fmla="*/ 680 h 682"/>
              <a:gd name="T62" fmla="*/ 1037 w 6099"/>
              <a:gd name="T63" fmla="*/ 672 h 682"/>
              <a:gd name="T64" fmla="*/ 1038 w 6099"/>
              <a:gd name="T65" fmla="*/ 649 h 682"/>
              <a:gd name="T66" fmla="*/ 1039 w 6099"/>
              <a:gd name="T67" fmla="*/ 614 h 682"/>
              <a:gd name="T68" fmla="*/ 1040 w 6099"/>
              <a:gd name="T69" fmla="*/ 570 h 682"/>
              <a:gd name="T70" fmla="*/ 1042 w 6099"/>
              <a:gd name="T71" fmla="*/ 520 h 682"/>
              <a:gd name="T72" fmla="*/ 1046 w 6099"/>
              <a:gd name="T73" fmla="*/ 466 h 682"/>
              <a:gd name="T74" fmla="*/ 1048 w 6099"/>
              <a:gd name="T75" fmla="*/ 427 h 682"/>
              <a:gd name="T76" fmla="*/ 1048 w 6099"/>
              <a:gd name="T77" fmla="*/ 410 h 682"/>
              <a:gd name="T78" fmla="*/ 1047 w 6099"/>
              <a:gd name="T79" fmla="*/ 396 h 682"/>
              <a:gd name="T80" fmla="*/ 1047 w 6099"/>
              <a:gd name="T81" fmla="*/ 383 h 682"/>
              <a:gd name="T82" fmla="*/ 1049 w 6099"/>
              <a:gd name="T83" fmla="*/ 370 h 682"/>
              <a:gd name="T84" fmla="*/ 1054 w 6099"/>
              <a:gd name="T85" fmla="*/ 355 h 682"/>
              <a:gd name="T86" fmla="*/ 1070 w 6099"/>
              <a:gd name="T87" fmla="*/ 326 h 682"/>
              <a:gd name="T88" fmla="*/ 1085 w 6099"/>
              <a:gd name="T89" fmla="*/ 303 h 682"/>
              <a:gd name="T90" fmla="*/ 1100 w 6099"/>
              <a:gd name="T91" fmla="*/ 286 h 682"/>
              <a:gd name="T92" fmla="*/ 1116 w 6099"/>
              <a:gd name="T93" fmla="*/ 272 h 682"/>
              <a:gd name="T94" fmla="*/ 1136 w 6099"/>
              <a:gd name="T95" fmla="*/ 260 h 682"/>
              <a:gd name="T96" fmla="*/ 1160 w 6099"/>
              <a:gd name="T97" fmla="*/ 246 h 682"/>
              <a:gd name="T98" fmla="*/ 1200 w 6099"/>
              <a:gd name="T99" fmla="*/ 223 h 682"/>
              <a:gd name="T100" fmla="*/ 1230 w 6099"/>
              <a:gd name="T101" fmla="*/ 207 h 682"/>
              <a:gd name="T102" fmla="*/ 1255 w 6099"/>
              <a:gd name="T103" fmla="*/ 195 h 682"/>
              <a:gd name="T104" fmla="*/ 1278 w 6099"/>
              <a:gd name="T105" fmla="*/ 187 h 682"/>
              <a:gd name="T106" fmla="*/ 1303 w 6099"/>
              <a:gd name="T107" fmla="*/ 181 h 682"/>
              <a:gd name="T108" fmla="*/ 1333 w 6099"/>
              <a:gd name="T109" fmla="*/ 176 h 682"/>
              <a:gd name="T110" fmla="*/ 1372 w 6099"/>
              <a:gd name="T111" fmla="*/ 170 h 682"/>
              <a:gd name="T112" fmla="*/ 2663 w 6099"/>
              <a:gd name="T113" fmla="*/ 29 h 682"/>
              <a:gd name="T114" fmla="*/ 3686 w 6099"/>
              <a:gd name="T115" fmla="*/ 0 h 682"/>
              <a:gd name="T116" fmla="*/ 4598 w 6099"/>
              <a:gd name="T117" fmla="*/ 23 h 682"/>
              <a:gd name="T118" fmla="*/ 5342 w 6099"/>
              <a:gd name="T119" fmla="*/ 73 h 682"/>
              <a:gd name="T120" fmla="*/ 5859 w 6099"/>
              <a:gd name="T121" fmla="*/ 127 h 682"/>
              <a:gd name="T122" fmla="*/ 6091 w 6099"/>
              <a:gd name="T123" fmla="*/ 157 h 6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99"/>
              <a:gd name="T187" fmla="*/ 0 h 682"/>
              <a:gd name="T188" fmla="*/ 6099 w 6099"/>
              <a:gd name="T189" fmla="*/ 682 h 6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99" h="682">
                <a:moveTo>
                  <a:pt x="0" y="195"/>
                </a:moveTo>
                <a:lnTo>
                  <a:pt x="6" y="193"/>
                </a:lnTo>
                <a:lnTo>
                  <a:pt x="14" y="191"/>
                </a:lnTo>
                <a:lnTo>
                  <a:pt x="24" y="188"/>
                </a:lnTo>
                <a:lnTo>
                  <a:pt x="36" y="184"/>
                </a:lnTo>
                <a:lnTo>
                  <a:pt x="52" y="180"/>
                </a:lnTo>
                <a:lnTo>
                  <a:pt x="69" y="175"/>
                </a:lnTo>
                <a:lnTo>
                  <a:pt x="89" y="171"/>
                </a:lnTo>
                <a:lnTo>
                  <a:pt x="110" y="165"/>
                </a:lnTo>
                <a:lnTo>
                  <a:pt x="134" y="160"/>
                </a:lnTo>
                <a:lnTo>
                  <a:pt x="160" y="155"/>
                </a:lnTo>
                <a:lnTo>
                  <a:pt x="187" y="149"/>
                </a:lnTo>
                <a:lnTo>
                  <a:pt x="216" y="144"/>
                </a:lnTo>
                <a:lnTo>
                  <a:pt x="246" y="139"/>
                </a:lnTo>
                <a:lnTo>
                  <a:pt x="278" y="134"/>
                </a:lnTo>
                <a:lnTo>
                  <a:pt x="311" y="130"/>
                </a:lnTo>
                <a:lnTo>
                  <a:pt x="345" y="126"/>
                </a:lnTo>
                <a:lnTo>
                  <a:pt x="380" y="123"/>
                </a:lnTo>
                <a:lnTo>
                  <a:pt x="416" y="121"/>
                </a:lnTo>
                <a:lnTo>
                  <a:pt x="452" y="119"/>
                </a:lnTo>
                <a:lnTo>
                  <a:pt x="489" y="118"/>
                </a:lnTo>
                <a:lnTo>
                  <a:pt x="526" y="118"/>
                </a:lnTo>
                <a:lnTo>
                  <a:pt x="564" y="120"/>
                </a:lnTo>
                <a:lnTo>
                  <a:pt x="602" y="122"/>
                </a:lnTo>
                <a:lnTo>
                  <a:pt x="640" y="126"/>
                </a:lnTo>
                <a:lnTo>
                  <a:pt x="678" y="131"/>
                </a:lnTo>
                <a:lnTo>
                  <a:pt x="716" y="137"/>
                </a:lnTo>
                <a:lnTo>
                  <a:pt x="754" y="145"/>
                </a:lnTo>
                <a:lnTo>
                  <a:pt x="791" y="155"/>
                </a:lnTo>
                <a:lnTo>
                  <a:pt x="827" y="166"/>
                </a:lnTo>
                <a:lnTo>
                  <a:pt x="863" y="180"/>
                </a:lnTo>
                <a:lnTo>
                  <a:pt x="898" y="195"/>
                </a:lnTo>
                <a:lnTo>
                  <a:pt x="905" y="198"/>
                </a:lnTo>
                <a:lnTo>
                  <a:pt x="908" y="200"/>
                </a:lnTo>
                <a:lnTo>
                  <a:pt x="911" y="201"/>
                </a:lnTo>
                <a:lnTo>
                  <a:pt x="914" y="203"/>
                </a:lnTo>
                <a:lnTo>
                  <a:pt x="916" y="205"/>
                </a:lnTo>
                <a:lnTo>
                  <a:pt x="919" y="207"/>
                </a:lnTo>
                <a:lnTo>
                  <a:pt x="921" y="208"/>
                </a:lnTo>
                <a:lnTo>
                  <a:pt x="923" y="210"/>
                </a:lnTo>
                <a:lnTo>
                  <a:pt x="925" y="212"/>
                </a:lnTo>
                <a:lnTo>
                  <a:pt x="927" y="214"/>
                </a:lnTo>
                <a:lnTo>
                  <a:pt x="929" y="215"/>
                </a:lnTo>
                <a:lnTo>
                  <a:pt x="931" y="217"/>
                </a:lnTo>
                <a:lnTo>
                  <a:pt x="932" y="219"/>
                </a:lnTo>
                <a:lnTo>
                  <a:pt x="934" y="221"/>
                </a:lnTo>
                <a:lnTo>
                  <a:pt x="935" y="223"/>
                </a:lnTo>
                <a:lnTo>
                  <a:pt x="937" y="225"/>
                </a:lnTo>
                <a:lnTo>
                  <a:pt x="938" y="228"/>
                </a:lnTo>
                <a:lnTo>
                  <a:pt x="940" y="230"/>
                </a:lnTo>
                <a:lnTo>
                  <a:pt x="941" y="232"/>
                </a:lnTo>
                <a:lnTo>
                  <a:pt x="942" y="235"/>
                </a:lnTo>
                <a:lnTo>
                  <a:pt x="944" y="237"/>
                </a:lnTo>
                <a:lnTo>
                  <a:pt x="945" y="240"/>
                </a:lnTo>
                <a:lnTo>
                  <a:pt x="946" y="243"/>
                </a:lnTo>
                <a:lnTo>
                  <a:pt x="948" y="246"/>
                </a:lnTo>
                <a:lnTo>
                  <a:pt x="949" y="249"/>
                </a:lnTo>
                <a:lnTo>
                  <a:pt x="951" y="252"/>
                </a:lnTo>
                <a:lnTo>
                  <a:pt x="952" y="255"/>
                </a:lnTo>
                <a:lnTo>
                  <a:pt x="954" y="259"/>
                </a:lnTo>
                <a:lnTo>
                  <a:pt x="956" y="262"/>
                </a:lnTo>
                <a:lnTo>
                  <a:pt x="958" y="266"/>
                </a:lnTo>
                <a:lnTo>
                  <a:pt x="960" y="270"/>
                </a:lnTo>
                <a:lnTo>
                  <a:pt x="965" y="279"/>
                </a:lnTo>
                <a:lnTo>
                  <a:pt x="967" y="283"/>
                </a:lnTo>
                <a:lnTo>
                  <a:pt x="969" y="287"/>
                </a:lnTo>
                <a:lnTo>
                  <a:pt x="971" y="290"/>
                </a:lnTo>
                <a:lnTo>
                  <a:pt x="973" y="294"/>
                </a:lnTo>
                <a:lnTo>
                  <a:pt x="974" y="297"/>
                </a:lnTo>
                <a:lnTo>
                  <a:pt x="976" y="300"/>
                </a:lnTo>
                <a:lnTo>
                  <a:pt x="977" y="303"/>
                </a:lnTo>
                <a:lnTo>
                  <a:pt x="978" y="306"/>
                </a:lnTo>
                <a:lnTo>
                  <a:pt x="980" y="309"/>
                </a:lnTo>
                <a:lnTo>
                  <a:pt x="980" y="312"/>
                </a:lnTo>
                <a:lnTo>
                  <a:pt x="982" y="315"/>
                </a:lnTo>
                <a:lnTo>
                  <a:pt x="982" y="317"/>
                </a:lnTo>
                <a:lnTo>
                  <a:pt x="983" y="320"/>
                </a:lnTo>
                <a:lnTo>
                  <a:pt x="984" y="323"/>
                </a:lnTo>
                <a:lnTo>
                  <a:pt x="985" y="326"/>
                </a:lnTo>
                <a:lnTo>
                  <a:pt x="985" y="329"/>
                </a:lnTo>
                <a:lnTo>
                  <a:pt x="986" y="331"/>
                </a:lnTo>
                <a:lnTo>
                  <a:pt x="987" y="334"/>
                </a:lnTo>
                <a:lnTo>
                  <a:pt x="987" y="337"/>
                </a:lnTo>
                <a:lnTo>
                  <a:pt x="988" y="340"/>
                </a:lnTo>
                <a:lnTo>
                  <a:pt x="989" y="343"/>
                </a:lnTo>
                <a:lnTo>
                  <a:pt x="990" y="347"/>
                </a:lnTo>
                <a:lnTo>
                  <a:pt x="990" y="351"/>
                </a:lnTo>
                <a:lnTo>
                  <a:pt x="991" y="354"/>
                </a:lnTo>
                <a:lnTo>
                  <a:pt x="992" y="358"/>
                </a:lnTo>
                <a:lnTo>
                  <a:pt x="993" y="362"/>
                </a:lnTo>
                <a:lnTo>
                  <a:pt x="994" y="367"/>
                </a:lnTo>
                <a:lnTo>
                  <a:pt x="995" y="371"/>
                </a:lnTo>
                <a:lnTo>
                  <a:pt x="996" y="376"/>
                </a:lnTo>
                <a:lnTo>
                  <a:pt x="998" y="381"/>
                </a:lnTo>
                <a:lnTo>
                  <a:pt x="1002" y="397"/>
                </a:lnTo>
                <a:lnTo>
                  <a:pt x="1004" y="405"/>
                </a:lnTo>
                <a:lnTo>
                  <a:pt x="1006" y="412"/>
                </a:lnTo>
                <a:lnTo>
                  <a:pt x="1008" y="418"/>
                </a:lnTo>
                <a:lnTo>
                  <a:pt x="1010" y="425"/>
                </a:lnTo>
                <a:lnTo>
                  <a:pt x="1011" y="430"/>
                </a:lnTo>
                <a:lnTo>
                  <a:pt x="1013" y="436"/>
                </a:lnTo>
                <a:lnTo>
                  <a:pt x="1014" y="441"/>
                </a:lnTo>
                <a:lnTo>
                  <a:pt x="1015" y="446"/>
                </a:lnTo>
                <a:lnTo>
                  <a:pt x="1017" y="451"/>
                </a:lnTo>
                <a:lnTo>
                  <a:pt x="1018" y="456"/>
                </a:lnTo>
                <a:lnTo>
                  <a:pt x="1019" y="461"/>
                </a:lnTo>
                <a:lnTo>
                  <a:pt x="1020" y="465"/>
                </a:lnTo>
                <a:lnTo>
                  <a:pt x="1021" y="469"/>
                </a:lnTo>
                <a:lnTo>
                  <a:pt x="1022" y="474"/>
                </a:lnTo>
                <a:lnTo>
                  <a:pt x="1023" y="478"/>
                </a:lnTo>
                <a:lnTo>
                  <a:pt x="1024" y="483"/>
                </a:lnTo>
                <a:lnTo>
                  <a:pt x="1025" y="487"/>
                </a:lnTo>
                <a:lnTo>
                  <a:pt x="1026" y="492"/>
                </a:lnTo>
                <a:lnTo>
                  <a:pt x="1026" y="497"/>
                </a:lnTo>
                <a:lnTo>
                  <a:pt x="1027" y="502"/>
                </a:lnTo>
                <a:lnTo>
                  <a:pt x="1028" y="507"/>
                </a:lnTo>
                <a:lnTo>
                  <a:pt x="1029" y="512"/>
                </a:lnTo>
                <a:lnTo>
                  <a:pt x="1030" y="518"/>
                </a:lnTo>
                <a:lnTo>
                  <a:pt x="1030" y="524"/>
                </a:lnTo>
                <a:lnTo>
                  <a:pt x="1031" y="530"/>
                </a:lnTo>
                <a:lnTo>
                  <a:pt x="1032" y="537"/>
                </a:lnTo>
                <a:lnTo>
                  <a:pt x="1032" y="544"/>
                </a:lnTo>
                <a:lnTo>
                  <a:pt x="1033" y="552"/>
                </a:lnTo>
                <a:lnTo>
                  <a:pt x="1034" y="560"/>
                </a:lnTo>
                <a:lnTo>
                  <a:pt x="1035" y="569"/>
                </a:lnTo>
                <a:lnTo>
                  <a:pt x="1036" y="579"/>
                </a:lnTo>
                <a:lnTo>
                  <a:pt x="1036" y="584"/>
                </a:lnTo>
                <a:lnTo>
                  <a:pt x="1036" y="589"/>
                </a:lnTo>
                <a:lnTo>
                  <a:pt x="1037" y="594"/>
                </a:lnTo>
                <a:lnTo>
                  <a:pt x="1037" y="599"/>
                </a:lnTo>
                <a:lnTo>
                  <a:pt x="1037" y="604"/>
                </a:lnTo>
                <a:lnTo>
                  <a:pt x="1037" y="609"/>
                </a:lnTo>
                <a:lnTo>
                  <a:pt x="1037" y="614"/>
                </a:lnTo>
                <a:lnTo>
                  <a:pt x="1037" y="619"/>
                </a:lnTo>
                <a:lnTo>
                  <a:pt x="1037" y="623"/>
                </a:lnTo>
                <a:lnTo>
                  <a:pt x="1037" y="628"/>
                </a:lnTo>
                <a:lnTo>
                  <a:pt x="1037" y="633"/>
                </a:lnTo>
                <a:lnTo>
                  <a:pt x="1036" y="637"/>
                </a:lnTo>
                <a:lnTo>
                  <a:pt x="1036" y="641"/>
                </a:lnTo>
                <a:lnTo>
                  <a:pt x="1036" y="645"/>
                </a:lnTo>
                <a:lnTo>
                  <a:pt x="1036" y="649"/>
                </a:lnTo>
                <a:lnTo>
                  <a:pt x="1036" y="653"/>
                </a:lnTo>
                <a:lnTo>
                  <a:pt x="1036" y="656"/>
                </a:lnTo>
                <a:lnTo>
                  <a:pt x="1036" y="659"/>
                </a:lnTo>
                <a:lnTo>
                  <a:pt x="1035" y="663"/>
                </a:lnTo>
                <a:lnTo>
                  <a:pt x="1035" y="665"/>
                </a:lnTo>
                <a:lnTo>
                  <a:pt x="1035" y="668"/>
                </a:lnTo>
                <a:lnTo>
                  <a:pt x="1035" y="671"/>
                </a:lnTo>
                <a:lnTo>
                  <a:pt x="1035" y="673"/>
                </a:lnTo>
                <a:lnTo>
                  <a:pt x="1034" y="675"/>
                </a:lnTo>
                <a:lnTo>
                  <a:pt x="1034" y="676"/>
                </a:lnTo>
                <a:lnTo>
                  <a:pt x="1034" y="678"/>
                </a:lnTo>
                <a:lnTo>
                  <a:pt x="1034" y="679"/>
                </a:lnTo>
                <a:lnTo>
                  <a:pt x="1035" y="680"/>
                </a:lnTo>
                <a:lnTo>
                  <a:pt x="1035" y="681"/>
                </a:lnTo>
                <a:lnTo>
                  <a:pt x="1036" y="679"/>
                </a:lnTo>
                <a:lnTo>
                  <a:pt x="1036" y="677"/>
                </a:lnTo>
                <a:lnTo>
                  <a:pt x="1037" y="675"/>
                </a:lnTo>
                <a:lnTo>
                  <a:pt x="1037" y="672"/>
                </a:lnTo>
                <a:lnTo>
                  <a:pt x="1037" y="669"/>
                </a:lnTo>
                <a:lnTo>
                  <a:pt x="1038" y="665"/>
                </a:lnTo>
                <a:lnTo>
                  <a:pt x="1038" y="660"/>
                </a:lnTo>
                <a:lnTo>
                  <a:pt x="1038" y="655"/>
                </a:lnTo>
                <a:lnTo>
                  <a:pt x="1038" y="649"/>
                </a:lnTo>
                <a:lnTo>
                  <a:pt x="1038" y="643"/>
                </a:lnTo>
                <a:lnTo>
                  <a:pt x="1039" y="637"/>
                </a:lnTo>
                <a:lnTo>
                  <a:pt x="1039" y="629"/>
                </a:lnTo>
                <a:lnTo>
                  <a:pt x="1039" y="622"/>
                </a:lnTo>
                <a:lnTo>
                  <a:pt x="1039" y="614"/>
                </a:lnTo>
                <a:lnTo>
                  <a:pt x="1040" y="606"/>
                </a:lnTo>
                <a:lnTo>
                  <a:pt x="1040" y="598"/>
                </a:lnTo>
                <a:lnTo>
                  <a:pt x="1040" y="589"/>
                </a:lnTo>
                <a:lnTo>
                  <a:pt x="1040" y="580"/>
                </a:lnTo>
                <a:lnTo>
                  <a:pt x="1040" y="570"/>
                </a:lnTo>
                <a:lnTo>
                  <a:pt x="1041" y="561"/>
                </a:lnTo>
                <a:lnTo>
                  <a:pt x="1041" y="551"/>
                </a:lnTo>
                <a:lnTo>
                  <a:pt x="1042" y="541"/>
                </a:lnTo>
                <a:lnTo>
                  <a:pt x="1042" y="530"/>
                </a:lnTo>
                <a:lnTo>
                  <a:pt x="1042" y="520"/>
                </a:lnTo>
                <a:lnTo>
                  <a:pt x="1043" y="509"/>
                </a:lnTo>
                <a:lnTo>
                  <a:pt x="1044" y="499"/>
                </a:lnTo>
                <a:lnTo>
                  <a:pt x="1044" y="488"/>
                </a:lnTo>
                <a:lnTo>
                  <a:pt x="1045" y="477"/>
                </a:lnTo>
                <a:lnTo>
                  <a:pt x="1046" y="466"/>
                </a:lnTo>
                <a:lnTo>
                  <a:pt x="1046" y="455"/>
                </a:lnTo>
                <a:lnTo>
                  <a:pt x="1048" y="444"/>
                </a:lnTo>
                <a:lnTo>
                  <a:pt x="1048" y="435"/>
                </a:lnTo>
                <a:lnTo>
                  <a:pt x="1048" y="431"/>
                </a:lnTo>
                <a:lnTo>
                  <a:pt x="1048" y="427"/>
                </a:lnTo>
                <a:lnTo>
                  <a:pt x="1048" y="423"/>
                </a:lnTo>
                <a:lnTo>
                  <a:pt x="1048" y="419"/>
                </a:lnTo>
                <a:lnTo>
                  <a:pt x="1048" y="416"/>
                </a:lnTo>
                <a:lnTo>
                  <a:pt x="1048" y="413"/>
                </a:lnTo>
                <a:lnTo>
                  <a:pt x="1048" y="410"/>
                </a:lnTo>
                <a:lnTo>
                  <a:pt x="1048" y="407"/>
                </a:lnTo>
                <a:lnTo>
                  <a:pt x="1048" y="404"/>
                </a:lnTo>
                <a:lnTo>
                  <a:pt x="1048" y="401"/>
                </a:lnTo>
                <a:lnTo>
                  <a:pt x="1048" y="398"/>
                </a:lnTo>
                <a:lnTo>
                  <a:pt x="1047" y="396"/>
                </a:lnTo>
                <a:lnTo>
                  <a:pt x="1047" y="393"/>
                </a:lnTo>
                <a:lnTo>
                  <a:pt x="1047" y="391"/>
                </a:lnTo>
                <a:lnTo>
                  <a:pt x="1047" y="388"/>
                </a:lnTo>
                <a:lnTo>
                  <a:pt x="1047" y="386"/>
                </a:lnTo>
                <a:lnTo>
                  <a:pt x="1047" y="383"/>
                </a:lnTo>
                <a:lnTo>
                  <a:pt x="1048" y="381"/>
                </a:lnTo>
                <a:lnTo>
                  <a:pt x="1048" y="378"/>
                </a:lnTo>
                <a:lnTo>
                  <a:pt x="1048" y="375"/>
                </a:lnTo>
                <a:lnTo>
                  <a:pt x="1049" y="373"/>
                </a:lnTo>
                <a:lnTo>
                  <a:pt x="1049" y="370"/>
                </a:lnTo>
                <a:lnTo>
                  <a:pt x="1050" y="367"/>
                </a:lnTo>
                <a:lnTo>
                  <a:pt x="1051" y="364"/>
                </a:lnTo>
                <a:lnTo>
                  <a:pt x="1052" y="361"/>
                </a:lnTo>
                <a:lnTo>
                  <a:pt x="1053" y="358"/>
                </a:lnTo>
                <a:lnTo>
                  <a:pt x="1054" y="355"/>
                </a:lnTo>
                <a:lnTo>
                  <a:pt x="1056" y="351"/>
                </a:lnTo>
                <a:lnTo>
                  <a:pt x="1058" y="348"/>
                </a:lnTo>
                <a:lnTo>
                  <a:pt x="1060" y="344"/>
                </a:lnTo>
                <a:lnTo>
                  <a:pt x="1066" y="332"/>
                </a:lnTo>
                <a:lnTo>
                  <a:pt x="1070" y="326"/>
                </a:lnTo>
                <a:lnTo>
                  <a:pt x="1073" y="321"/>
                </a:lnTo>
                <a:lnTo>
                  <a:pt x="1076" y="316"/>
                </a:lnTo>
                <a:lnTo>
                  <a:pt x="1079" y="311"/>
                </a:lnTo>
                <a:lnTo>
                  <a:pt x="1082" y="307"/>
                </a:lnTo>
                <a:lnTo>
                  <a:pt x="1085" y="303"/>
                </a:lnTo>
                <a:lnTo>
                  <a:pt x="1088" y="299"/>
                </a:lnTo>
                <a:lnTo>
                  <a:pt x="1091" y="295"/>
                </a:lnTo>
                <a:lnTo>
                  <a:pt x="1094" y="292"/>
                </a:lnTo>
                <a:lnTo>
                  <a:pt x="1097" y="289"/>
                </a:lnTo>
                <a:lnTo>
                  <a:pt x="1100" y="286"/>
                </a:lnTo>
                <a:lnTo>
                  <a:pt x="1103" y="283"/>
                </a:lnTo>
                <a:lnTo>
                  <a:pt x="1106" y="280"/>
                </a:lnTo>
                <a:lnTo>
                  <a:pt x="1110" y="277"/>
                </a:lnTo>
                <a:lnTo>
                  <a:pt x="1113" y="275"/>
                </a:lnTo>
                <a:lnTo>
                  <a:pt x="1116" y="272"/>
                </a:lnTo>
                <a:lnTo>
                  <a:pt x="1120" y="270"/>
                </a:lnTo>
                <a:lnTo>
                  <a:pt x="1124" y="267"/>
                </a:lnTo>
                <a:lnTo>
                  <a:pt x="1128" y="265"/>
                </a:lnTo>
                <a:lnTo>
                  <a:pt x="1132" y="262"/>
                </a:lnTo>
                <a:lnTo>
                  <a:pt x="1136" y="260"/>
                </a:lnTo>
                <a:lnTo>
                  <a:pt x="1140" y="257"/>
                </a:lnTo>
                <a:lnTo>
                  <a:pt x="1145" y="255"/>
                </a:lnTo>
                <a:lnTo>
                  <a:pt x="1150" y="252"/>
                </a:lnTo>
                <a:lnTo>
                  <a:pt x="1155" y="249"/>
                </a:lnTo>
                <a:lnTo>
                  <a:pt x="1160" y="246"/>
                </a:lnTo>
                <a:lnTo>
                  <a:pt x="1166" y="243"/>
                </a:lnTo>
                <a:lnTo>
                  <a:pt x="1172" y="239"/>
                </a:lnTo>
                <a:lnTo>
                  <a:pt x="1178" y="236"/>
                </a:lnTo>
                <a:lnTo>
                  <a:pt x="1185" y="232"/>
                </a:lnTo>
                <a:lnTo>
                  <a:pt x="1200" y="223"/>
                </a:lnTo>
                <a:lnTo>
                  <a:pt x="1206" y="220"/>
                </a:lnTo>
                <a:lnTo>
                  <a:pt x="1213" y="216"/>
                </a:lnTo>
                <a:lnTo>
                  <a:pt x="1219" y="213"/>
                </a:lnTo>
                <a:lnTo>
                  <a:pt x="1225" y="209"/>
                </a:lnTo>
                <a:lnTo>
                  <a:pt x="1230" y="207"/>
                </a:lnTo>
                <a:lnTo>
                  <a:pt x="1236" y="204"/>
                </a:lnTo>
                <a:lnTo>
                  <a:pt x="1241" y="201"/>
                </a:lnTo>
                <a:lnTo>
                  <a:pt x="1246" y="199"/>
                </a:lnTo>
                <a:lnTo>
                  <a:pt x="1250" y="197"/>
                </a:lnTo>
                <a:lnTo>
                  <a:pt x="1255" y="195"/>
                </a:lnTo>
                <a:lnTo>
                  <a:pt x="1260" y="193"/>
                </a:lnTo>
                <a:lnTo>
                  <a:pt x="1264" y="191"/>
                </a:lnTo>
                <a:lnTo>
                  <a:pt x="1269" y="190"/>
                </a:lnTo>
                <a:lnTo>
                  <a:pt x="1274" y="189"/>
                </a:lnTo>
                <a:lnTo>
                  <a:pt x="1278" y="187"/>
                </a:lnTo>
                <a:lnTo>
                  <a:pt x="1283" y="186"/>
                </a:lnTo>
                <a:lnTo>
                  <a:pt x="1288" y="185"/>
                </a:lnTo>
                <a:lnTo>
                  <a:pt x="1292" y="183"/>
                </a:lnTo>
                <a:lnTo>
                  <a:pt x="1298" y="183"/>
                </a:lnTo>
                <a:lnTo>
                  <a:pt x="1303" y="181"/>
                </a:lnTo>
                <a:lnTo>
                  <a:pt x="1308" y="180"/>
                </a:lnTo>
                <a:lnTo>
                  <a:pt x="1314" y="179"/>
                </a:lnTo>
                <a:lnTo>
                  <a:pt x="1320" y="178"/>
                </a:lnTo>
                <a:lnTo>
                  <a:pt x="1326" y="177"/>
                </a:lnTo>
                <a:lnTo>
                  <a:pt x="1333" y="176"/>
                </a:lnTo>
                <a:lnTo>
                  <a:pt x="1340" y="175"/>
                </a:lnTo>
                <a:lnTo>
                  <a:pt x="1347" y="174"/>
                </a:lnTo>
                <a:lnTo>
                  <a:pt x="1355" y="173"/>
                </a:lnTo>
                <a:lnTo>
                  <a:pt x="1363" y="171"/>
                </a:lnTo>
                <a:lnTo>
                  <a:pt x="1372" y="170"/>
                </a:lnTo>
                <a:lnTo>
                  <a:pt x="1804" y="108"/>
                </a:lnTo>
                <a:lnTo>
                  <a:pt x="2020" y="83"/>
                </a:lnTo>
                <a:lnTo>
                  <a:pt x="2236" y="62"/>
                </a:lnTo>
                <a:lnTo>
                  <a:pt x="2450" y="44"/>
                </a:lnTo>
                <a:lnTo>
                  <a:pt x="2663" y="29"/>
                </a:lnTo>
                <a:lnTo>
                  <a:pt x="2874" y="18"/>
                </a:lnTo>
                <a:lnTo>
                  <a:pt x="3082" y="10"/>
                </a:lnTo>
                <a:lnTo>
                  <a:pt x="3287" y="4"/>
                </a:lnTo>
                <a:lnTo>
                  <a:pt x="3488" y="1"/>
                </a:lnTo>
                <a:lnTo>
                  <a:pt x="3686" y="0"/>
                </a:lnTo>
                <a:lnTo>
                  <a:pt x="3879" y="1"/>
                </a:lnTo>
                <a:lnTo>
                  <a:pt x="4067" y="4"/>
                </a:lnTo>
                <a:lnTo>
                  <a:pt x="4250" y="9"/>
                </a:lnTo>
                <a:lnTo>
                  <a:pt x="4428" y="15"/>
                </a:lnTo>
                <a:lnTo>
                  <a:pt x="4598" y="23"/>
                </a:lnTo>
                <a:lnTo>
                  <a:pt x="4762" y="32"/>
                </a:lnTo>
                <a:lnTo>
                  <a:pt x="4919" y="41"/>
                </a:lnTo>
                <a:lnTo>
                  <a:pt x="5068" y="52"/>
                </a:lnTo>
                <a:lnTo>
                  <a:pt x="5210" y="63"/>
                </a:lnTo>
                <a:lnTo>
                  <a:pt x="5342" y="73"/>
                </a:lnTo>
                <a:lnTo>
                  <a:pt x="5466" y="85"/>
                </a:lnTo>
                <a:lnTo>
                  <a:pt x="5579" y="96"/>
                </a:lnTo>
                <a:lnTo>
                  <a:pt x="5683" y="107"/>
                </a:lnTo>
                <a:lnTo>
                  <a:pt x="5776" y="117"/>
                </a:lnTo>
                <a:lnTo>
                  <a:pt x="5859" y="127"/>
                </a:lnTo>
                <a:lnTo>
                  <a:pt x="5930" y="135"/>
                </a:lnTo>
                <a:lnTo>
                  <a:pt x="5989" y="143"/>
                </a:lnTo>
                <a:lnTo>
                  <a:pt x="6036" y="149"/>
                </a:lnTo>
                <a:lnTo>
                  <a:pt x="6070" y="154"/>
                </a:lnTo>
                <a:lnTo>
                  <a:pt x="6091" y="157"/>
                </a:lnTo>
                <a:lnTo>
                  <a:pt x="6098" y="158"/>
                </a:lnTo>
              </a:path>
            </a:pathLst>
          </a:custGeom>
          <a:noFill/>
          <a:ln w="54610" cap="flat" cmpd="sng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Text Box 12"/>
          <p:cNvSpPr txBox="1">
            <a:spLocks noChangeArrowheads="1"/>
          </p:cNvSpPr>
          <p:nvPr/>
        </p:nvSpPr>
        <p:spPr bwMode="auto">
          <a:xfrm>
            <a:off x="2000250" y="407988"/>
            <a:ext cx="5086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da-DK" sz="3600" b="1">
                <a:solidFill>
                  <a:srgbClr val="FFFF80"/>
                </a:solidFill>
                <a:latin typeface="Arial" charset="0"/>
              </a:rPr>
              <a:t>Activation of protein C</a:t>
            </a:r>
            <a:endParaRPr lang="da-DK" sz="3600">
              <a:latin typeface="Arial" charset="0"/>
            </a:endParaRPr>
          </a:p>
        </p:txBody>
      </p:sp>
      <p:sp>
        <p:nvSpPr>
          <p:cNvPr id="120840" name="AutoShape 13"/>
          <p:cNvSpPr>
            <a:spLocks noChangeArrowheads="1"/>
          </p:cNvSpPr>
          <p:nvPr/>
        </p:nvSpPr>
        <p:spPr bwMode="auto">
          <a:xfrm rot="21394070" flipH="1">
            <a:off x="2617788" y="3525838"/>
            <a:ext cx="4038600" cy="2208212"/>
          </a:xfrm>
          <a:prstGeom prst="flowChartMagneticTape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3600" b="1">
                <a:solidFill>
                  <a:schemeClr val="bg1"/>
                </a:solidFill>
                <a:latin typeface="Arial Narrow" charset="0"/>
              </a:rPr>
              <a:t>Thrombomodulin</a:t>
            </a:r>
            <a:endParaRPr lang="en-GB" sz="3600" b="1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 rot="1718105">
            <a:off x="1257300" y="4876800"/>
            <a:ext cx="1771650" cy="5905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3200" b="1">
                <a:latin typeface="Arial Narrow" charset="0"/>
              </a:rPr>
              <a:t>Protein C</a:t>
            </a:r>
            <a:endParaRPr lang="en-GB" sz="3200" b="1">
              <a:latin typeface="Arial Narrow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 rot="21394070" flipH="1">
            <a:off x="2617788" y="3525838"/>
            <a:ext cx="4038600" cy="2208212"/>
          </a:xfrm>
          <a:prstGeom prst="flowChartMagneticTape">
            <a:avLst/>
          </a:prstGeom>
          <a:solidFill>
            <a:schemeClr val="hlink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3600" b="1">
                <a:solidFill>
                  <a:schemeClr val="bg1"/>
                </a:solidFill>
                <a:latin typeface="Arial Narrow" charset="0"/>
              </a:rPr>
              <a:t>Thrombomodulin</a:t>
            </a:r>
            <a:endParaRPr lang="en-GB" sz="3600" b="1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 rot="1718105">
            <a:off x="3244850" y="1800225"/>
            <a:ext cx="1771650" cy="10382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3200" b="1">
                <a:latin typeface="Arial Narrow" charset="0"/>
              </a:rPr>
              <a:t>Activated</a:t>
            </a:r>
          </a:p>
          <a:p>
            <a:pPr algn="ctr">
              <a:lnSpc>
                <a:spcPct val="60000"/>
              </a:lnSpc>
            </a:pPr>
            <a:r>
              <a:rPr lang="da-DK" sz="3200" b="1">
                <a:latin typeface="Arial Narrow" charset="0"/>
              </a:rPr>
              <a:t>protein C</a:t>
            </a:r>
            <a:endParaRPr lang="en-GB" sz="3200" b="1">
              <a:latin typeface="Arial Narrow" charset="0"/>
            </a:endParaRP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 rot="-151477">
            <a:off x="2819400" y="5391150"/>
            <a:ext cx="1771650" cy="400050"/>
          </a:xfrm>
          <a:prstGeom prst="roundRect">
            <a:avLst>
              <a:gd name="adj" fmla="val 27421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3200" b="1">
                <a:latin typeface="Arial Narrow" charset="0"/>
              </a:rPr>
              <a:t>Thrombin</a:t>
            </a:r>
            <a:endParaRPr lang="en-GB" sz="3200" b="1">
              <a:latin typeface="Arial Narrow" charset="0"/>
            </a:endParaRPr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 rot="484570">
            <a:off x="1128713" y="5184775"/>
            <a:ext cx="1619250" cy="1682750"/>
          </a:xfrm>
          <a:custGeom>
            <a:avLst/>
            <a:gdLst/>
            <a:ahLst/>
            <a:cxnLst>
              <a:cxn ang="0">
                <a:pos x="216" y="996"/>
              </a:cxn>
              <a:cxn ang="0">
                <a:pos x="144" y="408"/>
              </a:cxn>
              <a:cxn ang="0">
                <a:pos x="48" y="192"/>
              </a:cxn>
              <a:cxn ang="0">
                <a:pos x="0" y="84"/>
              </a:cxn>
              <a:cxn ang="0">
                <a:pos x="48" y="0"/>
              </a:cxn>
              <a:cxn ang="0">
                <a:pos x="240" y="84"/>
              </a:cxn>
              <a:cxn ang="0">
                <a:pos x="540" y="216"/>
              </a:cxn>
              <a:cxn ang="0">
                <a:pos x="744" y="288"/>
              </a:cxn>
              <a:cxn ang="0">
                <a:pos x="852" y="372"/>
              </a:cxn>
              <a:cxn ang="0">
                <a:pos x="648" y="492"/>
              </a:cxn>
              <a:cxn ang="0">
                <a:pos x="444" y="540"/>
              </a:cxn>
              <a:cxn ang="0">
                <a:pos x="276" y="696"/>
              </a:cxn>
              <a:cxn ang="0">
                <a:pos x="228" y="768"/>
              </a:cxn>
              <a:cxn ang="0">
                <a:pos x="228" y="1008"/>
              </a:cxn>
              <a:cxn ang="0">
                <a:pos x="216" y="996"/>
              </a:cxn>
            </a:cxnLst>
            <a:rect l="0" t="0" r="r" b="b"/>
            <a:pathLst>
              <a:path w="852" h="1014">
                <a:moveTo>
                  <a:pt x="216" y="996"/>
                </a:moveTo>
                <a:cubicBezTo>
                  <a:pt x="205" y="799"/>
                  <a:pt x="188" y="601"/>
                  <a:pt x="144" y="408"/>
                </a:cubicBezTo>
                <a:cubicBezTo>
                  <a:pt x="125" y="325"/>
                  <a:pt x="95" y="262"/>
                  <a:pt x="48" y="192"/>
                </a:cubicBezTo>
                <a:cubicBezTo>
                  <a:pt x="26" y="159"/>
                  <a:pt x="0" y="84"/>
                  <a:pt x="0" y="84"/>
                </a:cubicBezTo>
                <a:cubicBezTo>
                  <a:pt x="5" y="60"/>
                  <a:pt x="2" y="0"/>
                  <a:pt x="48" y="0"/>
                </a:cubicBezTo>
                <a:cubicBezTo>
                  <a:pt x="114" y="0"/>
                  <a:pt x="185" y="56"/>
                  <a:pt x="240" y="84"/>
                </a:cubicBezTo>
                <a:cubicBezTo>
                  <a:pt x="355" y="141"/>
                  <a:pt x="410" y="194"/>
                  <a:pt x="540" y="216"/>
                </a:cubicBezTo>
                <a:cubicBezTo>
                  <a:pt x="611" y="263"/>
                  <a:pt x="657" y="277"/>
                  <a:pt x="744" y="288"/>
                </a:cubicBezTo>
                <a:cubicBezTo>
                  <a:pt x="787" y="317"/>
                  <a:pt x="823" y="328"/>
                  <a:pt x="852" y="372"/>
                </a:cubicBezTo>
                <a:cubicBezTo>
                  <a:pt x="808" y="438"/>
                  <a:pt x="727" y="481"/>
                  <a:pt x="648" y="492"/>
                </a:cubicBezTo>
                <a:cubicBezTo>
                  <a:pt x="592" y="500"/>
                  <a:pt x="494" y="507"/>
                  <a:pt x="444" y="540"/>
                </a:cubicBezTo>
                <a:cubicBezTo>
                  <a:pt x="375" y="586"/>
                  <a:pt x="327" y="631"/>
                  <a:pt x="276" y="696"/>
                </a:cubicBezTo>
                <a:cubicBezTo>
                  <a:pt x="258" y="719"/>
                  <a:pt x="228" y="768"/>
                  <a:pt x="228" y="768"/>
                </a:cubicBezTo>
                <a:cubicBezTo>
                  <a:pt x="200" y="990"/>
                  <a:pt x="228" y="714"/>
                  <a:pt x="228" y="1008"/>
                </a:cubicBezTo>
                <a:cubicBezTo>
                  <a:pt x="228" y="1014"/>
                  <a:pt x="220" y="1000"/>
                  <a:pt x="216" y="996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120846" name="Text Box 19"/>
          <p:cNvSpPr txBox="1">
            <a:spLocks noChangeArrowheads="1"/>
          </p:cNvSpPr>
          <p:nvPr/>
        </p:nvSpPr>
        <p:spPr bwMode="auto">
          <a:xfrm rot="1397671">
            <a:off x="1390650" y="54483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</a:rPr>
              <a:t>EPCR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8932" name="AutoShape 20"/>
          <p:cNvSpPr>
            <a:spLocks noChangeArrowheads="1"/>
          </p:cNvSpPr>
          <p:nvPr/>
        </p:nvSpPr>
        <p:spPr bwMode="auto">
          <a:xfrm rot="3168852">
            <a:off x="1029494" y="6047582"/>
            <a:ext cx="909637" cy="74295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4914900" y="2819400"/>
            <a:ext cx="2038350" cy="1066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6953250" y="3886200"/>
            <a:ext cx="135255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a-DK" sz="3200">
                <a:latin typeface="Arial Narrow" charset="0"/>
              </a:rPr>
              <a:t>PAI-1</a:t>
            </a:r>
            <a:r>
              <a:rPr lang="da-DK" sz="3200">
                <a:latin typeface="Arial Narrow" charset="0"/>
                <a:sym typeface="Symbol" charset="0"/>
              </a:rPr>
              <a:t> </a:t>
            </a:r>
          </a:p>
          <a:p>
            <a:pPr algn="ctr"/>
            <a:r>
              <a:rPr lang="da-DK" sz="3200">
                <a:latin typeface="Arial Narrow" charset="0"/>
                <a:sym typeface="Symbol" charset="0"/>
              </a:rPr>
              <a:t>TAFI </a:t>
            </a:r>
            <a:endParaRPr lang="da-DK" sz="3200">
              <a:latin typeface="Arial Narrow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4597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6" grpId="0" animBg="1" autoUpdateAnimBg="0"/>
      <p:bldP spid="38927" grpId="0" animBg="1" autoUpdateAnimBg="0"/>
      <p:bldP spid="38928" grpId="0" animBg="1" autoUpdateAnimBg="0"/>
      <p:bldP spid="38929" grpId="0" animBg="1" autoUpdateAnimBg="0"/>
      <p:bldP spid="38932" grpId="0" animBg="1"/>
      <p:bldP spid="38934" grpId="0" animBg="1"/>
      <p:bldP spid="3893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Overview of normal </a:t>
            </a:r>
            <a:r>
              <a:rPr lang="en-US" sz="2400" dirty="0" err="1" smtClean="0"/>
              <a:t>haemostasis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Types of </a:t>
            </a:r>
            <a:r>
              <a:rPr lang="en-US" sz="2400" dirty="0" err="1" smtClean="0">
                <a:solidFill>
                  <a:srgbClr val="FF0000"/>
                </a:solidFill>
              </a:rPr>
              <a:t>haemostatic</a:t>
            </a:r>
            <a:r>
              <a:rPr lang="en-US" sz="2400" dirty="0" smtClean="0">
                <a:solidFill>
                  <a:srgbClr val="FF0000"/>
                </a:solidFill>
              </a:rPr>
              <a:t> challenges</a:t>
            </a:r>
          </a:p>
          <a:p>
            <a:r>
              <a:rPr lang="en-US" sz="2400" dirty="0" smtClean="0"/>
              <a:t>Preventing </a:t>
            </a:r>
            <a:r>
              <a:rPr lang="en-US" sz="2400" dirty="0" err="1" smtClean="0"/>
              <a:t>haemostatic</a:t>
            </a:r>
            <a:r>
              <a:rPr lang="en-US" sz="2400" dirty="0" smtClean="0"/>
              <a:t> </a:t>
            </a:r>
            <a:r>
              <a:rPr lang="en-US" sz="2400" dirty="0" err="1" smtClean="0"/>
              <a:t>inbalance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Management of </a:t>
            </a:r>
            <a:r>
              <a:rPr lang="en-US" sz="2400" dirty="0" err="1" smtClean="0"/>
              <a:t>haemostatic</a:t>
            </a:r>
            <a:r>
              <a:rPr lang="en-US" sz="2400" dirty="0" smtClean="0"/>
              <a:t> challenges resulting from HSCT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9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Haemostatic</a:t>
            </a:r>
            <a:r>
              <a:rPr lang="en-US" sz="4000" dirty="0" smtClean="0"/>
              <a:t> Challenges in HSCT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0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Haematopoietic</a:t>
            </a:r>
            <a:r>
              <a:rPr lang="en-US" sz="2800" dirty="0"/>
              <a:t> stem cell transplantation (HSCT) is the transfer of </a:t>
            </a:r>
            <a:r>
              <a:rPr lang="en-US" sz="2800" dirty="0" err="1"/>
              <a:t>multipotent</a:t>
            </a:r>
            <a:r>
              <a:rPr lang="en-US" sz="2800" dirty="0"/>
              <a:t> </a:t>
            </a:r>
            <a:r>
              <a:rPr lang="en-US" sz="2800" dirty="0" err="1"/>
              <a:t>haematopoietic</a:t>
            </a:r>
            <a:r>
              <a:rPr lang="en-US" sz="2800" dirty="0"/>
              <a:t> stem </a:t>
            </a:r>
            <a:r>
              <a:rPr lang="en-US" sz="2800" dirty="0" smtClean="0"/>
              <a:t>cells from a healthy donor after </a:t>
            </a:r>
            <a:r>
              <a:rPr lang="en-US" sz="2800" dirty="0" err="1" smtClean="0"/>
              <a:t>myeloablative</a:t>
            </a:r>
            <a:r>
              <a:rPr lang="en-US" sz="2800" dirty="0" smtClean="0"/>
              <a:t> and non </a:t>
            </a:r>
            <a:r>
              <a:rPr lang="en-US" sz="2800" dirty="0" err="1" smtClean="0"/>
              <a:t>myeloablative</a:t>
            </a:r>
            <a:r>
              <a:rPr lang="en-US" sz="2800" dirty="0" smtClean="0"/>
              <a:t> conditioning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It is currently the only curative option for many </a:t>
            </a:r>
            <a:r>
              <a:rPr lang="en-US" sz="2800" dirty="0" err="1"/>
              <a:t>malig</a:t>
            </a:r>
            <a:r>
              <a:rPr lang="en-US" sz="2800" dirty="0"/>
              <a:t>- </a:t>
            </a:r>
            <a:r>
              <a:rPr lang="en-US" sz="2800" dirty="0" err="1"/>
              <a:t>nant</a:t>
            </a:r>
            <a:r>
              <a:rPr lang="en-US" sz="2800" dirty="0"/>
              <a:t> and non-malignant haematological diseases. Peripheral blood, bone marrow or umbilical cord are used as stem cell source.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4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Haemostatic</a:t>
            </a:r>
            <a:r>
              <a:rPr lang="en-US" dirty="0" smtClean="0"/>
              <a:t>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1441616"/>
              </p:ext>
            </p:extLst>
          </p:nvPr>
        </p:nvGraphicFramePr>
        <p:xfrm>
          <a:off x="415925" y="2756646"/>
          <a:ext cx="8308975" cy="349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0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Prothrombotic</a:t>
            </a:r>
            <a:r>
              <a:rPr lang="en-US" dirty="0" smtClean="0"/>
              <a:t>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Endothelial injury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8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endothelial injury in HSCT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4247693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5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endothelium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39" b="111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9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contributing to </a:t>
            </a:r>
            <a:r>
              <a:rPr lang="en-US" sz="3200" dirty="0" err="1" smtClean="0"/>
              <a:t>haemostatic</a:t>
            </a:r>
            <a:r>
              <a:rPr lang="en-US" sz="3200" dirty="0" smtClean="0"/>
              <a:t> challenges in HSCT</a:t>
            </a:r>
          </a:p>
          <a:p>
            <a:r>
              <a:rPr lang="en-US" sz="3200" dirty="0" smtClean="0"/>
              <a:t>Preventing </a:t>
            </a:r>
            <a:r>
              <a:rPr lang="en-US" sz="3200" dirty="0" err="1" smtClean="0"/>
              <a:t>haemostatic</a:t>
            </a:r>
            <a:r>
              <a:rPr lang="en-US" sz="3200" dirty="0" smtClean="0"/>
              <a:t> challenges</a:t>
            </a:r>
          </a:p>
          <a:p>
            <a:r>
              <a:rPr lang="en-US" sz="3200" dirty="0" smtClean="0"/>
              <a:t>Tackling </a:t>
            </a:r>
            <a:r>
              <a:rPr lang="en-US" sz="3200" dirty="0" err="1" smtClean="0"/>
              <a:t>Haemostatic</a:t>
            </a:r>
            <a:r>
              <a:rPr lang="en-US" sz="3200" dirty="0" smtClean="0"/>
              <a:t> Challenges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478063" y="6538375"/>
            <a:ext cx="29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779752-980B-4847-A7CD-B04E0FF390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1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 O.A. Awodu</a:t>
            </a:r>
            <a:endParaRPr lang="en-US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 Case if there is an Endothelial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Injury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Bleeding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must be prevented at site of injury)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323850" y="1600200"/>
          <a:ext cx="8570913" cy="4754563"/>
        </p:xfrm>
        <a:graphic>
          <a:graphicData uri="http://schemas.openxmlformats.org/presentationml/2006/ole">
            <p:oleObj spid="_x0000_s15380" name="Bitmap Image" r:id="rId4" imgW="5304762" imgH="2943636" progId="PBrush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87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prothrombotic</a:t>
            </a:r>
            <a:r>
              <a:rPr lang="en-US" dirty="0" smtClean="0"/>
              <a:t>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9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Sparse Data </a:t>
            </a:r>
            <a:r>
              <a:rPr lang="en-US" sz="4000" dirty="0"/>
              <a:t>on alterations of </a:t>
            </a:r>
            <a:r>
              <a:rPr lang="en-US" sz="4000" dirty="0" err="1"/>
              <a:t>procoagulant</a:t>
            </a:r>
            <a:r>
              <a:rPr lang="en-US" sz="4000" dirty="0"/>
              <a:t>, anticoagulant and </a:t>
            </a:r>
            <a:r>
              <a:rPr lang="en-US" sz="4000" dirty="0" err="1"/>
              <a:t>fibrinolytic</a:t>
            </a:r>
            <a:r>
              <a:rPr lang="en-US" sz="4000" dirty="0"/>
              <a:t> factors in the early phase after HSCT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1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500" dirty="0" smtClean="0"/>
              <a:t>Decrease levels of natural anticoagulants:</a:t>
            </a:r>
          </a:p>
          <a:p>
            <a:pPr lvl="1"/>
            <a:r>
              <a:rPr lang="en-US" sz="4500" dirty="0" smtClean="0"/>
              <a:t> </a:t>
            </a:r>
            <a:r>
              <a:rPr lang="en-US" sz="4500" dirty="0"/>
              <a:t>protein C </a:t>
            </a:r>
          </a:p>
          <a:p>
            <a:pPr lvl="1"/>
            <a:r>
              <a:rPr lang="en-US" sz="4500" dirty="0" smtClean="0"/>
              <a:t> </a:t>
            </a:r>
            <a:r>
              <a:rPr lang="en-US" sz="4500" dirty="0" err="1" smtClean="0"/>
              <a:t>antithrombin</a:t>
            </a:r>
            <a:endParaRPr lang="en-US" sz="4500" dirty="0" smtClean="0"/>
          </a:p>
          <a:p>
            <a:pPr lvl="1"/>
            <a:r>
              <a:rPr lang="en-US" sz="4500" dirty="0" smtClean="0"/>
              <a:t> </a:t>
            </a:r>
            <a:r>
              <a:rPr lang="en-US" sz="4500" dirty="0"/>
              <a:t>factors V and X and </a:t>
            </a:r>
            <a:r>
              <a:rPr lang="en-US" sz="4500" dirty="0" smtClean="0"/>
              <a:t>plasminogen</a:t>
            </a:r>
          </a:p>
          <a:p>
            <a:r>
              <a:rPr lang="en-US" dirty="0">
                <a:solidFill>
                  <a:srgbClr val="FF0000"/>
                </a:solidFill>
              </a:rPr>
              <a:t>Gordon B, </a:t>
            </a:r>
            <a:r>
              <a:rPr lang="en-US" dirty="0" err="1">
                <a:solidFill>
                  <a:srgbClr val="FF0000"/>
                </a:solidFill>
              </a:rPr>
              <a:t>Haire</a:t>
            </a:r>
            <a:r>
              <a:rPr lang="en-US" dirty="0">
                <a:solidFill>
                  <a:srgbClr val="FF0000"/>
                </a:solidFill>
              </a:rPr>
              <a:t> W, </a:t>
            </a:r>
            <a:r>
              <a:rPr lang="en-US" dirty="0" err="1">
                <a:solidFill>
                  <a:srgbClr val="FF0000"/>
                </a:solidFill>
              </a:rPr>
              <a:t>Kessinger</a:t>
            </a:r>
            <a:r>
              <a:rPr lang="en-US" dirty="0">
                <a:solidFill>
                  <a:srgbClr val="FF0000"/>
                </a:solidFill>
              </a:rPr>
              <a:t> A et al. High </a:t>
            </a:r>
            <a:r>
              <a:rPr lang="en-US" dirty="0" err="1">
                <a:solidFill>
                  <a:srgbClr val="FF0000"/>
                </a:solidFill>
              </a:rPr>
              <a:t>frequen</a:t>
            </a:r>
            <a:r>
              <a:rPr lang="en-US" dirty="0" smtClean="0">
                <a:solidFill>
                  <a:srgbClr val="FF0000"/>
                </a:solidFill>
              </a:rPr>
              <a:t>-cy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antithrombin</a:t>
            </a:r>
            <a:r>
              <a:rPr lang="en-US" dirty="0">
                <a:solidFill>
                  <a:srgbClr val="FF0000"/>
                </a:solidFill>
              </a:rPr>
              <a:t> 3 and protein C deficiency </a:t>
            </a:r>
            <a:r>
              <a:rPr lang="en-US" dirty="0" smtClean="0">
                <a:solidFill>
                  <a:srgbClr val="FF0000"/>
                </a:solidFill>
              </a:rPr>
              <a:t>following </a:t>
            </a:r>
            <a:r>
              <a:rPr lang="en-US" dirty="0">
                <a:solidFill>
                  <a:srgbClr val="FF0000"/>
                </a:solidFill>
              </a:rPr>
              <a:t>autologous bone marrow transplantation for lymphoma. Bone Marrow Transplant 1991; 8: 497–502. </a:t>
            </a:r>
          </a:p>
          <a:p>
            <a:r>
              <a:rPr lang="en-US" dirty="0">
                <a:solidFill>
                  <a:srgbClr val="FF0000"/>
                </a:solidFill>
              </a:rPr>
              <a:t>Collins P, Roderick A, O'Brien D et al. Factor </a:t>
            </a:r>
            <a:r>
              <a:rPr lang="en-US" dirty="0" err="1">
                <a:solidFill>
                  <a:srgbClr val="FF0000"/>
                </a:solidFill>
              </a:rPr>
              <a:t>VIIa</a:t>
            </a:r>
            <a:r>
              <a:rPr lang="en-US" dirty="0">
                <a:solidFill>
                  <a:srgbClr val="FF0000"/>
                </a:solidFill>
              </a:rPr>
              <a:t> and other </a:t>
            </a:r>
            <a:r>
              <a:rPr lang="en-US" dirty="0" err="1">
                <a:solidFill>
                  <a:srgbClr val="FF0000"/>
                </a:solidFill>
              </a:rPr>
              <a:t>haemostatic</a:t>
            </a:r>
            <a:r>
              <a:rPr lang="en-US" dirty="0">
                <a:solidFill>
                  <a:srgbClr val="FF0000"/>
                </a:solidFill>
              </a:rPr>
              <a:t> variables following bone marrow transplantation. </a:t>
            </a:r>
            <a:r>
              <a:rPr lang="en-US" dirty="0" err="1">
                <a:solidFill>
                  <a:srgbClr val="FF0000"/>
                </a:solidFill>
              </a:rPr>
              <a:t>Thromb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Haemost</a:t>
            </a:r>
            <a:r>
              <a:rPr lang="en-US" dirty="0">
                <a:solidFill>
                  <a:srgbClr val="FF0000"/>
                </a:solidFill>
              </a:rPr>
              <a:t> 1994; 72: 28–32. </a:t>
            </a:r>
          </a:p>
          <a:p>
            <a:pPr marL="2286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1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VTE, catheter-related thrombosis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Studies have shown that at about </a:t>
            </a:r>
            <a:r>
              <a:rPr lang="en-US" sz="2600" dirty="0"/>
              <a:t>six months after transplantation, the incidence of symptomatic venous thromboembolism (VTE) </a:t>
            </a:r>
            <a:r>
              <a:rPr lang="en-US" sz="2600" dirty="0" smtClean="0"/>
              <a:t>is about </a:t>
            </a:r>
            <a:r>
              <a:rPr lang="en-US" sz="2600" dirty="0"/>
              <a:t>4.9%. </a:t>
            </a:r>
            <a:endParaRPr lang="en-US" sz="2600" dirty="0" smtClean="0"/>
          </a:p>
          <a:p>
            <a:r>
              <a:rPr lang="en-US" sz="2600" dirty="0"/>
              <a:t>The majority of events were catheter- related VTEs (3.6%)</a:t>
            </a:r>
            <a:r>
              <a:rPr lang="en-US" sz="2600" dirty="0" smtClean="0"/>
              <a:t>,</a:t>
            </a:r>
          </a:p>
          <a:p>
            <a:r>
              <a:rPr lang="en-US" sz="2600" dirty="0" smtClean="0"/>
              <a:t> lower extremity </a:t>
            </a:r>
            <a:r>
              <a:rPr lang="en-US" sz="2600" dirty="0"/>
              <a:t>DVT (0.7%) 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pulmonary embolism (0.6%) </a:t>
            </a:r>
            <a:r>
              <a:rPr lang="en-US" sz="2600" dirty="0" smtClean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Gerber DE, Segal JB, Levy MY et al. The incidence of and risk factors for venous thromboembolism (VTE) and bleeding among 1514 patients under- going hematopoietic stem cell transplantation: </a:t>
            </a:r>
            <a:r>
              <a:rPr lang="en-US" dirty="0" err="1">
                <a:solidFill>
                  <a:srgbClr val="FF0000"/>
                </a:solidFill>
              </a:rPr>
              <a:t>im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plications</a:t>
            </a:r>
            <a:r>
              <a:rPr lang="en-US" dirty="0">
                <a:solidFill>
                  <a:srgbClr val="FF0000"/>
                </a:solidFill>
              </a:rPr>
              <a:t> for VTE prevention. Blood 2008; 112: 504–510.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0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factors for VTE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The main risk factors predisposing to VTE </a:t>
            </a:r>
            <a:r>
              <a:rPr lang="en-US" sz="3600" dirty="0" smtClean="0"/>
              <a:t>were: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H</a:t>
            </a:r>
            <a:r>
              <a:rPr lang="en-US" sz="3600" dirty="0" smtClean="0"/>
              <a:t>istory </a:t>
            </a:r>
            <a:r>
              <a:rPr lang="en-US" sz="3600" dirty="0"/>
              <a:t>of prior VTE (odds ratio 2.9) 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D</a:t>
            </a:r>
            <a:r>
              <a:rPr lang="en-US" sz="3600" dirty="0" smtClean="0"/>
              <a:t>evelopment </a:t>
            </a:r>
            <a:r>
              <a:rPr lang="en-US" sz="3600" dirty="0"/>
              <a:t>of graft-versus-host </a:t>
            </a:r>
            <a:r>
              <a:rPr lang="en-US" sz="3600" dirty="0" smtClean="0"/>
              <a:t>disease </a:t>
            </a:r>
            <a:r>
              <a:rPr lang="en-US" sz="3600" dirty="0"/>
              <a:t>(OR 2.4). 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A</a:t>
            </a:r>
            <a:r>
              <a:rPr lang="en-US" sz="3600" dirty="0" smtClean="0"/>
              <a:t>llogeneic transplantation </a:t>
            </a:r>
            <a:r>
              <a:rPr lang="en-US" sz="3600" dirty="0"/>
              <a:t>have higher rates of VTE </a:t>
            </a:r>
            <a:r>
              <a:rPr lang="en-US" sz="3600" dirty="0" smtClean="0"/>
              <a:t>compared </a:t>
            </a:r>
            <a:r>
              <a:rPr lang="en-US" sz="3600" dirty="0"/>
              <a:t>to those treated with autologous </a:t>
            </a:r>
            <a:r>
              <a:rPr lang="en-US" sz="3600" dirty="0" smtClean="0"/>
              <a:t>transplantation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1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within the allogeneic </a:t>
            </a:r>
            <a:r>
              <a:rPr lang="en-US" sz="3200" dirty="0" smtClean="0"/>
              <a:t>population, development </a:t>
            </a:r>
            <a:r>
              <a:rPr lang="en-US" sz="3200" dirty="0"/>
              <a:t>of </a:t>
            </a:r>
            <a:r>
              <a:rPr lang="en-US" sz="3200" dirty="0" smtClean="0"/>
              <a:t>GVHD </a:t>
            </a:r>
            <a:r>
              <a:rPr lang="en-US" sz="3200" dirty="0"/>
              <a:t>is consistently associated with an increased risk of </a:t>
            </a:r>
            <a:r>
              <a:rPr lang="en-US" sz="3200" dirty="0" smtClean="0"/>
              <a:t>VTE. </a:t>
            </a:r>
          </a:p>
          <a:p>
            <a:r>
              <a:rPr lang="en-US" sz="3200" dirty="0" smtClean="0"/>
              <a:t>Increase thrombin generation and decrease PAI-1 have been shown to correlate with onset of GVHD</a:t>
            </a:r>
          </a:p>
          <a:p>
            <a:r>
              <a:rPr lang="en-US" dirty="0" err="1">
                <a:solidFill>
                  <a:srgbClr val="FF0000"/>
                </a:solidFill>
              </a:rPr>
              <a:t>Pinomaki</a:t>
            </a:r>
            <a:r>
              <a:rPr lang="en-US" dirty="0">
                <a:solidFill>
                  <a:srgbClr val="FF0000"/>
                </a:solidFill>
              </a:rPr>
              <a:t> A, </a:t>
            </a:r>
            <a:r>
              <a:rPr lang="en-US" dirty="0" err="1">
                <a:solidFill>
                  <a:srgbClr val="FF0000"/>
                </a:solidFill>
              </a:rPr>
              <a:t>Volin</a:t>
            </a:r>
            <a:r>
              <a:rPr lang="en-US" dirty="0">
                <a:solidFill>
                  <a:srgbClr val="FF0000"/>
                </a:solidFill>
              </a:rPr>
              <a:t> L, </a:t>
            </a:r>
            <a:r>
              <a:rPr lang="en-US" dirty="0" err="1">
                <a:solidFill>
                  <a:srgbClr val="FF0000"/>
                </a:solidFill>
              </a:rPr>
              <a:t>Joutsi-Korhonen</a:t>
            </a:r>
            <a:r>
              <a:rPr lang="en-US" dirty="0">
                <a:solidFill>
                  <a:srgbClr val="FF0000"/>
                </a:solidFill>
              </a:rPr>
              <a:t> L et al.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Bone </a:t>
            </a:r>
            <a:r>
              <a:rPr lang="en-US" dirty="0" smtClean="0">
                <a:solidFill>
                  <a:srgbClr val="FF0000"/>
                </a:solidFill>
              </a:rPr>
              <a:t>Marrow </a:t>
            </a:r>
            <a:r>
              <a:rPr lang="en-US" dirty="0">
                <a:solidFill>
                  <a:srgbClr val="FF0000"/>
                </a:solidFill>
              </a:rPr>
              <a:t>Transplant 2010; 45: 730–737.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2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Polymorphisms in coagulation proteins such as the factor V G1691A mutation (</a:t>
            </a:r>
            <a:r>
              <a:rPr lang="en-US" sz="3200" dirty="0" err="1"/>
              <a:t>fac</a:t>
            </a:r>
            <a:r>
              <a:rPr lang="en-US" sz="3200" dirty="0"/>
              <a:t>- tor V Leiden) or the </a:t>
            </a:r>
            <a:r>
              <a:rPr lang="en-US" sz="3200" dirty="0" err="1"/>
              <a:t>prothrombin</a:t>
            </a:r>
            <a:r>
              <a:rPr lang="en-US" sz="3200" dirty="0"/>
              <a:t> G20210A mutation are well-established risk factors for VTE in the general population. </a:t>
            </a:r>
            <a:endParaRPr lang="en-US" sz="3200" dirty="0" smtClean="0"/>
          </a:p>
          <a:p>
            <a:r>
              <a:rPr lang="en-US" sz="3200" dirty="0" smtClean="0"/>
              <a:t>Limited studies on their effects in HSCT patients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1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and prevention of VTE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Exact role of </a:t>
            </a:r>
            <a:r>
              <a:rPr lang="en-US" sz="3200" dirty="0" err="1" smtClean="0"/>
              <a:t>thromboprophylaxis</a:t>
            </a:r>
            <a:r>
              <a:rPr lang="en-US" sz="3200" dirty="0" smtClean="0"/>
              <a:t> in catheter related VTE not clear</a:t>
            </a:r>
          </a:p>
          <a:p>
            <a:r>
              <a:rPr lang="en-US" sz="3200" dirty="0"/>
              <a:t>A single arm trial with </a:t>
            </a:r>
            <a:r>
              <a:rPr lang="en-US" sz="3200" dirty="0" err="1"/>
              <a:t>minidose</a:t>
            </a:r>
            <a:r>
              <a:rPr lang="en-US" sz="3200" dirty="0"/>
              <a:t> warfarin (1 mg/d fixed dose if platelet count &gt;50 </a:t>
            </a:r>
            <a:r>
              <a:rPr lang="en-US" sz="3200" dirty="0" smtClean="0"/>
              <a:t>x 10 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/l  has been reported to produce a </a:t>
            </a:r>
            <a:r>
              <a:rPr lang="en-US" sz="3200" dirty="0"/>
              <a:t>comparatively low rate of </a:t>
            </a:r>
            <a:r>
              <a:rPr lang="en-US" sz="3200" dirty="0" smtClean="0"/>
              <a:t>VTE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 treatment in HSCT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Treatment </a:t>
            </a:r>
            <a:r>
              <a:rPr lang="en-US" sz="2800" dirty="0"/>
              <a:t>of established VTE after HSCT is as for thromboembolic events outside the HSCT setting. </a:t>
            </a:r>
            <a:endParaRPr lang="en-US" sz="2800" dirty="0" smtClean="0"/>
          </a:p>
          <a:p>
            <a:r>
              <a:rPr lang="en-US" sz="2800" dirty="0" smtClean="0"/>
              <a:t>Special precaution </a:t>
            </a:r>
            <a:r>
              <a:rPr lang="en-US" sz="2800" dirty="0"/>
              <a:t>must be </a:t>
            </a:r>
            <a:r>
              <a:rPr lang="en-US" sz="2800" dirty="0" smtClean="0"/>
              <a:t>taken because of the </a:t>
            </a:r>
            <a:r>
              <a:rPr lang="en-US" sz="2800" dirty="0"/>
              <a:t>increased risk of bleeding </a:t>
            </a:r>
            <a:r>
              <a:rPr lang="en-US" sz="2800" dirty="0" smtClean="0"/>
              <a:t>resulting from  thrombocytopenia and </a:t>
            </a:r>
            <a:r>
              <a:rPr lang="en-US" sz="2800" dirty="0" err="1" smtClean="0"/>
              <a:t>mucositis</a:t>
            </a:r>
            <a:r>
              <a:rPr lang="en-US" sz="2800" dirty="0" smtClean="0"/>
              <a:t> </a:t>
            </a:r>
            <a:r>
              <a:rPr lang="en-US" sz="2800" dirty="0"/>
              <a:t>in the immediate post-transplant </a:t>
            </a:r>
            <a:r>
              <a:rPr lang="en-US" sz="2800" dirty="0" smtClean="0"/>
              <a:t>period, this  </a:t>
            </a:r>
            <a:r>
              <a:rPr lang="en-US" sz="2800" dirty="0"/>
              <a:t>may </a:t>
            </a:r>
            <a:r>
              <a:rPr lang="en-US" sz="2800" dirty="0" err="1" smtClean="0"/>
              <a:t>necesscitate</a:t>
            </a:r>
            <a:r>
              <a:rPr lang="en-US" sz="2800" dirty="0" smtClean="0"/>
              <a:t> </a:t>
            </a:r>
            <a:r>
              <a:rPr lang="en-US" sz="2800" dirty="0"/>
              <a:t>dose reduction of the anti- </a:t>
            </a:r>
            <a:r>
              <a:rPr lang="en-US" sz="2800" dirty="0" smtClean="0"/>
              <a:t>coagulants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2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69346"/>
            <a:ext cx="8308975" cy="3491753"/>
          </a:xfrm>
        </p:spPr>
        <p:txBody>
          <a:bodyPr>
            <a:noAutofit/>
          </a:bodyPr>
          <a:lstStyle/>
          <a:p>
            <a:r>
              <a:rPr lang="en-US" sz="3600" dirty="0" smtClean="0"/>
              <a:t>Overview of normal </a:t>
            </a:r>
            <a:r>
              <a:rPr lang="en-US" sz="3600" dirty="0" err="1" smtClean="0"/>
              <a:t>haemostasis</a:t>
            </a:r>
            <a:endParaRPr lang="en-US" sz="3600" dirty="0" smtClean="0"/>
          </a:p>
          <a:p>
            <a:r>
              <a:rPr lang="en-US" sz="3600" dirty="0" smtClean="0"/>
              <a:t>Types of </a:t>
            </a:r>
            <a:r>
              <a:rPr lang="en-US" sz="3600" dirty="0" err="1" smtClean="0"/>
              <a:t>haemostatic</a:t>
            </a:r>
            <a:r>
              <a:rPr lang="en-US" sz="3600" dirty="0" smtClean="0"/>
              <a:t> challenges</a:t>
            </a:r>
          </a:p>
          <a:p>
            <a:r>
              <a:rPr lang="en-US" sz="3600" dirty="0" smtClean="0"/>
              <a:t>Preventing </a:t>
            </a:r>
            <a:r>
              <a:rPr lang="en-US" sz="3600" dirty="0" err="1" smtClean="0"/>
              <a:t>haemostatic</a:t>
            </a:r>
            <a:r>
              <a:rPr lang="en-US" sz="3600" dirty="0" smtClean="0"/>
              <a:t> </a:t>
            </a:r>
            <a:r>
              <a:rPr lang="en-US" sz="3600" dirty="0" err="1" smtClean="0"/>
              <a:t>inbalance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Management of </a:t>
            </a:r>
            <a:r>
              <a:rPr lang="en-US" sz="3600" dirty="0" err="1" smtClean="0"/>
              <a:t>haemostatic</a:t>
            </a:r>
            <a:r>
              <a:rPr lang="en-US" sz="3600" dirty="0" smtClean="0"/>
              <a:t> challenges resulting from HSCT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3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Patients must be monitored intensively. </a:t>
            </a:r>
            <a:endParaRPr lang="en-US" sz="3600" dirty="0"/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Haemostatic</a:t>
            </a:r>
            <a:r>
              <a:rPr lang="en-US" sz="3600" dirty="0" smtClean="0"/>
              <a:t> </a:t>
            </a:r>
            <a:r>
              <a:rPr lang="en-US" sz="3600" dirty="0"/>
              <a:t>support with platelet </a:t>
            </a:r>
            <a:r>
              <a:rPr lang="en-US" sz="3600" dirty="0" smtClean="0"/>
              <a:t>concentrates must be readily available 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9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VOD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8301181"/>
              </p:ext>
            </p:extLst>
          </p:nvPr>
        </p:nvGraphicFramePr>
        <p:xfrm>
          <a:off x="415925" y="2755900"/>
          <a:ext cx="8308975" cy="349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8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 for VOD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least two factors must be present within 20 days after transplantation) </a:t>
            </a:r>
            <a:r>
              <a:rPr lang="en-US" dirty="0" smtClean="0"/>
              <a:t>● </a:t>
            </a:r>
            <a:r>
              <a:rPr lang="en-US" dirty="0" err="1"/>
              <a:t>H</a:t>
            </a:r>
            <a:r>
              <a:rPr lang="en-US" dirty="0" err="1" smtClean="0"/>
              <a:t>yperbilirubinaemia</a:t>
            </a:r>
            <a:r>
              <a:rPr lang="en-US" dirty="0" smtClean="0"/>
              <a:t> </a:t>
            </a:r>
            <a:r>
              <a:rPr lang="en-US" dirty="0"/>
              <a:t>(total serum bilirubin &gt;2 mg/dl)</a:t>
            </a:r>
            <a:br>
              <a:rPr lang="en-US" dirty="0"/>
            </a:br>
            <a:r>
              <a:rPr lang="en-US" dirty="0"/>
              <a:t>● </a:t>
            </a:r>
            <a:r>
              <a:rPr lang="en-US" dirty="0" smtClean="0"/>
              <a:t>Hepatomegaly </a:t>
            </a:r>
            <a:r>
              <a:rPr lang="en-US" dirty="0"/>
              <a:t>or upper right quadrant pain of liver </a:t>
            </a:r>
            <a:r>
              <a:rPr lang="en-US" dirty="0" smtClean="0"/>
              <a:t>origin</a:t>
            </a:r>
          </a:p>
          <a:p>
            <a:r>
              <a:rPr lang="en-US" dirty="0" smtClean="0"/>
              <a:t> </a:t>
            </a:r>
            <a:r>
              <a:rPr lang="en-US" dirty="0"/>
              <a:t>● </a:t>
            </a:r>
            <a:r>
              <a:rPr lang="en-US" dirty="0" smtClean="0"/>
              <a:t>Sudden </a:t>
            </a:r>
            <a:r>
              <a:rPr lang="en-US" dirty="0"/>
              <a:t>weight gain (&gt;2% of baseline body weight)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McDonald GB, Sharma P, Matthews DE et al 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r>
              <a:rPr lang="en-US" sz="1200" dirty="0" err="1" smtClean="0">
                <a:solidFill>
                  <a:srgbClr val="FF0000"/>
                </a:solidFill>
              </a:rPr>
              <a:t>Hepatology</a:t>
            </a:r>
            <a:r>
              <a:rPr lang="en-US" sz="1200" dirty="0" smtClean="0">
                <a:solidFill>
                  <a:srgbClr val="FF0000"/>
                </a:solidFill>
              </a:rPr>
              <a:t> 1984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Baltimore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Hyperbilirubinaemia</a:t>
            </a:r>
            <a:r>
              <a:rPr lang="en-US" dirty="0"/>
              <a:t> and two additional factors must be present within 100 days of transplantation) </a:t>
            </a:r>
            <a:br>
              <a:rPr lang="en-US" dirty="0"/>
            </a:br>
            <a:r>
              <a:rPr lang="en-US" dirty="0"/>
              <a:t>● </a:t>
            </a:r>
            <a:r>
              <a:rPr lang="en-US" dirty="0" err="1"/>
              <a:t>hyperbilirubinemia</a:t>
            </a:r>
            <a:r>
              <a:rPr lang="en-US" dirty="0"/>
              <a:t> (total serum bilirubin &gt;2 mg/dl)</a:t>
            </a:r>
            <a:br>
              <a:rPr lang="en-US" dirty="0"/>
            </a:br>
            <a:r>
              <a:rPr lang="en-US" dirty="0"/>
              <a:t>● H</a:t>
            </a:r>
            <a:r>
              <a:rPr lang="en-US" dirty="0" smtClean="0"/>
              <a:t>epatomegaly </a:t>
            </a:r>
            <a:endParaRPr lang="en-US" dirty="0"/>
          </a:p>
          <a:p>
            <a:r>
              <a:rPr lang="en-US" dirty="0" smtClean="0"/>
              <a:t>● </a:t>
            </a:r>
            <a:r>
              <a:rPr lang="en-US" dirty="0"/>
              <a:t>R</a:t>
            </a:r>
            <a:r>
              <a:rPr lang="en-US" dirty="0" smtClean="0"/>
              <a:t>ight </a:t>
            </a:r>
            <a:r>
              <a:rPr lang="en-US" dirty="0"/>
              <a:t>upper quadrant pain of liver origin</a:t>
            </a:r>
            <a:br>
              <a:rPr lang="en-US" dirty="0"/>
            </a:br>
            <a:r>
              <a:rPr lang="en-US" dirty="0"/>
              <a:t>● </a:t>
            </a:r>
            <a:r>
              <a:rPr lang="en-US" dirty="0" smtClean="0"/>
              <a:t>Sudden </a:t>
            </a:r>
            <a:r>
              <a:rPr lang="en-US" dirty="0"/>
              <a:t>weight gain (&gt;5% of baseline body weight) </a:t>
            </a:r>
            <a:endParaRPr lang="en-US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Jones </a:t>
            </a:r>
            <a:r>
              <a:rPr lang="en-US" sz="1200" dirty="0">
                <a:solidFill>
                  <a:srgbClr val="FF0000"/>
                </a:solidFill>
              </a:rPr>
              <a:t>RJ, Lee KS, </a:t>
            </a:r>
            <a:r>
              <a:rPr lang="en-US" sz="1200" dirty="0" err="1">
                <a:solidFill>
                  <a:srgbClr val="FF0000"/>
                </a:solidFill>
              </a:rPr>
              <a:t>Beschorner</a:t>
            </a:r>
            <a:r>
              <a:rPr lang="en-US" sz="1200" dirty="0">
                <a:solidFill>
                  <a:srgbClr val="FF0000"/>
                </a:solidFill>
              </a:rPr>
              <a:t> WE et al </a:t>
            </a:r>
            <a:r>
              <a:rPr lang="en-US" sz="1200" dirty="0" smtClean="0">
                <a:solidFill>
                  <a:srgbClr val="FF0000"/>
                </a:solidFill>
              </a:rPr>
              <a:t> Transplantation 1987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Diagnosis confirmed by histology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M</a:t>
            </a:r>
            <a:r>
              <a:rPr lang="en-US" sz="2400" dirty="0" err="1" smtClean="0"/>
              <a:t>icrothromboses</a:t>
            </a:r>
            <a:r>
              <a:rPr lang="en-US" sz="2400" dirty="0" smtClean="0"/>
              <a:t> </a:t>
            </a:r>
            <a:r>
              <a:rPr lang="en-US" sz="2400" dirty="0"/>
              <a:t>and fibrin deposition in hepatic </a:t>
            </a:r>
            <a:r>
              <a:rPr lang="en-US" sz="2400" dirty="0" smtClean="0"/>
              <a:t>central </a:t>
            </a:r>
            <a:r>
              <a:rPr lang="en-US" sz="2400" dirty="0" err="1" smtClean="0"/>
              <a:t>venules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epatic </a:t>
            </a:r>
            <a:r>
              <a:rPr lang="en-US" sz="2400" dirty="0"/>
              <a:t>congestion, and signs of portal hypertension in the absence of in- </a:t>
            </a:r>
            <a:r>
              <a:rPr lang="en-US" sz="2400" dirty="0" err="1"/>
              <a:t>flammatory</a:t>
            </a:r>
            <a:r>
              <a:rPr lang="en-US" sz="2400" dirty="0"/>
              <a:t> infiltrates. </a:t>
            </a:r>
            <a:endParaRPr lang="en-US" sz="2400" dirty="0" smtClean="0"/>
          </a:p>
          <a:p>
            <a:r>
              <a:rPr lang="en-US" sz="2400" dirty="0" smtClean="0"/>
              <a:t>Reversal </a:t>
            </a:r>
            <a:r>
              <a:rPr lang="en-US" sz="2400" dirty="0"/>
              <a:t>of the blood flow in hepatic veins documented by duplex ultrasound analysis also supports the diagnosis.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8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Plasmatic markers of coagulation are all up regulated in VOD</a:t>
            </a:r>
          </a:p>
          <a:p>
            <a:r>
              <a:rPr lang="en-US" sz="2600" dirty="0" err="1" smtClean="0"/>
              <a:t>Thrombomodulin</a:t>
            </a:r>
            <a:r>
              <a:rPr lang="en-US" sz="2600" dirty="0"/>
              <a:t>, P- and E-</a:t>
            </a:r>
            <a:r>
              <a:rPr lang="en-US" sz="2600" dirty="0" err="1"/>
              <a:t>selectins</a:t>
            </a:r>
            <a:r>
              <a:rPr lang="en-US" sz="2600" dirty="0"/>
              <a:t>, </a:t>
            </a:r>
            <a:endParaRPr lang="en-US" sz="2600" dirty="0" smtClean="0"/>
          </a:p>
          <a:p>
            <a:r>
              <a:rPr lang="en-US" sz="2600" dirty="0"/>
              <a:t>T</a:t>
            </a:r>
            <a:r>
              <a:rPr lang="en-US" sz="2600" dirty="0" smtClean="0"/>
              <a:t>issue </a:t>
            </a:r>
            <a:r>
              <a:rPr lang="en-US" sz="2600" dirty="0"/>
              <a:t>factor pathway </a:t>
            </a:r>
            <a:r>
              <a:rPr lang="en-US" sz="2600" dirty="0" smtClean="0"/>
              <a:t>inhibitor </a:t>
            </a:r>
            <a:r>
              <a:rPr lang="en-US" sz="2600" dirty="0"/>
              <a:t>(TFPI), </a:t>
            </a:r>
            <a:endParaRPr lang="en-US" sz="2600" dirty="0" smtClean="0"/>
          </a:p>
          <a:p>
            <a:r>
              <a:rPr lang="en-US" sz="2600" dirty="0"/>
              <a:t>S</a:t>
            </a:r>
            <a:r>
              <a:rPr lang="en-US" sz="2600" dirty="0" smtClean="0"/>
              <a:t>oluble </a:t>
            </a:r>
            <a:r>
              <a:rPr lang="en-US" sz="2600" dirty="0"/>
              <a:t>tissue factor, </a:t>
            </a:r>
          </a:p>
          <a:p>
            <a:r>
              <a:rPr lang="en-US" sz="2600" dirty="0" smtClean="0"/>
              <a:t> Plasminogen </a:t>
            </a:r>
            <a:r>
              <a:rPr lang="en-US" sz="2600" dirty="0"/>
              <a:t>activator inhibitor (PAI-1) have all been shown to be up-regulated during </a:t>
            </a:r>
            <a:r>
              <a:rPr lang="en-US" sz="2600" dirty="0" smtClean="0"/>
              <a:t>VOD.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An </a:t>
            </a:r>
            <a:r>
              <a:rPr lang="en-US" sz="2600" dirty="0">
                <a:solidFill>
                  <a:srgbClr val="FF0000"/>
                </a:solidFill>
              </a:rPr>
              <a:t>elevated PAI-1 level has also been advocated as a diagnostic and prognostic marker for VOD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8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frequency of VOD is in the range of 10% after allogeneic stem cell </a:t>
            </a:r>
            <a:r>
              <a:rPr lang="en-US" sz="3600" dirty="0" smtClean="0"/>
              <a:t>transplan</a:t>
            </a:r>
            <a:r>
              <a:rPr lang="en-US" sz="3600" dirty="0"/>
              <a:t>t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0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VOD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re</a:t>
            </a:r>
            <a:r>
              <a:rPr lang="en-US" sz="2800" dirty="0"/>
              <a:t>-existing hepatic </a:t>
            </a:r>
            <a:r>
              <a:rPr lang="en-US" sz="2800" dirty="0" smtClean="0"/>
              <a:t>damage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●  previous high-dose </a:t>
            </a:r>
            <a:r>
              <a:rPr lang="en-US" sz="2800" dirty="0" smtClean="0"/>
              <a:t>chemotherapy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●  </a:t>
            </a:r>
            <a:r>
              <a:rPr lang="en-US" sz="2800" dirty="0" smtClean="0"/>
              <a:t>Previous </a:t>
            </a:r>
            <a:r>
              <a:rPr lang="en-US" sz="2800" dirty="0"/>
              <a:t>abdominal </a:t>
            </a:r>
            <a:r>
              <a:rPr lang="en-US" sz="2800" dirty="0" smtClean="0"/>
              <a:t>irradiation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●  </a:t>
            </a:r>
            <a:r>
              <a:rPr lang="en-US" sz="2800" dirty="0" smtClean="0"/>
              <a:t>Donor</a:t>
            </a:r>
            <a:r>
              <a:rPr lang="en-US" sz="2800" dirty="0"/>
              <a:t>-recipient HLA </a:t>
            </a:r>
            <a:r>
              <a:rPr lang="en-US" sz="2800" dirty="0" smtClean="0"/>
              <a:t>disparity </a:t>
            </a:r>
            <a:r>
              <a:rPr lang="en-US" sz="2800" dirty="0"/>
              <a:t>and </a:t>
            </a:r>
          </a:p>
          <a:p>
            <a:pPr marL="0" indent="0">
              <a:buNone/>
            </a:pPr>
            <a:r>
              <a:rPr lang="en-US" sz="2800" dirty="0"/>
              <a:t>●  </a:t>
            </a:r>
            <a:r>
              <a:rPr lang="en-US" sz="2800" dirty="0" smtClean="0"/>
              <a:t>Female </a:t>
            </a:r>
            <a:r>
              <a:rPr lang="en-US" sz="2800" dirty="0"/>
              <a:t>gender</a:t>
            </a:r>
            <a:r>
              <a:rPr lang="en-US" sz="3200" dirty="0"/>
              <a:t>. </a:t>
            </a:r>
            <a:endParaRPr lang="en-US" sz="3200" dirty="0" smtClean="0"/>
          </a:p>
          <a:p>
            <a:pPr marL="0" indent="0">
              <a:buNone/>
            </a:pPr>
            <a:r>
              <a:rPr lang="en-US" sz="1100" dirty="0" err="1">
                <a:solidFill>
                  <a:srgbClr val="FF0000"/>
                </a:solidFill>
              </a:rPr>
              <a:t>Salat</a:t>
            </a:r>
            <a:r>
              <a:rPr lang="en-US" sz="1100" dirty="0">
                <a:solidFill>
                  <a:srgbClr val="FF0000"/>
                </a:solidFill>
              </a:rPr>
              <a:t> C, Holler E, Kolb HJ et al.  </a:t>
            </a:r>
            <a:r>
              <a:rPr lang="en-US" sz="1100" dirty="0" smtClean="0">
                <a:solidFill>
                  <a:srgbClr val="FF0000"/>
                </a:solidFill>
              </a:rPr>
              <a:t>Blood 1997</a:t>
            </a:r>
            <a:endParaRPr lang="en-US" sz="1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Mild VOD may resolve spontaneously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prognosis of patients with </a:t>
            </a:r>
            <a:r>
              <a:rPr lang="en-US" sz="3200" dirty="0" smtClean="0"/>
              <a:t>advanced </a:t>
            </a:r>
            <a:r>
              <a:rPr lang="en-US" sz="3200" dirty="0"/>
              <a:t>stages is grim. </a:t>
            </a:r>
            <a:endParaRPr lang="en-US" sz="3200" dirty="0" smtClean="0"/>
          </a:p>
          <a:p>
            <a:r>
              <a:rPr lang="en-US" sz="3200" dirty="0" smtClean="0"/>
              <a:t> Presently no treatment with proven efficacy for VOD </a:t>
            </a:r>
          </a:p>
          <a:p>
            <a:r>
              <a:rPr lang="en-US" sz="3200" dirty="0" smtClean="0"/>
              <a:t>  Treatment  </a:t>
            </a:r>
            <a:r>
              <a:rPr lang="en-US" sz="3200" dirty="0"/>
              <a:t>is mainly </a:t>
            </a:r>
            <a:r>
              <a:rPr lang="en-US" sz="3200" dirty="0" smtClean="0"/>
              <a:t>supportive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5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 err="1"/>
              <a:t>D</a:t>
            </a:r>
            <a:r>
              <a:rPr lang="en-US" sz="3200" dirty="0" err="1" smtClean="0"/>
              <a:t>efibrotide</a:t>
            </a:r>
            <a:r>
              <a:rPr lang="en-US" sz="3200" dirty="0"/>
              <a:t>, a </a:t>
            </a:r>
            <a:r>
              <a:rPr lang="en-US" sz="3200" dirty="0" err="1"/>
              <a:t>polydisperse</a:t>
            </a:r>
            <a:r>
              <a:rPr lang="en-US" sz="3200" dirty="0"/>
              <a:t> mixture of single- stranded oligonucleotides with </a:t>
            </a:r>
            <a:r>
              <a:rPr lang="en-US" sz="3200" dirty="0" smtClean="0"/>
              <a:t>antithrombotic </a:t>
            </a:r>
            <a:r>
              <a:rPr lang="en-US" sz="3200" dirty="0"/>
              <a:t>and </a:t>
            </a:r>
            <a:r>
              <a:rPr lang="en-US" sz="3200" dirty="0" err="1"/>
              <a:t>fibrinolytic</a:t>
            </a:r>
            <a:r>
              <a:rPr lang="en-US" sz="3200" dirty="0"/>
              <a:t> effects on the micro- vascular endothelium is </a:t>
            </a:r>
            <a:r>
              <a:rPr lang="en-US" sz="3200" dirty="0" smtClean="0"/>
              <a:t> increasingly being used </a:t>
            </a:r>
            <a:r>
              <a:rPr lang="en-US" sz="3200" dirty="0"/>
              <a:t>to treat VOD. 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3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 binds to </a:t>
            </a:r>
            <a:r>
              <a:rPr lang="en-US" sz="3200" dirty="0" err="1"/>
              <a:t>microvascular</a:t>
            </a:r>
            <a:r>
              <a:rPr lang="en-US" sz="3200" dirty="0"/>
              <a:t> endothelium via adenosine receptors, modulates platelet activity by enhancing levels of endogenous prostaglandins and </a:t>
            </a:r>
            <a:r>
              <a:rPr lang="en-US" sz="3200" dirty="0" err="1"/>
              <a:t>thrombomodulin</a:t>
            </a:r>
            <a:r>
              <a:rPr lang="en-US" sz="3200" dirty="0"/>
              <a:t>, and promotes fibrinolysis via up- regulation of TFPI and tissue plasminogen activator (t-PA). 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3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1600" b="1" smtClean="0">
                <a:latin typeface="Georgia" charset="0"/>
              </a:rPr>
              <a:t>HEMOSTASIS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charset="0"/>
              <a:buNone/>
              <a:defRPr/>
            </a:pPr>
            <a:r>
              <a:rPr lang="en-US" sz="2400" b="1" dirty="0" smtClean="0">
                <a:latin typeface="Georgia" charset="0"/>
              </a:rPr>
              <a:t>	</a:t>
            </a:r>
            <a:r>
              <a:rPr lang="en-US" sz="2400" b="1" u="sng" dirty="0" smtClean="0">
                <a:solidFill>
                  <a:srgbClr val="F29B80"/>
                </a:solidFill>
                <a:latin typeface="Georgia" charset="0"/>
              </a:rPr>
              <a:t>Definition</a:t>
            </a:r>
          </a:p>
          <a:p>
            <a:pPr algn="l" rtl="0" eaLnBrk="1" hangingPunct="1">
              <a:defRPr/>
            </a:pPr>
            <a:r>
              <a:rPr lang="en-US" sz="2400" dirty="0" smtClean="0">
                <a:latin typeface="Georgia" charset="0"/>
              </a:rPr>
              <a:t>Hemostasis: drives from the Greek meaning  “The stoppage of blood flow”.</a:t>
            </a:r>
          </a:p>
          <a:p>
            <a:pPr algn="l" rtl="0" eaLnBrk="1" hangingPunct="1">
              <a:defRPr/>
            </a:pPr>
            <a:r>
              <a:rPr lang="en-US" sz="2400" dirty="0" smtClean="0">
                <a:latin typeface="Georgia" charset="0"/>
              </a:rPr>
              <a:t>There are </a:t>
            </a:r>
            <a:r>
              <a:rPr lang="en-US" sz="2400" u="sng" dirty="0" smtClean="0">
                <a:solidFill>
                  <a:schemeClr val="tx1"/>
                </a:solidFill>
                <a:latin typeface="Georgia" charset="0"/>
              </a:rPr>
              <a:t>three</a:t>
            </a:r>
            <a:r>
              <a:rPr lang="en-US" sz="2400" dirty="0" smtClean="0">
                <a:latin typeface="Georgia" charset="0"/>
              </a:rPr>
              <a:t> </a:t>
            </a:r>
            <a:r>
              <a:rPr lang="en-US" sz="2400" u="sng" dirty="0" err="1" smtClean="0">
                <a:latin typeface="Georgia" charset="0"/>
              </a:rPr>
              <a:t>haemostatic</a:t>
            </a:r>
            <a:r>
              <a:rPr lang="en-US" sz="2400" u="sng" dirty="0" smtClean="0">
                <a:latin typeface="Georgia" charset="0"/>
              </a:rPr>
              <a:t> components</a:t>
            </a:r>
            <a:r>
              <a:rPr lang="en-US" sz="2400" dirty="0" smtClean="0">
                <a:latin typeface="Georgia" charset="0"/>
              </a:rPr>
              <a:t>:</a:t>
            </a:r>
          </a:p>
          <a:p>
            <a:pPr marL="457200" indent="-457200" algn="l" rtl="0" eaLnBrk="1" hangingPunct="1">
              <a:buAutoNum type="arabicPeriod"/>
              <a:defRPr/>
            </a:pPr>
            <a:r>
              <a:rPr lang="en-US" sz="2400" dirty="0" smtClean="0">
                <a:latin typeface="Georgia" charset="0"/>
              </a:rPr>
              <a:t>The </a:t>
            </a:r>
            <a:r>
              <a:rPr lang="en-US" sz="2400" b="1" u="sng" dirty="0" smtClean="0">
                <a:solidFill>
                  <a:srgbClr val="000000"/>
                </a:solidFill>
                <a:latin typeface="Georgia" charset="0"/>
              </a:rPr>
              <a:t>extra-vascular</a:t>
            </a:r>
            <a:r>
              <a:rPr lang="en-US" sz="2400" dirty="0" smtClean="0">
                <a:solidFill>
                  <a:srgbClr val="000000"/>
                </a:solidFill>
                <a:latin typeface="Georgia" charset="0"/>
              </a:rPr>
              <a:t> </a:t>
            </a:r>
            <a:r>
              <a:rPr lang="en-US" sz="2400" dirty="0" smtClean="0">
                <a:latin typeface="Georgia" charset="0"/>
              </a:rPr>
              <a:t>(The tissues surrounding blood vessels) involved in Hemostasis when local vessel is injured. </a:t>
            </a:r>
          </a:p>
          <a:p>
            <a:pPr>
              <a:defRPr/>
            </a:pPr>
            <a:r>
              <a:rPr lang="en-US" sz="2400" dirty="0">
                <a:latin typeface="Georgia" charset="0"/>
              </a:rPr>
              <a:t>2- The</a:t>
            </a:r>
            <a:r>
              <a:rPr lang="en-US" sz="2400" b="1" dirty="0">
                <a:latin typeface="Georgia" charset="0"/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latin typeface="Georgia" charset="0"/>
              </a:rPr>
              <a:t>vascular</a:t>
            </a:r>
            <a:r>
              <a:rPr lang="en-US" sz="2400" dirty="0">
                <a:solidFill>
                  <a:srgbClr val="000000"/>
                </a:solidFill>
                <a:latin typeface="Georgia" charset="0"/>
              </a:rPr>
              <a:t> </a:t>
            </a:r>
            <a:r>
              <a:rPr lang="en-US" sz="2400" dirty="0">
                <a:latin typeface="Georgia" charset="0"/>
              </a:rPr>
              <a:t>(The blood </a:t>
            </a:r>
            <a:r>
              <a:rPr lang="en-US" sz="2400" dirty="0" smtClean="0">
                <a:latin typeface="Georgia" charset="0"/>
              </a:rPr>
              <a:t>vessels) </a:t>
            </a:r>
            <a:r>
              <a:rPr lang="en-US" sz="2400" dirty="0">
                <a:latin typeface="Georgia" charset="0"/>
              </a:rPr>
              <a:t>it depends on the size, amount, of smooth muscle within their walls and integrity of the endothelial cell lining.</a:t>
            </a:r>
          </a:p>
          <a:p>
            <a:pPr>
              <a:defRPr/>
            </a:pPr>
            <a:r>
              <a:rPr lang="en-US" sz="2400" dirty="0">
                <a:latin typeface="Georgia" charset="0"/>
              </a:rPr>
              <a:t>3- The</a:t>
            </a:r>
            <a:r>
              <a:rPr lang="en-US" sz="2400" dirty="0">
                <a:solidFill>
                  <a:srgbClr val="000000"/>
                </a:solidFill>
                <a:latin typeface="Georgia" charset="0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Georgia" charset="0"/>
              </a:rPr>
              <a:t>intra-vascular </a:t>
            </a:r>
            <a:r>
              <a:rPr lang="en-US" sz="2400" dirty="0">
                <a:latin typeface="Georgia" charset="0"/>
              </a:rPr>
              <a:t>(The </a:t>
            </a:r>
            <a:r>
              <a:rPr lang="en-US" sz="2400" u="sng" dirty="0">
                <a:latin typeface="Georgia" charset="0"/>
              </a:rPr>
              <a:t>platelets and plasma proteins</a:t>
            </a:r>
            <a:r>
              <a:rPr lang="en-US" sz="2400" dirty="0">
                <a:latin typeface="Georgia" charset="0"/>
              </a:rPr>
              <a:t> that circulate within the blood vessels)</a:t>
            </a:r>
            <a:r>
              <a:rPr lang="en-US" sz="2400" dirty="0" smtClean="0">
                <a:latin typeface="Georgia" charset="0"/>
              </a:rPr>
              <a:t>.</a:t>
            </a:r>
            <a:endParaRPr lang="en-US" sz="2400" dirty="0">
              <a:latin typeface="Georgi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 O.A. Awodu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clinical phase II studies, </a:t>
            </a:r>
            <a:r>
              <a:rPr lang="en-US" sz="2800" dirty="0" err="1"/>
              <a:t>defibrotide</a:t>
            </a:r>
            <a:r>
              <a:rPr lang="en-US" sz="2800" dirty="0"/>
              <a:t> showed remission rates in </a:t>
            </a:r>
            <a:r>
              <a:rPr lang="en-US" sz="2800" dirty="0" smtClean="0"/>
              <a:t>patients </a:t>
            </a:r>
            <a:r>
              <a:rPr lang="en-US" sz="2800" dirty="0"/>
              <a:t>with VOD in the range of 40</a:t>
            </a:r>
            <a:r>
              <a:rPr lang="en-US" sz="2800" dirty="0" smtClean="0"/>
              <a:t>%. </a:t>
            </a:r>
            <a:r>
              <a:rPr lang="en-US" sz="2800" dirty="0"/>
              <a:t>Importantly, responses occurred in the absence of severe hemorrhage or other toxicity. Large phase III trials are currently being conducted. </a:t>
            </a:r>
            <a:endParaRPr lang="en-US" sz="2800" dirty="0" smtClean="0"/>
          </a:p>
          <a:p>
            <a:r>
              <a:rPr lang="en-US" sz="1100" dirty="0">
                <a:solidFill>
                  <a:srgbClr val="FF0000"/>
                </a:solidFill>
              </a:rPr>
              <a:t>Richardson PG, Murakami C, Jin Z et al. </a:t>
            </a:r>
            <a:r>
              <a:rPr lang="en-US" sz="1100" dirty="0" smtClean="0">
                <a:solidFill>
                  <a:srgbClr val="FF0000"/>
                </a:solidFill>
              </a:rPr>
              <a:t>Blood 2002</a:t>
            </a:r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Transplant-associated thrombotic </a:t>
            </a:r>
            <a:r>
              <a:rPr lang="en-US" sz="3200" b="1" dirty="0" err="1"/>
              <a:t>microangiopathy</a:t>
            </a:r>
            <a:r>
              <a:rPr lang="en-US" sz="3200" b="1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(TA-TAM , TAM)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It occurs in 5–10% of patients </a:t>
            </a:r>
            <a:r>
              <a:rPr lang="en-US" sz="4000" dirty="0" smtClean="0"/>
              <a:t>treated with allogeneic transplantation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M</a:t>
            </a:r>
            <a:r>
              <a:rPr lang="en-US" sz="4000" dirty="0" smtClean="0"/>
              <a:t>ortality </a:t>
            </a:r>
            <a:r>
              <a:rPr lang="en-US" sz="4000" dirty="0"/>
              <a:t>rate in excess of 50%.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</a:t>
            </a:r>
            <a:endParaRPr lang="en-US" sz="4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9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Thrombocytopenia</a:t>
            </a:r>
            <a:r>
              <a:rPr lang="en-US" sz="3600" dirty="0"/>
              <a:t>, </a:t>
            </a:r>
            <a:r>
              <a:rPr lang="en-US" sz="3600" dirty="0" err="1" smtClean="0"/>
              <a:t>schistocytes</a:t>
            </a:r>
            <a:r>
              <a:rPr lang="en-US" sz="3600" dirty="0"/>
              <a:t>, </a:t>
            </a:r>
            <a:r>
              <a:rPr lang="en-US" sz="3600" dirty="0" smtClean="0"/>
              <a:t>increase LDH, </a:t>
            </a:r>
            <a:r>
              <a:rPr lang="en-US" sz="3600" dirty="0"/>
              <a:t>bilirubin and </a:t>
            </a:r>
            <a:r>
              <a:rPr lang="en-US" sz="3600" dirty="0" smtClean="0"/>
              <a:t>reticulocytes </a:t>
            </a:r>
            <a:r>
              <a:rPr lang="en-US" sz="3600" dirty="0"/>
              <a:t>as signs of hemolysis, kidney failure, and neurologic </a:t>
            </a:r>
            <a:r>
              <a:rPr lang="en-US" sz="3600" dirty="0" smtClean="0"/>
              <a:t>abnormalities which are features of TTP are also seen in TA-TAM.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TAM mainly results from endothelial injury and not deficiency of ADAMTS-13</a:t>
            </a:r>
          </a:p>
          <a:p>
            <a:r>
              <a:rPr lang="en-US" sz="3600" dirty="0"/>
              <a:t>TAM usually develops within the first 100 days after transplantation. </a:t>
            </a:r>
          </a:p>
          <a:p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the development of 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600" dirty="0"/>
              <a:t>● </a:t>
            </a:r>
            <a:r>
              <a:rPr lang="en-US" sz="4600" dirty="0" smtClean="0"/>
              <a:t>Fungal </a:t>
            </a:r>
            <a:r>
              <a:rPr lang="en-US" sz="4600" dirty="0"/>
              <a:t>or viral </a:t>
            </a:r>
            <a:r>
              <a:rPr lang="en-US" sz="4600" dirty="0" smtClean="0"/>
              <a:t>infection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● </a:t>
            </a:r>
            <a:r>
              <a:rPr lang="en-US" sz="4600" dirty="0" smtClean="0"/>
              <a:t>Presence </a:t>
            </a:r>
            <a:r>
              <a:rPr lang="en-US" sz="4600" dirty="0"/>
              <a:t>of </a:t>
            </a:r>
            <a:r>
              <a:rPr lang="en-US" sz="4600" dirty="0" err="1" smtClean="0"/>
              <a:t>GvHD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● </a:t>
            </a:r>
            <a:r>
              <a:rPr lang="en-US" sz="4600" dirty="0" smtClean="0"/>
              <a:t>Female sex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● </a:t>
            </a:r>
            <a:r>
              <a:rPr lang="en-US" sz="4600" dirty="0" smtClean="0"/>
              <a:t>Unrelated </a:t>
            </a:r>
            <a:r>
              <a:rPr lang="en-US" sz="4600" dirty="0"/>
              <a:t>or HLA-mismatched donor </a:t>
            </a:r>
            <a:r>
              <a:rPr lang="en-US" sz="4600" dirty="0" smtClean="0"/>
              <a:t>grafts</a:t>
            </a:r>
            <a:r>
              <a:rPr lang="en-US" sz="4600" dirty="0"/>
              <a:t>,</a:t>
            </a:r>
            <a:br>
              <a:rPr lang="en-US" sz="4600" dirty="0"/>
            </a:br>
            <a:r>
              <a:rPr lang="en-US" sz="4600" dirty="0"/>
              <a:t>● the use of </a:t>
            </a:r>
            <a:r>
              <a:rPr lang="en-US" sz="4600" dirty="0" err="1" smtClean="0"/>
              <a:t>calcineurin</a:t>
            </a:r>
            <a:r>
              <a:rPr lang="en-US" sz="4600" dirty="0" smtClean="0"/>
              <a:t> </a:t>
            </a:r>
            <a:r>
              <a:rPr lang="en-US" sz="4600" dirty="0"/>
              <a:t>inhibitors such as </a:t>
            </a:r>
            <a:r>
              <a:rPr lang="en-US" sz="4600" dirty="0" smtClean="0"/>
              <a:t>cyclosporine </a:t>
            </a:r>
            <a:endParaRPr lang="en-US" sz="4600" dirty="0"/>
          </a:p>
          <a:p>
            <a:pPr marL="0" indent="0">
              <a:buNone/>
            </a:pPr>
            <a:r>
              <a:rPr lang="en-US" sz="4600" dirty="0" smtClean="0"/>
              <a:t> </a:t>
            </a:r>
            <a:endParaRPr lang="en-US" sz="4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7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 O.A. Awodu</a:t>
            </a:r>
            <a:endParaRPr lang="en-US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 Case if there is an Endothelial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Injury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Bleeding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must be prevented at site of injury)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323850" y="1600200"/>
          <a:ext cx="8570913" cy="4754563"/>
        </p:xfrm>
        <a:graphic>
          <a:graphicData uri="http://schemas.openxmlformats.org/presentationml/2006/ole">
            <p:oleObj spid="_x0000_s1037" name="Bitmap Image" r:id="rId4" imgW="5304762" imgH="2943636" progId="PBrush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5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Concensus</a:t>
            </a:r>
            <a:r>
              <a:rPr lang="en-US" dirty="0" smtClean="0"/>
              <a:t> Criteria for diagnosis of TA-TAM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Increased </a:t>
            </a:r>
            <a:r>
              <a:rPr lang="en-US" dirty="0"/>
              <a:t>percentage of </a:t>
            </a:r>
            <a:r>
              <a:rPr lang="en-US" dirty="0" err="1"/>
              <a:t>schistocytes</a:t>
            </a:r>
            <a:r>
              <a:rPr lang="en-US" dirty="0"/>
              <a:t> in peripheral blood smear (&gt; 4%) </a:t>
            </a:r>
          </a:p>
          <a:p>
            <a:pPr marL="0" indent="0">
              <a:buNone/>
            </a:pPr>
            <a:r>
              <a:rPr lang="en-US" dirty="0"/>
              <a:t>●  </a:t>
            </a:r>
            <a:r>
              <a:rPr lang="en-US" dirty="0" smtClean="0"/>
              <a:t>De </a:t>
            </a:r>
            <a:r>
              <a:rPr lang="en-US" dirty="0"/>
              <a:t>novo, prolonged or progressive thrombocytopenia </a:t>
            </a:r>
          </a:p>
          <a:p>
            <a:r>
              <a:rPr lang="en-US" dirty="0"/>
              <a:t>(&lt; 50 G/l or &gt;50% decrease from previous counts) </a:t>
            </a:r>
          </a:p>
          <a:p>
            <a:pPr marL="0" indent="0">
              <a:buNone/>
            </a:pPr>
            <a:r>
              <a:rPr lang="en-US" dirty="0"/>
              <a:t>●  </a:t>
            </a:r>
            <a:r>
              <a:rPr lang="en-US" dirty="0" smtClean="0"/>
              <a:t>Sudden </a:t>
            </a:r>
            <a:r>
              <a:rPr lang="en-US" dirty="0"/>
              <a:t>and persistent increase in lactate dehydrogenase </a:t>
            </a:r>
          </a:p>
          <a:p>
            <a:pPr marL="0" indent="0">
              <a:buNone/>
            </a:pPr>
            <a:r>
              <a:rPr lang="en-US" dirty="0"/>
              <a:t>●  </a:t>
            </a:r>
            <a:r>
              <a:rPr lang="en-US" dirty="0" smtClean="0"/>
              <a:t>Decrease </a:t>
            </a:r>
            <a:r>
              <a:rPr lang="en-US" dirty="0"/>
              <a:t>in </a:t>
            </a:r>
            <a:r>
              <a:rPr lang="en-US" dirty="0" err="1"/>
              <a:t>haemoglobin</a:t>
            </a:r>
            <a:r>
              <a:rPr lang="en-US" dirty="0"/>
              <a:t> concentration or increased red blood cell </a:t>
            </a:r>
            <a:r>
              <a:rPr lang="en-US" dirty="0" smtClean="0"/>
              <a:t>requirements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●  </a:t>
            </a:r>
            <a:r>
              <a:rPr lang="en-US" dirty="0" smtClean="0"/>
              <a:t>Decrease </a:t>
            </a:r>
            <a:r>
              <a:rPr lang="en-US" dirty="0"/>
              <a:t>in serum </a:t>
            </a:r>
            <a:r>
              <a:rPr lang="en-US" dirty="0" err="1"/>
              <a:t>haptoglobin</a:t>
            </a:r>
            <a:r>
              <a:rPr lang="en-US" dirty="0"/>
              <a:t> concentration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/>
              <a:t>International Working Group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000" dirty="0" err="1">
                <a:solidFill>
                  <a:srgbClr val="FF0000"/>
                </a:solidFill>
              </a:rPr>
              <a:t>Ruutu</a:t>
            </a:r>
            <a:r>
              <a:rPr lang="en-US" sz="1000" dirty="0">
                <a:solidFill>
                  <a:srgbClr val="FF0000"/>
                </a:solidFill>
              </a:rPr>
              <a:t> T, </a:t>
            </a:r>
            <a:r>
              <a:rPr lang="en-US" sz="1000" dirty="0" err="1">
                <a:solidFill>
                  <a:srgbClr val="FF0000"/>
                </a:solidFill>
              </a:rPr>
              <a:t>Barosi</a:t>
            </a:r>
            <a:r>
              <a:rPr lang="en-US" sz="1000" dirty="0">
                <a:solidFill>
                  <a:srgbClr val="FF0000"/>
                </a:solidFill>
              </a:rPr>
              <a:t> G, Benjamin RJ et al. </a:t>
            </a:r>
            <a:r>
              <a:rPr lang="en-US" sz="1000" dirty="0" err="1" smtClean="0">
                <a:solidFill>
                  <a:srgbClr val="FF0000"/>
                </a:solidFill>
              </a:rPr>
              <a:t>Haematologica</a:t>
            </a:r>
            <a:r>
              <a:rPr lang="en-US" sz="1000" dirty="0" smtClean="0">
                <a:solidFill>
                  <a:srgbClr val="FF0000"/>
                </a:solidFill>
              </a:rPr>
              <a:t> 2007</a:t>
            </a:r>
            <a:endParaRPr lang="en-US" sz="10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1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RBC fragmentation and ≥ 2 </a:t>
            </a:r>
            <a:r>
              <a:rPr lang="en-US" dirty="0" err="1"/>
              <a:t>schistocytes</a:t>
            </a:r>
            <a:r>
              <a:rPr lang="en-US" dirty="0"/>
              <a:t> per high-power field on peripheral smear </a:t>
            </a:r>
          </a:p>
          <a:p>
            <a:r>
              <a:rPr lang="en-US" dirty="0"/>
              <a:t>●  concurrent increased serum lactate dehydrogenase above institutional baseline </a:t>
            </a:r>
          </a:p>
          <a:p>
            <a:r>
              <a:rPr lang="en-US" dirty="0"/>
              <a:t>●  concurrent renal* and/or neurologic dysfunction without other explanations </a:t>
            </a:r>
          </a:p>
          <a:p>
            <a:r>
              <a:rPr lang="en-US" dirty="0"/>
              <a:t>●  negative direct and indirect Coombs test results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BMT CTN Toxicity Committee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Ho VT, Cutler C, Carter S et al. </a:t>
            </a:r>
            <a:r>
              <a:rPr lang="en-US" sz="1100" dirty="0" err="1">
                <a:solidFill>
                  <a:srgbClr val="FF0000"/>
                </a:solidFill>
              </a:rPr>
              <a:t>Biol</a:t>
            </a:r>
            <a:r>
              <a:rPr lang="en-US" sz="1100" dirty="0">
                <a:solidFill>
                  <a:srgbClr val="FF0000"/>
                </a:solidFill>
              </a:rPr>
              <a:t> Blood Marrow Transplant 2005; </a:t>
            </a:r>
          </a:p>
          <a:p>
            <a:endParaRPr lang="en-US" sz="11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8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TA-TAM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No standard treatment for TAM is known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 </a:t>
            </a:r>
            <a:r>
              <a:rPr lang="en-US" sz="3200" dirty="0"/>
              <a:t>P</a:t>
            </a:r>
            <a:r>
              <a:rPr lang="en-US" sz="3200" dirty="0" smtClean="0"/>
              <a:t>lasma </a:t>
            </a:r>
            <a:r>
              <a:rPr lang="en-US" sz="3200" dirty="0"/>
              <a:t>exchange is not </a:t>
            </a:r>
            <a:r>
              <a:rPr lang="en-US" sz="3200" dirty="0" smtClean="0"/>
              <a:t>generally </a:t>
            </a:r>
            <a:r>
              <a:rPr lang="en-US" sz="3200" dirty="0"/>
              <a:t>recommended in the treatment of TAM, anecdotal evidence suggests that it may benefit a subgroup of patients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</a:t>
            </a:r>
            <a:r>
              <a:rPr lang="en-US" sz="3200" dirty="0" smtClean="0"/>
              <a:t> </a:t>
            </a:r>
            <a:r>
              <a:rPr lang="en-US" sz="3200" dirty="0"/>
              <a:t>demonstration of antibodies </a:t>
            </a:r>
            <a:r>
              <a:rPr lang="en-US" sz="3200" dirty="0" smtClean="0"/>
              <a:t> </a:t>
            </a:r>
            <a:r>
              <a:rPr lang="en-US" sz="3200" dirty="0"/>
              <a:t>against complement factor H in patients with TAM responsive to plasma exchange might pave the way for a more </a:t>
            </a:r>
            <a:r>
              <a:rPr lang="en-US" sz="3200" dirty="0" smtClean="0"/>
              <a:t>differenti</a:t>
            </a:r>
            <a:r>
              <a:rPr lang="en-US" sz="3200" dirty="0"/>
              <a:t>a</a:t>
            </a:r>
            <a:r>
              <a:rPr lang="en-US" sz="3200" dirty="0" smtClean="0"/>
              <a:t>ted </a:t>
            </a:r>
            <a:r>
              <a:rPr lang="en-US" sz="3200" dirty="0"/>
              <a:t>use of this treatment option in selected patients in the </a:t>
            </a:r>
            <a:r>
              <a:rPr lang="en-US" sz="3200" dirty="0" smtClean="0"/>
              <a:t>future. 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Laskin</a:t>
            </a:r>
            <a:r>
              <a:rPr lang="en-US" sz="1600" dirty="0">
                <a:solidFill>
                  <a:srgbClr val="FF0000"/>
                </a:solidFill>
              </a:rPr>
              <a:t> BL, Goebel J, Davies SM, </a:t>
            </a:r>
            <a:r>
              <a:rPr lang="en-US" sz="1600" dirty="0" err="1">
                <a:solidFill>
                  <a:srgbClr val="FF0000"/>
                </a:solidFill>
              </a:rPr>
              <a:t>Jodele</a:t>
            </a:r>
            <a:r>
              <a:rPr lang="en-US" sz="1600" dirty="0">
                <a:solidFill>
                  <a:srgbClr val="FF0000"/>
                </a:solidFill>
              </a:rPr>
              <a:t> S. </a:t>
            </a:r>
            <a:r>
              <a:rPr lang="en-US" sz="1600" dirty="0" smtClean="0">
                <a:solidFill>
                  <a:srgbClr val="FF0000"/>
                </a:solidFill>
              </a:rPr>
              <a:t>Blood 2011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6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TA-TAM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Response to the B-cell depleting anti-CD20 antibody rituximab  have been reported in some small case series. </a:t>
            </a:r>
          </a:p>
          <a:p>
            <a:r>
              <a:rPr lang="en-US" sz="8000" dirty="0" smtClean="0"/>
              <a:t>Modification </a:t>
            </a:r>
            <a:r>
              <a:rPr lang="en-US" sz="8000" dirty="0"/>
              <a:t>of the immunosuppressive regimen </a:t>
            </a:r>
            <a:r>
              <a:rPr lang="en-US" sz="8000" dirty="0" smtClean="0"/>
              <a:t>is now frequently </a:t>
            </a:r>
            <a:r>
              <a:rPr lang="en-US" sz="8000" dirty="0"/>
              <a:t>proposed as the first treatment step: as inhibitors of both </a:t>
            </a:r>
            <a:r>
              <a:rPr lang="en-US" sz="8000" dirty="0" err="1"/>
              <a:t>calcineurin</a:t>
            </a:r>
            <a:r>
              <a:rPr lang="en-US" sz="8000" dirty="0"/>
              <a:t> </a:t>
            </a:r>
            <a:r>
              <a:rPr lang="en-US" sz="8000" dirty="0" smtClean="0"/>
              <a:t>have </a:t>
            </a:r>
            <a:r>
              <a:rPr lang="en-US" sz="8000" dirty="0"/>
              <a:t>been implicated in the </a:t>
            </a:r>
            <a:r>
              <a:rPr lang="en-US" sz="8000" dirty="0" smtClean="0"/>
              <a:t>development </a:t>
            </a:r>
            <a:r>
              <a:rPr lang="en-US" sz="8000" dirty="0"/>
              <a:t>of </a:t>
            </a:r>
            <a:r>
              <a:rPr lang="en-US" sz="8000" dirty="0" smtClean="0"/>
              <a:t>TAM</a:t>
            </a:r>
          </a:p>
          <a:p>
            <a:r>
              <a:rPr lang="en-US" sz="8000" dirty="0" smtClean="0"/>
              <a:t>  Trials with </a:t>
            </a:r>
            <a:r>
              <a:rPr lang="en-US" sz="8000" dirty="0" err="1" smtClean="0"/>
              <a:t>eculizumab</a:t>
            </a:r>
            <a:r>
              <a:rPr lang="en-US" sz="8000" dirty="0" smtClean="0"/>
              <a:t> – a monoclonal antibody against the complement protein C5 producing excellent results in atypical hemolytic uremic syndrome  – are ongoing.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Au </a:t>
            </a:r>
            <a:r>
              <a:rPr lang="en-US" sz="4400" dirty="0">
                <a:solidFill>
                  <a:srgbClr val="FF0000"/>
                </a:solidFill>
              </a:rPr>
              <a:t>WY, Ma ES, Lee TL et al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Br J </a:t>
            </a:r>
            <a:r>
              <a:rPr lang="en-US" sz="4400" dirty="0" err="1">
                <a:solidFill>
                  <a:srgbClr val="FF0000"/>
                </a:solidFill>
              </a:rPr>
              <a:t>Hae</a:t>
            </a:r>
            <a:r>
              <a:rPr lang="en-US" sz="4400" dirty="0">
                <a:solidFill>
                  <a:srgbClr val="FF0000"/>
                </a:solidFill>
              </a:rPr>
              <a:t>- </a:t>
            </a:r>
            <a:r>
              <a:rPr lang="en-US" sz="4400" dirty="0" err="1">
                <a:solidFill>
                  <a:srgbClr val="FF0000"/>
                </a:solidFill>
              </a:rPr>
              <a:t>matol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2007</a:t>
            </a:r>
          </a:p>
          <a:p>
            <a:r>
              <a:rPr lang="en-US" sz="4400" dirty="0" err="1" smtClean="0">
                <a:solidFill>
                  <a:srgbClr val="FF0000"/>
                </a:solidFill>
              </a:rPr>
              <a:t>Nurnberger</a:t>
            </a:r>
            <a:r>
              <a:rPr lang="en-US" sz="4400" dirty="0" smtClean="0">
                <a:solidFill>
                  <a:srgbClr val="FF0000"/>
                </a:solidFill>
              </a:rPr>
              <a:t> J, Philipp T, </a:t>
            </a:r>
            <a:r>
              <a:rPr lang="en-US" sz="4400" dirty="0" err="1" smtClean="0">
                <a:solidFill>
                  <a:srgbClr val="FF0000"/>
                </a:solidFill>
              </a:rPr>
              <a:t>Witzke</a:t>
            </a:r>
            <a:r>
              <a:rPr lang="en-US" sz="4400" dirty="0" smtClean="0">
                <a:solidFill>
                  <a:srgbClr val="FF0000"/>
                </a:solidFill>
              </a:rPr>
              <a:t> O et al. N </a:t>
            </a:r>
            <a:r>
              <a:rPr lang="en-US" sz="4400" dirty="0" err="1" smtClean="0">
                <a:solidFill>
                  <a:srgbClr val="FF0000"/>
                </a:solidFill>
              </a:rPr>
              <a:t>Engl</a:t>
            </a:r>
            <a:r>
              <a:rPr lang="en-US" sz="4400" dirty="0" smtClean="0">
                <a:solidFill>
                  <a:srgbClr val="FF0000"/>
                </a:solidFill>
              </a:rPr>
              <a:t> J Med 2009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3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6200" y="107950"/>
            <a:ext cx="9051925" cy="6629400"/>
            <a:chOff x="48" y="68"/>
            <a:chExt cx="5702" cy="4176"/>
          </a:xfrm>
        </p:grpSpPr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48" y="68"/>
              <a:ext cx="1008" cy="4176"/>
            </a:xfrm>
            <a:prstGeom prst="roundRect">
              <a:avLst>
                <a:gd name="adj" fmla="val 8731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1384" y="576"/>
              <a:ext cx="4080" cy="96"/>
            </a:xfrm>
            <a:prstGeom prst="roundRect">
              <a:avLst>
                <a:gd name="adj" fmla="val 23514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Oval 7"/>
            <p:cNvSpPr>
              <a:spLocks noChangeAspect="1" noChangeArrowheads="1"/>
            </p:cNvSpPr>
            <p:nvPr/>
          </p:nvSpPr>
          <p:spPr bwMode="auto">
            <a:xfrm>
              <a:off x="1096" y="480"/>
              <a:ext cx="265" cy="26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Oval 8"/>
            <p:cNvSpPr>
              <a:spLocks noChangeAspect="1" noChangeArrowheads="1"/>
            </p:cNvSpPr>
            <p:nvPr/>
          </p:nvSpPr>
          <p:spPr bwMode="auto">
            <a:xfrm>
              <a:off x="5485" y="472"/>
              <a:ext cx="265" cy="26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124200" y="382588"/>
            <a:ext cx="4570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/>
            <a:r>
              <a:rPr lang="en-US" sz="2800" b="1">
                <a:solidFill>
                  <a:srgbClr val="AA02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HAEMOSTASIS: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828800" y="25908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8288" algn="l" rtl="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It is a complex process depending on interaction between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vessel wall, platelets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and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coagulation factors.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01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Bleeding complications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Acute bleeding is associated with increased morbidity and mortality, and is a frequent complication after both allogeneic and autologous HSCT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risk of clinically relevant bleeding is at least 10-fold higher in a transplant population compared to general medical oncology patients under- going chemotherapy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1200" dirty="0">
                <a:solidFill>
                  <a:srgbClr val="FF0000"/>
                </a:solidFill>
              </a:rPr>
              <a:t>Holler E, Kolb HJ, </a:t>
            </a:r>
            <a:r>
              <a:rPr lang="en-US" sz="1200" dirty="0" err="1">
                <a:solidFill>
                  <a:srgbClr val="FF0000"/>
                </a:solidFill>
              </a:rPr>
              <a:t>Greinix</a:t>
            </a:r>
            <a:r>
              <a:rPr lang="en-US" sz="1200" dirty="0">
                <a:solidFill>
                  <a:srgbClr val="FF0000"/>
                </a:solidFill>
              </a:rPr>
              <a:t> H et al</a:t>
            </a:r>
            <a:r>
              <a:rPr lang="en-US" sz="1200" dirty="0" smtClean="0">
                <a:solidFill>
                  <a:srgbClr val="FF0000"/>
                </a:solidFill>
              </a:rPr>
              <a:t>. Bone Marrow Transplant 2009 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0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so far largest cohort study published by Gerber and co-workers </a:t>
            </a:r>
            <a:r>
              <a:rPr lang="en-US" dirty="0" smtClean="0"/>
              <a:t> </a:t>
            </a:r>
            <a:r>
              <a:rPr lang="en-US" dirty="0"/>
              <a:t>230 of 1514 patients (15.4%) undergoing HSCT </a:t>
            </a:r>
            <a:r>
              <a:rPr lang="en-US" dirty="0" smtClean="0"/>
              <a:t>experienced </a:t>
            </a:r>
            <a:r>
              <a:rPr lang="en-US" dirty="0"/>
              <a:t>clinically significant bleeding </a:t>
            </a:r>
            <a:r>
              <a:rPr lang="en-US" dirty="0" smtClean="0"/>
              <a:t>complications</a:t>
            </a:r>
            <a:r>
              <a:rPr lang="en-US" dirty="0"/>
              <a:t>. </a:t>
            </a:r>
          </a:p>
          <a:p>
            <a:r>
              <a:rPr lang="en-US" dirty="0" smtClean="0"/>
              <a:t> </a:t>
            </a:r>
            <a:r>
              <a:rPr lang="en-US" dirty="0"/>
              <a:t>The majority of the bleeding events (39%) occurred in the </a:t>
            </a:r>
            <a:r>
              <a:rPr lang="en-US" dirty="0" smtClean="0"/>
              <a:t>gastrointestinal </a:t>
            </a:r>
            <a:r>
              <a:rPr lang="en-US" dirty="0"/>
              <a:t>tract, followed by </a:t>
            </a:r>
            <a:r>
              <a:rPr lang="en-US" dirty="0" smtClean="0"/>
              <a:t>genitourinary </a:t>
            </a:r>
            <a:r>
              <a:rPr lang="en-US" dirty="0"/>
              <a:t>(23%) and pulmonary bleedings (17%), and </a:t>
            </a:r>
            <a:r>
              <a:rPr lang="en-US" dirty="0" err="1"/>
              <a:t>haemorrhage</a:t>
            </a:r>
            <a:r>
              <a:rPr lang="en-US" dirty="0"/>
              <a:t> of the central nervous system (10%). </a:t>
            </a:r>
          </a:p>
          <a:p>
            <a:r>
              <a:rPr lang="en-US" dirty="0" smtClean="0"/>
              <a:t> Twenty –four %  </a:t>
            </a:r>
            <a:r>
              <a:rPr lang="en-US" dirty="0"/>
              <a:t>of these events were fatal, 3.6% of the HSCT patients in </a:t>
            </a:r>
            <a:r>
              <a:rPr lang="en-US" dirty="0" smtClean="0"/>
              <a:t>the cohort </a:t>
            </a:r>
            <a:r>
              <a:rPr lang="en-US" dirty="0"/>
              <a:t>died from bleeding. Other authors </a:t>
            </a:r>
            <a:r>
              <a:rPr lang="en-US" dirty="0" smtClean="0"/>
              <a:t>reported </a:t>
            </a:r>
            <a:r>
              <a:rPr lang="en-US" dirty="0"/>
              <a:t>comparable or slightly lower </a:t>
            </a:r>
            <a:r>
              <a:rPr lang="en-US" dirty="0" smtClean="0"/>
              <a:t>mortality </a:t>
            </a:r>
            <a:r>
              <a:rPr lang="en-US" dirty="0"/>
              <a:t>rates from bleeding </a:t>
            </a:r>
            <a:r>
              <a:rPr lang="en-US" dirty="0" smtClean="0"/>
              <a:t>complications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1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strongest predictor of bleeding was the initiation of anticoagulation during the first half year following HSCT (OR 3.1)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Other strong risk factors included the development of </a:t>
            </a:r>
            <a:r>
              <a:rPr lang="en-US" dirty="0" err="1"/>
              <a:t>veno</a:t>
            </a:r>
            <a:r>
              <a:rPr lang="en-US" dirty="0"/>
              <a:t>-occlusive disease (VOD; OR 2.2) and </a:t>
            </a:r>
            <a:r>
              <a:rPr lang="en-US" dirty="0" err="1"/>
              <a:t>GvHD</a:t>
            </a:r>
            <a:r>
              <a:rPr lang="en-US" dirty="0"/>
              <a:t> (OR 2.4) 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major peaks of bleeding incidences were </a:t>
            </a:r>
            <a:r>
              <a:rPr lang="en-US" dirty="0" smtClean="0"/>
              <a:t>identified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/>
              <a:t>in patients without coexisting </a:t>
            </a:r>
            <a:r>
              <a:rPr lang="en-US" dirty="0" err="1"/>
              <a:t>GvHD</a:t>
            </a:r>
            <a:r>
              <a:rPr lang="en-US" dirty="0"/>
              <a:t> at around 10 days after HSCT during the thrombocyte </a:t>
            </a:r>
            <a:r>
              <a:rPr lang="en-US" dirty="0" smtClean="0"/>
              <a:t>nadir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en-US" dirty="0" smtClean="0"/>
              <a:t>Around </a:t>
            </a:r>
            <a:r>
              <a:rPr lang="en-US" dirty="0"/>
              <a:t>one month after HSCT in </a:t>
            </a:r>
            <a:r>
              <a:rPr lang="en-US" dirty="0" smtClean="0"/>
              <a:t>patients </a:t>
            </a:r>
            <a:r>
              <a:rPr lang="en-US" dirty="0"/>
              <a:t>developing </a:t>
            </a:r>
            <a:r>
              <a:rPr lang="en-US" dirty="0" err="1"/>
              <a:t>GvHD</a:t>
            </a:r>
            <a:r>
              <a:rPr lang="en-US" dirty="0"/>
              <a:t> </a:t>
            </a:r>
            <a:r>
              <a:rPr lang="en-US" dirty="0" smtClean="0"/>
              <a:t>after engraftment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Prolonged </a:t>
            </a:r>
            <a:r>
              <a:rPr lang="en-US" sz="3600" dirty="0" err="1" smtClean="0"/>
              <a:t>thrombocytopaenia</a:t>
            </a:r>
            <a:endParaRPr lang="en-US" sz="3600" dirty="0" smtClean="0"/>
          </a:p>
          <a:p>
            <a:r>
              <a:rPr lang="en-US" sz="3600" dirty="0" smtClean="0"/>
              <a:t>ATG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1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HSCT-specific </a:t>
            </a:r>
            <a:r>
              <a:rPr lang="en-US" b="1" dirty="0" err="1" smtClean="0"/>
              <a:t>haemorrhagic</a:t>
            </a:r>
            <a:r>
              <a:rPr lang="en-US" b="1" dirty="0" smtClean="0"/>
              <a:t> complications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Diffuse alveolar </a:t>
            </a:r>
            <a:r>
              <a:rPr lang="en-US" b="1" dirty="0" err="1" smtClean="0"/>
              <a:t>haemorrhage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err="1" smtClean="0"/>
              <a:t>Pathogenesisis</a:t>
            </a:r>
            <a:r>
              <a:rPr lang="en-US" sz="3600" dirty="0" smtClean="0"/>
              <a:t> of DAH is poorly understood</a:t>
            </a:r>
          </a:p>
          <a:p>
            <a:r>
              <a:rPr lang="en-US" sz="3600" dirty="0" smtClean="0"/>
              <a:t>It is associated with: 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● Older age,</a:t>
            </a:r>
            <a:br>
              <a:rPr lang="en-US" sz="3600" dirty="0" smtClean="0"/>
            </a:br>
            <a:r>
              <a:rPr lang="en-US" sz="3600" dirty="0" smtClean="0"/>
              <a:t>● Allogeneic donor source,</a:t>
            </a:r>
            <a:br>
              <a:rPr lang="en-US" sz="3600" dirty="0" smtClean="0"/>
            </a:br>
            <a:r>
              <a:rPr lang="en-US" sz="3600" dirty="0" smtClean="0"/>
              <a:t>● </a:t>
            </a:r>
            <a:r>
              <a:rPr lang="en-US" sz="3600" dirty="0" err="1" smtClean="0"/>
              <a:t>Myeloablative</a:t>
            </a:r>
            <a:r>
              <a:rPr lang="en-US" sz="3600" dirty="0" smtClean="0"/>
              <a:t> conditioning regimen </a:t>
            </a:r>
          </a:p>
          <a:p>
            <a:pPr marL="0" indent="0">
              <a:buNone/>
            </a:pPr>
            <a:r>
              <a:rPr lang="en-US" sz="3600" dirty="0" smtClean="0"/>
              <a:t>● </a:t>
            </a:r>
            <a:r>
              <a:rPr lang="en-US" sz="3600" dirty="0"/>
              <a:t>A</a:t>
            </a:r>
            <a:r>
              <a:rPr lang="en-US" sz="3600" dirty="0" smtClean="0"/>
              <a:t>cute </a:t>
            </a:r>
            <a:r>
              <a:rPr lang="en-US" sz="3600" dirty="0" err="1"/>
              <a:t>GvHD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1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 dose </a:t>
            </a:r>
            <a:r>
              <a:rPr lang="en-US" sz="2800" dirty="0" err="1" smtClean="0"/>
              <a:t>corticosteriod</a:t>
            </a:r>
            <a:r>
              <a:rPr lang="en-US" sz="2800" dirty="0" smtClean="0"/>
              <a:t> ( exact dose and duration unclear)</a:t>
            </a:r>
          </a:p>
          <a:p>
            <a:r>
              <a:rPr lang="en-US" sz="2800" dirty="0" smtClean="0"/>
              <a:t>Mortality is high</a:t>
            </a:r>
          </a:p>
          <a:p>
            <a:r>
              <a:rPr lang="en-US" sz="2800" dirty="0" err="1" smtClean="0"/>
              <a:t>Steriod</a:t>
            </a:r>
            <a:r>
              <a:rPr lang="en-US" sz="2800" dirty="0" smtClean="0"/>
              <a:t> plus </a:t>
            </a:r>
            <a:r>
              <a:rPr lang="en-US" sz="2800" dirty="0" err="1" smtClean="0"/>
              <a:t>tranexamic</a:t>
            </a:r>
            <a:r>
              <a:rPr lang="en-US" sz="2800" dirty="0" smtClean="0"/>
              <a:t> acid promises a better outcome being studied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Haemorhagic</a:t>
            </a:r>
            <a:r>
              <a:rPr lang="en-US" dirty="0" smtClean="0"/>
              <a:t> 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Haemorrhagic</a:t>
            </a:r>
            <a:r>
              <a:rPr lang="en-US" dirty="0"/>
              <a:t> cystitis (HC) accompanied by microscopic or gross </a:t>
            </a:r>
            <a:r>
              <a:rPr lang="en-US" dirty="0" err="1"/>
              <a:t>haematuria</a:t>
            </a:r>
            <a:r>
              <a:rPr lang="en-US" dirty="0"/>
              <a:t> with clots that can lead to urinary tract </a:t>
            </a:r>
            <a:r>
              <a:rPr lang="en-US" dirty="0" smtClean="0"/>
              <a:t>obstruction </a:t>
            </a:r>
            <a:r>
              <a:rPr lang="en-US" dirty="0"/>
              <a:t>occurs in 12–25% of HSCT patients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HC is often associated with painful dysuria and resolves spontaneously in most cases. Nevertheless, HC has the potential to cause significant morbidity and mortality due to bladder </a:t>
            </a:r>
            <a:r>
              <a:rPr lang="en-US" dirty="0" err="1"/>
              <a:t>tamponade</a:t>
            </a:r>
            <a:r>
              <a:rPr lang="en-US" dirty="0"/>
              <a:t> causing renal failure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800" dirty="0"/>
              <a:t> </a:t>
            </a:r>
            <a:r>
              <a:rPr lang="en-US" dirty="0"/>
              <a:t>Early HC (day 1–3 after HSCT) is usually related to the toxic effects of the conditioning regimen, particularly the use of high dose cyclophosphamide.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9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Haemorhagic</a:t>
            </a:r>
            <a:r>
              <a:rPr lang="en-US" dirty="0" smtClean="0"/>
              <a:t> 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second peak in HC – which is </a:t>
            </a:r>
            <a:r>
              <a:rPr lang="en-US" sz="2800" dirty="0" smtClean="0"/>
              <a:t>unrelated </a:t>
            </a:r>
            <a:r>
              <a:rPr lang="en-US" sz="2800" dirty="0"/>
              <a:t>to conditioning regimen toxicity </a:t>
            </a:r>
            <a:r>
              <a:rPr lang="en-US" sz="2800" dirty="0" smtClean="0"/>
              <a:t> </a:t>
            </a:r>
            <a:r>
              <a:rPr lang="en-US" sz="2800" dirty="0"/>
              <a:t>occurs one to two months after HSCT and is associated with </a:t>
            </a:r>
          </a:p>
          <a:p>
            <a:pPr lvl="1"/>
            <a:r>
              <a:rPr lang="en-US" sz="2800" dirty="0"/>
              <a:t>–  allogeneic grafts, </a:t>
            </a:r>
          </a:p>
          <a:p>
            <a:pPr lvl="1"/>
            <a:r>
              <a:rPr lang="en-US" sz="2800" dirty="0"/>
              <a:t>–  advanced age, </a:t>
            </a:r>
          </a:p>
          <a:p>
            <a:pPr lvl="1"/>
            <a:r>
              <a:rPr lang="en-US" sz="2800" dirty="0"/>
              <a:t>–  </a:t>
            </a:r>
            <a:r>
              <a:rPr lang="en-US" sz="2800" dirty="0" err="1"/>
              <a:t>GvHD</a:t>
            </a:r>
            <a:r>
              <a:rPr lang="en-US" sz="2800" dirty="0"/>
              <a:t>, </a:t>
            </a:r>
          </a:p>
          <a:p>
            <a:pPr lvl="1"/>
            <a:r>
              <a:rPr lang="en-US" sz="2800" dirty="0"/>
              <a:t>–  </a:t>
            </a:r>
            <a:r>
              <a:rPr lang="en-US" sz="2800" dirty="0" err="1" smtClean="0"/>
              <a:t>thromb</a:t>
            </a:r>
            <a:r>
              <a:rPr lang="en-US" sz="2800" dirty="0" smtClean="0"/>
              <a:t> </a:t>
            </a:r>
            <a:r>
              <a:rPr lang="en-US" sz="2800" dirty="0" err="1" smtClean="0"/>
              <a:t>ocytopenia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7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Haemorhagic</a:t>
            </a:r>
            <a:r>
              <a:rPr lang="en-US" dirty="0" smtClean="0"/>
              <a:t> 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Coagulopathy</a:t>
            </a:r>
            <a:endParaRPr lang="en-US" dirty="0"/>
          </a:p>
          <a:p>
            <a:r>
              <a:rPr lang="en-US" dirty="0" smtClean="0"/>
              <a:t>viral </a:t>
            </a:r>
            <a:r>
              <a:rPr lang="en-US" dirty="0"/>
              <a:t>infection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9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Treatment of HC is mainly supportive as the condition is self-limiting in most cases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N</a:t>
            </a:r>
            <a:r>
              <a:rPr lang="en-US" sz="2800" dirty="0" smtClean="0"/>
              <a:t>either </a:t>
            </a:r>
            <a:r>
              <a:rPr lang="en-US" sz="2800" dirty="0"/>
              <a:t>antiviral therapy </a:t>
            </a:r>
            <a:r>
              <a:rPr lang="en-US" sz="2800" dirty="0" smtClean="0"/>
              <a:t> </a:t>
            </a:r>
            <a:r>
              <a:rPr lang="en-US" sz="2800" dirty="0"/>
              <a:t>nor </a:t>
            </a:r>
            <a:r>
              <a:rPr lang="en-US" sz="2800" dirty="0" err="1"/>
              <a:t>haemostatic</a:t>
            </a:r>
            <a:r>
              <a:rPr lang="en-US" sz="2800" dirty="0"/>
              <a:t> therapy with </a:t>
            </a:r>
            <a:r>
              <a:rPr lang="en-US" sz="2800" dirty="0" err="1"/>
              <a:t>rFVIIa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have proved to alleviate patients’ symptoms successfully.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61" r="153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physiological conditions, the process of thrombin formation and dissolution is maintained in a delicate balance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Thrombocytopaenia</a:t>
            </a:r>
            <a:r>
              <a:rPr lang="en-US" dirty="0"/>
              <a:t> </a:t>
            </a:r>
            <a:r>
              <a:rPr lang="en-US" dirty="0" smtClean="0"/>
              <a:t>very important cause of bleeding</a:t>
            </a:r>
          </a:p>
          <a:p>
            <a:pPr marL="0" indent="0">
              <a:buNone/>
            </a:pPr>
            <a:r>
              <a:rPr lang="en-US" dirty="0" smtClean="0"/>
              <a:t>Platelet transfusion  ether to prevent or treat </a:t>
            </a:r>
            <a:r>
              <a:rPr lang="en-US" dirty="0" err="1" smtClean="0"/>
              <a:t>acitve</a:t>
            </a:r>
            <a:r>
              <a:rPr lang="en-US" dirty="0" smtClean="0"/>
              <a:t> bleeding, serious bleeding often associated with platelet count of 10,000/</a:t>
            </a:r>
            <a:r>
              <a:rPr lang="en-US" dirty="0" err="1" smtClean="0"/>
              <a:t>ul</a:t>
            </a:r>
            <a:r>
              <a:rPr lang="en-US" dirty="0" smtClean="0"/>
              <a:t> , fatal bleeding at 5000/</a:t>
            </a:r>
            <a:r>
              <a:rPr lang="en-US" dirty="0" err="1" smtClean="0"/>
              <a:t>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NIH has recommended a lowering of the threshold of 20000/</a:t>
            </a:r>
            <a:r>
              <a:rPr lang="en-US" dirty="0" err="1" smtClean="0"/>
              <a:t>ul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Infections and </a:t>
            </a:r>
            <a:r>
              <a:rPr lang="en-US" dirty="0" err="1" smtClean="0"/>
              <a:t>mucositis</a:t>
            </a:r>
            <a:r>
              <a:rPr lang="en-US" dirty="0" smtClean="0"/>
              <a:t> in SCT recipients may warrant transfusion at 20,000 or higher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In active bleeding consider transfusion if platelet count less than 75000/</a:t>
            </a:r>
            <a:r>
              <a:rPr lang="en-US" sz="4000" dirty="0" err="1" smtClean="0"/>
              <a:t>ul</a:t>
            </a:r>
            <a:endParaRPr lang="en-US" sz="4000" dirty="0" smtClean="0"/>
          </a:p>
          <a:p>
            <a:r>
              <a:rPr lang="en-US" sz="4000" dirty="0" smtClean="0"/>
              <a:t>Dose response effect f transfusion: transfusion of 1  x 10</a:t>
            </a:r>
            <a:r>
              <a:rPr lang="en-US" sz="4000" baseline="30000" dirty="0" smtClean="0"/>
              <a:t>11 </a:t>
            </a:r>
            <a:r>
              <a:rPr lang="en-US" sz="4000" dirty="0" smtClean="0"/>
              <a:t>increases platelet count by approximately 10,000/</a:t>
            </a:r>
            <a:r>
              <a:rPr lang="en-US" sz="4000" dirty="0" err="1" smtClean="0"/>
              <a:t>ul</a:t>
            </a:r>
            <a:r>
              <a:rPr lang="en-US" sz="4000" dirty="0" smtClean="0"/>
              <a:t> in a 70 kg patient</a:t>
            </a:r>
          </a:p>
          <a:p>
            <a:r>
              <a:rPr lang="en-US" sz="4000" dirty="0" smtClean="0"/>
              <a:t>One platelet concentrate is usually given per 10  kg  of body weight it increases the platelet count by about 40,000/</a:t>
            </a:r>
            <a:r>
              <a:rPr lang="en-US" sz="4000" dirty="0" err="1" smtClean="0"/>
              <a:t>ul</a:t>
            </a:r>
            <a:endParaRPr lang="en-US" sz="400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7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0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Incidence of bleeding and thrombotic complication highest in the early phase</a:t>
            </a:r>
          </a:p>
          <a:p>
            <a:r>
              <a:rPr lang="en-US" sz="3200" dirty="0" smtClean="0"/>
              <a:t>Bleeding complications mainly associated with use of anticoagulant to treat thrombotic complication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1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Thrombosis and premature 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Commoner in allogeneic</a:t>
            </a:r>
          </a:p>
          <a:p>
            <a:r>
              <a:rPr lang="en-US" dirty="0" smtClean="0"/>
              <a:t>Cumulative risk of 11 % at </a:t>
            </a:r>
            <a:r>
              <a:rPr lang="en-US" smtClean="0"/>
              <a:t>so years and 6% at 15 years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5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has been </a:t>
            </a:r>
            <a:r>
              <a:rPr lang="en-US" dirty="0" smtClean="0"/>
              <a:t>suggested </a:t>
            </a:r>
            <a:r>
              <a:rPr lang="en-US" dirty="0"/>
              <a:t>that these complications are caused by an endothelial form of </a:t>
            </a:r>
            <a:r>
              <a:rPr lang="en-US" dirty="0" err="1"/>
              <a:t>GvHD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in favour of the  </a:t>
            </a:r>
            <a:r>
              <a:rPr lang="en-US" dirty="0"/>
              <a:t>hypothesis </a:t>
            </a:r>
            <a:r>
              <a:rPr lang="en-US" dirty="0" smtClean="0"/>
              <a:t> </a:t>
            </a:r>
            <a:r>
              <a:rPr lang="en-US" dirty="0"/>
              <a:t>It has been demonstrated that </a:t>
            </a:r>
            <a:r>
              <a:rPr lang="en-US" dirty="0" err="1"/>
              <a:t>GvHD</a:t>
            </a:r>
            <a:r>
              <a:rPr lang="en-US" dirty="0"/>
              <a:t> leads to changes in a variety of </a:t>
            </a:r>
            <a:r>
              <a:rPr lang="en-US" dirty="0" smtClean="0"/>
              <a:t>endothelial </a:t>
            </a:r>
            <a:r>
              <a:rPr lang="en-US" dirty="0"/>
              <a:t>markers such as </a:t>
            </a:r>
            <a:r>
              <a:rPr lang="en-US" dirty="0" err="1" smtClean="0"/>
              <a:t>thrombomod</a:t>
            </a:r>
            <a:r>
              <a:rPr lang="en-US" dirty="0" err="1"/>
              <a:t>u</a:t>
            </a:r>
            <a:r>
              <a:rPr lang="en-US" dirty="0" err="1" smtClean="0"/>
              <a:t>lin</a:t>
            </a:r>
            <a:r>
              <a:rPr lang="en-US" dirty="0"/>
              <a:t>, plasminogen activator inhibitor, von </a:t>
            </a:r>
            <a:r>
              <a:rPr lang="en-US" dirty="0" err="1"/>
              <a:t>Willebrand</a:t>
            </a:r>
            <a:r>
              <a:rPr lang="en-US" dirty="0"/>
              <a:t> factor, </a:t>
            </a:r>
            <a:r>
              <a:rPr lang="en-US" dirty="0" err="1"/>
              <a:t>endothelin</a:t>
            </a:r>
            <a:r>
              <a:rPr lang="en-US" dirty="0"/>
              <a:t>, VEGF</a:t>
            </a:r>
            <a:r>
              <a:rPr lang="en-US" dirty="0" smtClean="0"/>
              <a:t>, </a:t>
            </a:r>
            <a:r>
              <a:rPr lang="en-US" dirty="0"/>
              <a:t>VCAM and </a:t>
            </a:r>
            <a:r>
              <a:rPr lang="en-US" dirty="0" smtClean="0"/>
              <a:t>ICAM)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Haemostatic challenges in HSCT are characterized by both bleeding and </a:t>
            </a:r>
            <a:r>
              <a:rPr lang="en-US" dirty="0" err="1" smtClean="0"/>
              <a:t>thombotic</a:t>
            </a:r>
            <a:r>
              <a:rPr lang="en-US" dirty="0" smtClean="0"/>
              <a:t> </a:t>
            </a:r>
            <a:r>
              <a:rPr lang="en-US" dirty="0" smtClean="0"/>
              <a:t>complications. These </a:t>
            </a:r>
            <a:r>
              <a:rPr lang="en-US" dirty="0" smtClean="0"/>
              <a:t>have contributed to the morbidity and mortality </a:t>
            </a:r>
            <a:r>
              <a:rPr lang="en-US" dirty="0" smtClean="0"/>
              <a:t>recorded </a:t>
            </a:r>
            <a:r>
              <a:rPr lang="en-US" dirty="0" smtClean="0"/>
              <a:t>in HSCT patients. Bleeding results mainly from thrombocytopenia occasioned by </a:t>
            </a:r>
            <a:r>
              <a:rPr lang="en-US" dirty="0" err="1" smtClean="0"/>
              <a:t>myelosupression</a:t>
            </a:r>
            <a:r>
              <a:rPr lang="en-US" dirty="0" smtClean="0"/>
              <a:t> while thrombotic  complications are mainly due to endothelial injury. The exact </a:t>
            </a:r>
            <a:r>
              <a:rPr lang="en-US" dirty="0" smtClean="0"/>
              <a:t>trigger </a:t>
            </a:r>
            <a:r>
              <a:rPr lang="en-US" dirty="0" smtClean="0"/>
              <a:t>for platelet transfusion is still a subject of debate</a:t>
            </a:r>
            <a:r>
              <a:rPr lang="en-US" dirty="0" smtClean="0"/>
              <a:t>. Local </a:t>
            </a:r>
            <a:r>
              <a:rPr lang="en-US" dirty="0" smtClean="0"/>
              <a:t>cut offs based </a:t>
            </a:r>
            <a:r>
              <a:rPr lang="en-US" dirty="0" smtClean="0"/>
              <a:t>on threats </a:t>
            </a:r>
            <a:r>
              <a:rPr lang="en-US" dirty="0" smtClean="0"/>
              <a:t>of bleeding  </a:t>
            </a:r>
            <a:r>
              <a:rPr lang="en-US" dirty="0" smtClean="0"/>
              <a:t>may be </a:t>
            </a:r>
            <a:r>
              <a:rPr lang="en-US" dirty="0" smtClean="0"/>
              <a:t>the preferred </a:t>
            </a:r>
            <a:r>
              <a:rPr lang="en-US" dirty="0" smtClean="0"/>
              <a:t>option</a:t>
            </a:r>
            <a:r>
              <a:rPr lang="en-US" dirty="0" smtClean="0"/>
              <a:t>. </a:t>
            </a:r>
            <a:endParaRPr lang="en-US" dirty="0" smtClean="0"/>
          </a:p>
          <a:p>
            <a:r>
              <a:rPr lang="en-US" dirty="0" err="1" smtClean="0"/>
              <a:t>Thromboprophylaxis</a:t>
            </a:r>
            <a:r>
              <a:rPr lang="en-US" dirty="0" smtClean="0"/>
              <a:t>  increases the risk of bleeding in  HSCT patients. Established VTE should be treated as de-novo VTE. As we progress in HSCT in Nigeria, there is a need to set up local guidelines for bleeding and thrombotic risk assessments pre-transplant to reduce bleeding and thrombosis related morbidity and mortality post HSCT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ChangeArrowheads="1"/>
          </p:cNvSpPr>
          <p:nvPr/>
        </p:nvSpPr>
        <p:spPr bwMode="auto">
          <a:xfrm>
            <a:off x="4648200" y="1828800"/>
            <a:ext cx="304800" cy="1219200"/>
          </a:xfrm>
          <a:prstGeom prst="downArrow">
            <a:avLst>
              <a:gd name="adj1" fmla="val 50000"/>
              <a:gd name="adj2" fmla="val 478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793750" y="381000"/>
            <a:ext cx="73787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263B86"/>
                </a:solidFill>
              </a:rPr>
              <a:t>Haemostasis</a:t>
            </a:r>
            <a:r>
              <a:rPr lang="en-US" dirty="0">
                <a:solidFill>
                  <a:srgbClr val="263B86"/>
                </a:solidFill>
              </a:rPr>
              <a:t>:</a:t>
            </a:r>
          </a:p>
        </p:txBody>
      </p:sp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3657600" y="609600"/>
            <a:ext cx="2289175" cy="1481138"/>
          </a:xfrm>
          <a:prstGeom prst="irregularSeal1">
            <a:avLst/>
          </a:prstGeom>
          <a:gradFill rotWithShape="0">
            <a:gsLst>
              <a:gs pos="0">
                <a:schemeClr val="bg1"/>
              </a:gs>
              <a:gs pos="100000">
                <a:srgbClr val="FB191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2400">
                <a:latin typeface="Times New Roman" charset="0"/>
              </a:rPr>
              <a:t>BV Injury</a:t>
            </a:r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3810000" y="3124200"/>
            <a:ext cx="1619250" cy="784225"/>
          </a:xfrm>
          <a:prstGeom prst="flowChartProcess">
            <a:avLst/>
          </a:prstGeom>
          <a:solidFill>
            <a:srgbClr val="FAFA8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2400" b="1">
                <a:solidFill>
                  <a:srgbClr val="993300"/>
                </a:solidFill>
                <a:latin typeface="Times New Roman" charset="0"/>
              </a:rPr>
              <a:t>Platelet</a:t>
            </a:r>
          </a:p>
          <a:p>
            <a:pPr algn="ctr" rtl="0"/>
            <a:r>
              <a:rPr lang="en-US" sz="2000" b="1">
                <a:latin typeface="Times New Roman" charset="0"/>
              </a:rPr>
              <a:t>Activation</a:t>
            </a:r>
          </a:p>
        </p:txBody>
      </p:sp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4038600" y="4419600"/>
            <a:ext cx="1390650" cy="784225"/>
          </a:xfrm>
          <a:prstGeom prst="flowChartProcess">
            <a:avLst/>
          </a:prstGeom>
          <a:solidFill>
            <a:srgbClr val="ECEB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2000" b="1">
                <a:latin typeface="Times New Roman" charset="0"/>
              </a:rPr>
              <a:t>Plt-Fusion</a:t>
            </a:r>
          </a:p>
        </p:txBody>
      </p:sp>
      <p:sp>
        <p:nvSpPr>
          <p:cNvPr id="174087" name="AutoShape 7"/>
          <p:cNvSpPr>
            <a:spLocks noChangeArrowheads="1"/>
          </p:cNvSpPr>
          <p:nvPr/>
        </p:nvSpPr>
        <p:spPr bwMode="auto">
          <a:xfrm>
            <a:off x="1143000" y="3124200"/>
            <a:ext cx="1870075" cy="784225"/>
          </a:xfrm>
          <a:prstGeom prst="flowChartProcess">
            <a:avLst/>
          </a:prstGeom>
          <a:solidFill>
            <a:srgbClr val="FAFA8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2400" b="1">
                <a:solidFill>
                  <a:srgbClr val="993300"/>
                </a:solidFill>
                <a:latin typeface="Times New Roman" charset="0"/>
              </a:rPr>
              <a:t>Blood Vessel</a:t>
            </a:r>
            <a:r>
              <a:rPr lang="en-US" sz="2000" b="1">
                <a:latin typeface="Times New Roman" charset="0"/>
              </a:rPr>
              <a:t> </a:t>
            </a:r>
          </a:p>
          <a:p>
            <a:pPr algn="ctr" rtl="0"/>
            <a:r>
              <a:rPr lang="en-US" sz="2000" b="1">
                <a:latin typeface="Times New Roman" charset="0"/>
              </a:rPr>
              <a:t>Constriction</a:t>
            </a:r>
          </a:p>
        </p:txBody>
      </p:sp>
      <p:sp>
        <p:nvSpPr>
          <p:cNvPr id="174088" name="AutoShape 8"/>
          <p:cNvSpPr>
            <a:spLocks noChangeArrowheads="1"/>
          </p:cNvSpPr>
          <p:nvPr/>
        </p:nvSpPr>
        <p:spPr bwMode="auto">
          <a:xfrm>
            <a:off x="6400800" y="3048000"/>
            <a:ext cx="1771650" cy="957263"/>
          </a:xfrm>
          <a:prstGeom prst="flowChartProcess">
            <a:avLst/>
          </a:prstGeom>
          <a:solidFill>
            <a:srgbClr val="FAFA8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2400" b="1">
                <a:solidFill>
                  <a:srgbClr val="993300"/>
                </a:solidFill>
                <a:latin typeface="Times New Roman" charset="0"/>
              </a:rPr>
              <a:t>Coagulation</a:t>
            </a:r>
          </a:p>
          <a:p>
            <a:pPr algn="ctr" rtl="0"/>
            <a:r>
              <a:rPr lang="en-US" sz="2000" b="1">
                <a:latin typeface="Times New Roman" charset="0"/>
              </a:rPr>
              <a:t>Activation</a:t>
            </a:r>
          </a:p>
        </p:txBody>
      </p:sp>
      <p:sp>
        <p:nvSpPr>
          <p:cNvPr id="174089" name="Oval 9"/>
          <p:cNvSpPr>
            <a:spLocks noChangeArrowheads="1"/>
          </p:cNvSpPr>
          <p:nvPr/>
        </p:nvSpPr>
        <p:spPr bwMode="auto">
          <a:xfrm>
            <a:off x="3067050" y="5791200"/>
            <a:ext cx="3352800" cy="609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B191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2000" b="1">
                <a:latin typeface="Times New Roman" charset="0"/>
              </a:rPr>
              <a:t>Stable  Hemostatic Plug</a:t>
            </a:r>
          </a:p>
        </p:txBody>
      </p:sp>
      <p:sp>
        <p:nvSpPr>
          <p:cNvPr id="174090" name="AutoShape 10"/>
          <p:cNvSpPr>
            <a:spLocks noChangeArrowheads="1"/>
          </p:cNvSpPr>
          <p:nvPr/>
        </p:nvSpPr>
        <p:spPr bwMode="auto">
          <a:xfrm rot="2932130">
            <a:off x="2804319" y="1543844"/>
            <a:ext cx="258762" cy="1841500"/>
          </a:xfrm>
          <a:prstGeom prst="downArrow">
            <a:avLst>
              <a:gd name="adj1" fmla="val 50000"/>
              <a:gd name="adj2" fmla="val 1779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6396038" y="4572000"/>
            <a:ext cx="1471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Thromibn,</a:t>
            </a:r>
          </a:p>
          <a:p>
            <a:pPr algn="l" rtl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Fibrin</a:t>
            </a:r>
          </a:p>
        </p:txBody>
      </p:sp>
      <p:sp>
        <p:nvSpPr>
          <p:cNvPr id="174092" name="AutoShape 12"/>
          <p:cNvSpPr>
            <a:spLocks noChangeArrowheads="1"/>
          </p:cNvSpPr>
          <p:nvPr/>
        </p:nvSpPr>
        <p:spPr bwMode="auto">
          <a:xfrm rot="-2125301">
            <a:off x="2809875" y="3841750"/>
            <a:ext cx="241300" cy="1830388"/>
          </a:xfrm>
          <a:prstGeom prst="downArrow">
            <a:avLst>
              <a:gd name="adj1" fmla="val 50000"/>
              <a:gd name="adj2" fmla="val 189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1366838" y="4419600"/>
            <a:ext cx="1471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Reduced</a:t>
            </a:r>
          </a:p>
          <a:p>
            <a:pPr algn="l" rtl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Blood flow</a:t>
            </a:r>
          </a:p>
        </p:txBody>
      </p:sp>
      <p:sp>
        <p:nvSpPr>
          <p:cNvPr id="174094" name="AutoShape 14"/>
          <p:cNvSpPr>
            <a:spLocks noChangeArrowheads="1"/>
          </p:cNvSpPr>
          <p:nvPr/>
        </p:nvSpPr>
        <p:spPr bwMode="auto">
          <a:xfrm rot="2183523">
            <a:off x="6165850" y="3902075"/>
            <a:ext cx="249238" cy="2055813"/>
          </a:xfrm>
          <a:prstGeom prst="downArrow">
            <a:avLst>
              <a:gd name="adj1" fmla="val 50000"/>
              <a:gd name="adj2" fmla="val 2062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AutoShape 15"/>
          <p:cNvSpPr>
            <a:spLocks noChangeArrowheads="1"/>
          </p:cNvSpPr>
          <p:nvPr/>
        </p:nvSpPr>
        <p:spPr bwMode="auto">
          <a:xfrm rot="18676099">
            <a:off x="6405562" y="1565276"/>
            <a:ext cx="277813" cy="1636712"/>
          </a:xfrm>
          <a:prstGeom prst="downArrow">
            <a:avLst>
              <a:gd name="adj1" fmla="val 50000"/>
              <a:gd name="adj2" fmla="val 1472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6324600" y="1600200"/>
            <a:ext cx="1471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Tissue Factor</a:t>
            </a: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3236913" y="3870325"/>
            <a:ext cx="310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Primary hemostatic plug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1981200" y="1981200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Neural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0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animBg="1" autoUpdateAnimBg="0"/>
      <p:bldP spid="174085" grpId="0" animBg="1" autoUpdateAnimBg="0"/>
      <p:bldP spid="174086" grpId="0" animBg="1" autoUpdateAnimBg="0"/>
      <p:bldP spid="174087" grpId="0" animBg="1" autoUpdateAnimBg="0"/>
      <p:bldP spid="174088" grpId="0" animBg="1" autoUpdateAnimBg="0"/>
      <p:bldP spid="174089" grpId="0" animBg="1" autoUpdateAnimBg="0"/>
      <p:bldP spid="174091" grpId="0" autoUpdateAnimBg="0"/>
      <p:bldP spid="17409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reeform 2"/>
          <p:cNvSpPr>
            <a:spLocks/>
          </p:cNvSpPr>
          <p:nvPr/>
        </p:nvSpPr>
        <p:spPr bwMode="auto">
          <a:xfrm>
            <a:off x="3200400" y="6110288"/>
            <a:ext cx="3141663" cy="457200"/>
          </a:xfrm>
          <a:custGeom>
            <a:avLst/>
            <a:gdLst>
              <a:gd name="T0" fmla="*/ 0 w 3611"/>
              <a:gd name="T1" fmla="*/ 124 h 633"/>
              <a:gd name="T2" fmla="*/ 170 w 3611"/>
              <a:gd name="T3" fmla="*/ 209 h 633"/>
              <a:gd name="T4" fmla="*/ 369 w 3611"/>
              <a:gd name="T5" fmla="*/ 275 h 633"/>
              <a:gd name="T6" fmla="*/ 1105 w 3611"/>
              <a:gd name="T7" fmla="*/ 341 h 633"/>
              <a:gd name="T8" fmla="*/ 1417 w 3611"/>
              <a:gd name="T9" fmla="*/ 369 h 633"/>
              <a:gd name="T10" fmla="*/ 1558 w 3611"/>
              <a:gd name="T11" fmla="*/ 397 h 633"/>
              <a:gd name="T12" fmla="*/ 1615 w 3611"/>
              <a:gd name="T13" fmla="*/ 416 h 633"/>
              <a:gd name="T14" fmla="*/ 1672 w 3611"/>
              <a:gd name="T15" fmla="*/ 445 h 633"/>
              <a:gd name="T16" fmla="*/ 1785 w 3611"/>
              <a:gd name="T17" fmla="*/ 558 h 633"/>
              <a:gd name="T18" fmla="*/ 1861 w 3611"/>
              <a:gd name="T19" fmla="*/ 633 h 633"/>
              <a:gd name="T20" fmla="*/ 1936 w 3611"/>
              <a:gd name="T21" fmla="*/ 577 h 633"/>
              <a:gd name="T22" fmla="*/ 2210 w 3611"/>
              <a:gd name="T23" fmla="*/ 473 h 633"/>
              <a:gd name="T24" fmla="*/ 2691 w 3611"/>
              <a:gd name="T25" fmla="*/ 397 h 633"/>
              <a:gd name="T26" fmla="*/ 2965 w 3611"/>
              <a:gd name="T27" fmla="*/ 360 h 633"/>
              <a:gd name="T28" fmla="*/ 3296 w 3611"/>
              <a:gd name="T29" fmla="*/ 275 h 633"/>
              <a:gd name="T30" fmla="*/ 3419 w 3611"/>
              <a:gd name="T31" fmla="*/ 227 h 633"/>
              <a:gd name="T32" fmla="*/ 3475 w 3611"/>
              <a:gd name="T33" fmla="*/ 190 h 633"/>
              <a:gd name="T34" fmla="*/ 3494 w 3611"/>
              <a:gd name="T35" fmla="*/ 161 h 633"/>
              <a:gd name="T36" fmla="*/ 3522 w 3611"/>
              <a:gd name="T37" fmla="*/ 133 h 633"/>
              <a:gd name="T38" fmla="*/ 3560 w 3611"/>
              <a:gd name="T39" fmla="*/ 20 h 633"/>
              <a:gd name="T40" fmla="*/ 3589 w 3611"/>
              <a:gd name="T41" fmla="*/ 10 h 633"/>
              <a:gd name="T42" fmla="*/ 3560 w 3611"/>
              <a:gd name="T43" fmla="*/ 29 h 633"/>
              <a:gd name="T44" fmla="*/ 3579 w 3611"/>
              <a:gd name="T45" fmla="*/ 2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11" h="633">
                <a:moveTo>
                  <a:pt x="0" y="124"/>
                </a:moveTo>
                <a:cubicBezTo>
                  <a:pt x="63" y="144"/>
                  <a:pt x="112" y="180"/>
                  <a:pt x="170" y="209"/>
                </a:cubicBezTo>
                <a:cubicBezTo>
                  <a:pt x="229" y="238"/>
                  <a:pt x="304" y="262"/>
                  <a:pt x="369" y="275"/>
                </a:cubicBezTo>
                <a:cubicBezTo>
                  <a:pt x="610" y="323"/>
                  <a:pt x="861" y="324"/>
                  <a:pt x="1105" y="341"/>
                </a:cubicBezTo>
                <a:cubicBezTo>
                  <a:pt x="1209" y="348"/>
                  <a:pt x="1313" y="357"/>
                  <a:pt x="1417" y="369"/>
                </a:cubicBezTo>
                <a:cubicBezTo>
                  <a:pt x="1483" y="377"/>
                  <a:pt x="1490" y="381"/>
                  <a:pt x="1558" y="397"/>
                </a:cubicBezTo>
                <a:cubicBezTo>
                  <a:pt x="1577" y="402"/>
                  <a:pt x="1615" y="416"/>
                  <a:pt x="1615" y="416"/>
                </a:cubicBezTo>
                <a:cubicBezTo>
                  <a:pt x="1633" y="428"/>
                  <a:pt x="1655" y="432"/>
                  <a:pt x="1672" y="445"/>
                </a:cubicBezTo>
                <a:cubicBezTo>
                  <a:pt x="1713" y="477"/>
                  <a:pt x="1749" y="522"/>
                  <a:pt x="1785" y="558"/>
                </a:cubicBezTo>
                <a:cubicBezTo>
                  <a:pt x="1812" y="585"/>
                  <a:pt x="1839" y="600"/>
                  <a:pt x="1861" y="633"/>
                </a:cubicBezTo>
                <a:cubicBezTo>
                  <a:pt x="1893" y="613"/>
                  <a:pt x="1900" y="589"/>
                  <a:pt x="1936" y="577"/>
                </a:cubicBezTo>
                <a:cubicBezTo>
                  <a:pt x="2008" y="505"/>
                  <a:pt x="2114" y="491"/>
                  <a:pt x="2210" y="473"/>
                </a:cubicBezTo>
                <a:cubicBezTo>
                  <a:pt x="2369" y="443"/>
                  <a:pt x="2530" y="422"/>
                  <a:pt x="2691" y="397"/>
                </a:cubicBezTo>
                <a:cubicBezTo>
                  <a:pt x="2782" y="383"/>
                  <a:pt x="2875" y="378"/>
                  <a:pt x="2965" y="360"/>
                </a:cubicBezTo>
                <a:cubicBezTo>
                  <a:pt x="3076" y="338"/>
                  <a:pt x="3187" y="307"/>
                  <a:pt x="3296" y="275"/>
                </a:cubicBezTo>
                <a:cubicBezTo>
                  <a:pt x="3337" y="263"/>
                  <a:pt x="3382" y="249"/>
                  <a:pt x="3419" y="227"/>
                </a:cubicBezTo>
                <a:cubicBezTo>
                  <a:pt x="3438" y="216"/>
                  <a:pt x="3475" y="190"/>
                  <a:pt x="3475" y="190"/>
                </a:cubicBezTo>
                <a:cubicBezTo>
                  <a:pt x="3481" y="180"/>
                  <a:pt x="3487" y="170"/>
                  <a:pt x="3494" y="161"/>
                </a:cubicBezTo>
                <a:cubicBezTo>
                  <a:pt x="3502" y="151"/>
                  <a:pt x="3515" y="144"/>
                  <a:pt x="3522" y="133"/>
                </a:cubicBezTo>
                <a:cubicBezTo>
                  <a:pt x="3539" y="108"/>
                  <a:pt x="3541" y="39"/>
                  <a:pt x="3560" y="20"/>
                </a:cubicBezTo>
                <a:cubicBezTo>
                  <a:pt x="3567" y="13"/>
                  <a:pt x="3589" y="0"/>
                  <a:pt x="3589" y="10"/>
                </a:cubicBezTo>
                <a:cubicBezTo>
                  <a:pt x="3589" y="22"/>
                  <a:pt x="3560" y="17"/>
                  <a:pt x="3560" y="29"/>
                </a:cubicBezTo>
                <a:cubicBezTo>
                  <a:pt x="3560" y="49"/>
                  <a:pt x="3611" y="0"/>
                  <a:pt x="3579" y="2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7" name="Freeform 3"/>
          <p:cNvSpPr>
            <a:spLocks/>
          </p:cNvSpPr>
          <p:nvPr/>
        </p:nvSpPr>
        <p:spPr bwMode="auto">
          <a:xfrm>
            <a:off x="3200400" y="5881688"/>
            <a:ext cx="3141663" cy="457200"/>
          </a:xfrm>
          <a:custGeom>
            <a:avLst/>
            <a:gdLst>
              <a:gd name="T0" fmla="*/ 0 w 3611"/>
              <a:gd name="T1" fmla="*/ 124 h 633"/>
              <a:gd name="T2" fmla="*/ 170 w 3611"/>
              <a:gd name="T3" fmla="*/ 209 h 633"/>
              <a:gd name="T4" fmla="*/ 369 w 3611"/>
              <a:gd name="T5" fmla="*/ 275 h 633"/>
              <a:gd name="T6" fmla="*/ 1105 w 3611"/>
              <a:gd name="T7" fmla="*/ 341 h 633"/>
              <a:gd name="T8" fmla="*/ 1417 w 3611"/>
              <a:gd name="T9" fmla="*/ 369 h 633"/>
              <a:gd name="T10" fmla="*/ 1558 w 3611"/>
              <a:gd name="T11" fmla="*/ 397 h 633"/>
              <a:gd name="T12" fmla="*/ 1615 w 3611"/>
              <a:gd name="T13" fmla="*/ 416 h 633"/>
              <a:gd name="T14" fmla="*/ 1672 w 3611"/>
              <a:gd name="T15" fmla="*/ 445 h 633"/>
              <a:gd name="T16" fmla="*/ 1785 w 3611"/>
              <a:gd name="T17" fmla="*/ 558 h 633"/>
              <a:gd name="T18" fmla="*/ 1861 w 3611"/>
              <a:gd name="T19" fmla="*/ 633 h 633"/>
              <a:gd name="T20" fmla="*/ 1936 w 3611"/>
              <a:gd name="T21" fmla="*/ 577 h 633"/>
              <a:gd name="T22" fmla="*/ 2210 w 3611"/>
              <a:gd name="T23" fmla="*/ 473 h 633"/>
              <a:gd name="T24" fmla="*/ 2691 w 3611"/>
              <a:gd name="T25" fmla="*/ 397 h 633"/>
              <a:gd name="T26" fmla="*/ 2965 w 3611"/>
              <a:gd name="T27" fmla="*/ 360 h 633"/>
              <a:gd name="T28" fmla="*/ 3296 w 3611"/>
              <a:gd name="T29" fmla="*/ 275 h 633"/>
              <a:gd name="T30" fmla="*/ 3419 w 3611"/>
              <a:gd name="T31" fmla="*/ 227 h 633"/>
              <a:gd name="T32" fmla="*/ 3475 w 3611"/>
              <a:gd name="T33" fmla="*/ 190 h 633"/>
              <a:gd name="T34" fmla="*/ 3494 w 3611"/>
              <a:gd name="T35" fmla="*/ 161 h 633"/>
              <a:gd name="T36" fmla="*/ 3522 w 3611"/>
              <a:gd name="T37" fmla="*/ 133 h 633"/>
              <a:gd name="T38" fmla="*/ 3560 w 3611"/>
              <a:gd name="T39" fmla="*/ 20 h 633"/>
              <a:gd name="T40" fmla="*/ 3589 w 3611"/>
              <a:gd name="T41" fmla="*/ 10 h 633"/>
              <a:gd name="T42" fmla="*/ 3560 w 3611"/>
              <a:gd name="T43" fmla="*/ 29 h 633"/>
              <a:gd name="T44" fmla="*/ 3579 w 3611"/>
              <a:gd name="T45" fmla="*/ 2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11" h="633">
                <a:moveTo>
                  <a:pt x="0" y="124"/>
                </a:moveTo>
                <a:cubicBezTo>
                  <a:pt x="63" y="144"/>
                  <a:pt x="112" y="180"/>
                  <a:pt x="170" y="209"/>
                </a:cubicBezTo>
                <a:cubicBezTo>
                  <a:pt x="229" y="238"/>
                  <a:pt x="304" y="262"/>
                  <a:pt x="369" y="275"/>
                </a:cubicBezTo>
                <a:cubicBezTo>
                  <a:pt x="610" y="323"/>
                  <a:pt x="861" y="324"/>
                  <a:pt x="1105" y="341"/>
                </a:cubicBezTo>
                <a:cubicBezTo>
                  <a:pt x="1209" y="348"/>
                  <a:pt x="1313" y="357"/>
                  <a:pt x="1417" y="369"/>
                </a:cubicBezTo>
                <a:cubicBezTo>
                  <a:pt x="1483" y="377"/>
                  <a:pt x="1490" y="381"/>
                  <a:pt x="1558" y="397"/>
                </a:cubicBezTo>
                <a:cubicBezTo>
                  <a:pt x="1577" y="402"/>
                  <a:pt x="1615" y="416"/>
                  <a:pt x="1615" y="416"/>
                </a:cubicBezTo>
                <a:cubicBezTo>
                  <a:pt x="1633" y="428"/>
                  <a:pt x="1655" y="432"/>
                  <a:pt x="1672" y="445"/>
                </a:cubicBezTo>
                <a:cubicBezTo>
                  <a:pt x="1713" y="477"/>
                  <a:pt x="1749" y="522"/>
                  <a:pt x="1785" y="558"/>
                </a:cubicBezTo>
                <a:cubicBezTo>
                  <a:pt x="1812" y="585"/>
                  <a:pt x="1839" y="600"/>
                  <a:pt x="1861" y="633"/>
                </a:cubicBezTo>
                <a:cubicBezTo>
                  <a:pt x="1893" y="613"/>
                  <a:pt x="1900" y="589"/>
                  <a:pt x="1936" y="577"/>
                </a:cubicBezTo>
                <a:cubicBezTo>
                  <a:pt x="2008" y="505"/>
                  <a:pt x="2114" y="491"/>
                  <a:pt x="2210" y="473"/>
                </a:cubicBezTo>
                <a:cubicBezTo>
                  <a:pt x="2369" y="443"/>
                  <a:pt x="2530" y="422"/>
                  <a:pt x="2691" y="397"/>
                </a:cubicBezTo>
                <a:cubicBezTo>
                  <a:pt x="2782" y="383"/>
                  <a:pt x="2875" y="378"/>
                  <a:pt x="2965" y="360"/>
                </a:cubicBezTo>
                <a:cubicBezTo>
                  <a:pt x="3076" y="338"/>
                  <a:pt x="3187" y="307"/>
                  <a:pt x="3296" y="275"/>
                </a:cubicBezTo>
                <a:cubicBezTo>
                  <a:pt x="3337" y="263"/>
                  <a:pt x="3382" y="249"/>
                  <a:pt x="3419" y="227"/>
                </a:cubicBezTo>
                <a:cubicBezTo>
                  <a:pt x="3438" y="216"/>
                  <a:pt x="3475" y="190"/>
                  <a:pt x="3475" y="190"/>
                </a:cubicBezTo>
                <a:cubicBezTo>
                  <a:pt x="3481" y="180"/>
                  <a:pt x="3487" y="170"/>
                  <a:pt x="3494" y="161"/>
                </a:cubicBezTo>
                <a:cubicBezTo>
                  <a:pt x="3502" y="151"/>
                  <a:pt x="3515" y="144"/>
                  <a:pt x="3522" y="133"/>
                </a:cubicBezTo>
                <a:cubicBezTo>
                  <a:pt x="3539" y="108"/>
                  <a:pt x="3541" y="39"/>
                  <a:pt x="3560" y="20"/>
                </a:cubicBezTo>
                <a:cubicBezTo>
                  <a:pt x="3567" y="13"/>
                  <a:pt x="3589" y="0"/>
                  <a:pt x="3589" y="10"/>
                </a:cubicBezTo>
                <a:cubicBezTo>
                  <a:pt x="3589" y="22"/>
                  <a:pt x="3560" y="17"/>
                  <a:pt x="3560" y="29"/>
                </a:cubicBezTo>
                <a:cubicBezTo>
                  <a:pt x="3560" y="49"/>
                  <a:pt x="3611" y="0"/>
                  <a:pt x="3579" y="2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8" name="Freeform 4"/>
          <p:cNvSpPr>
            <a:spLocks/>
          </p:cNvSpPr>
          <p:nvPr/>
        </p:nvSpPr>
        <p:spPr bwMode="auto">
          <a:xfrm>
            <a:off x="3200400" y="5957888"/>
            <a:ext cx="3141663" cy="457200"/>
          </a:xfrm>
          <a:custGeom>
            <a:avLst/>
            <a:gdLst>
              <a:gd name="T0" fmla="*/ 0 w 3611"/>
              <a:gd name="T1" fmla="*/ 124 h 633"/>
              <a:gd name="T2" fmla="*/ 170 w 3611"/>
              <a:gd name="T3" fmla="*/ 209 h 633"/>
              <a:gd name="T4" fmla="*/ 369 w 3611"/>
              <a:gd name="T5" fmla="*/ 275 h 633"/>
              <a:gd name="T6" fmla="*/ 1105 w 3611"/>
              <a:gd name="T7" fmla="*/ 341 h 633"/>
              <a:gd name="T8" fmla="*/ 1417 w 3611"/>
              <a:gd name="T9" fmla="*/ 369 h 633"/>
              <a:gd name="T10" fmla="*/ 1558 w 3611"/>
              <a:gd name="T11" fmla="*/ 397 h 633"/>
              <a:gd name="T12" fmla="*/ 1615 w 3611"/>
              <a:gd name="T13" fmla="*/ 416 h 633"/>
              <a:gd name="T14" fmla="*/ 1672 w 3611"/>
              <a:gd name="T15" fmla="*/ 445 h 633"/>
              <a:gd name="T16" fmla="*/ 1785 w 3611"/>
              <a:gd name="T17" fmla="*/ 558 h 633"/>
              <a:gd name="T18" fmla="*/ 1861 w 3611"/>
              <a:gd name="T19" fmla="*/ 633 h 633"/>
              <a:gd name="T20" fmla="*/ 1936 w 3611"/>
              <a:gd name="T21" fmla="*/ 577 h 633"/>
              <a:gd name="T22" fmla="*/ 2210 w 3611"/>
              <a:gd name="T23" fmla="*/ 473 h 633"/>
              <a:gd name="T24" fmla="*/ 2691 w 3611"/>
              <a:gd name="T25" fmla="*/ 397 h 633"/>
              <a:gd name="T26" fmla="*/ 2965 w 3611"/>
              <a:gd name="T27" fmla="*/ 360 h 633"/>
              <a:gd name="T28" fmla="*/ 3296 w 3611"/>
              <a:gd name="T29" fmla="*/ 275 h 633"/>
              <a:gd name="T30" fmla="*/ 3419 w 3611"/>
              <a:gd name="T31" fmla="*/ 227 h 633"/>
              <a:gd name="T32" fmla="*/ 3475 w 3611"/>
              <a:gd name="T33" fmla="*/ 190 h 633"/>
              <a:gd name="T34" fmla="*/ 3494 w 3611"/>
              <a:gd name="T35" fmla="*/ 161 h 633"/>
              <a:gd name="T36" fmla="*/ 3522 w 3611"/>
              <a:gd name="T37" fmla="*/ 133 h 633"/>
              <a:gd name="T38" fmla="*/ 3560 w 3611"/>
              <a:gd name="T39" fmla="*/ 20 h 633"/>
              <a:gd name="T40" fmla="*/ 3589 w 3611"/>
              <a:gd name="T41" fmla="*/ 10 h 633"/>
              <a:gd name="T42" fmla="*/ 3560 w 3611"/>
              <a:gd name="T43" fmla="*/ 29 h 633"/>
              <a:gd name="T44" fmla="*/ 3579 w 3611"/>
              <a:gd name="T45" fmla="*/ 2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11" h="633">
                <a:moveTo>
                  <a:pt x="0" y="124"/>
                </a:moveTo>
                <a:cubicBezTo>
                  <a:pt x="63" y="144"/>
                  <a:pt x="112" y="180"/>
                  <a:pt x="170" y="209"/>
                </a:cubicBezTo>
                <a:cubicBezTo>
                  <a:pt x="229" y="238"/>
                  <a:pt x="304" y="262"/>
                  <a:pt x="369" y="275"/>
                </a:cubicBezTo>
                <a:cubicBezTo>
                  <a:pt x="610" y="323"/>
                  <a:pt x="861" y="324"/>
                  <a:pt x="1105" y="341"/>
                </a:cubicBezTo>
                <a:cubicBezTo>
                  <a:pt x="1209" y="348"/>
                  <a:pt x="1313" y="357"/>
                  <a:pt x="1417" y="369"/>
                </a:cubicBezTo>
                <a:cubicBezTo>
                  <a:pt x="1483" y="377"/>
                  <a:pt x="1490" y="381"/>
                  <a:pt x="1558" y="397"/>
                </a:cubicBezTo>
                <a:cubicBezTo>
                  <a:pt x="1577" y="402"/>
                  <a:pt x="1615" y="416"/>
                  <a:pt x="1615" y="416"/>
                </a:cubicBezTo>
                <a:cubicBezTo>
                  <a:pt x="1633" y="428"/>
                  <a:pt x="1655" y="432"/>
                  <a:pt x="1672" y="445"/>
                </a:cubicBezTo>
                <a:cubicBezTo>
                  <a:pt x="1713" y="477"/>
                  <a:pt x="1749" y="522"/>
                  <a:pt x="1785" y="558"/>
                </a:cubicBezTo>
                <a:cubicBezTo>
                  <a:pt x="1812" y="585"/>
                  <a:pt x="1839" y="600"/>
                  <a:pt x="1861" y="633"/>
                </a:cubicBezTo>
                <a:cubicBezTo>
                  <a:pt x="1893" y="613"/>
                  <a:pt x="1900" y="589"/>
                  <a:pt x="1936" y="577"/>
                </a:cubicBezTo>
                <a:cubicBezTo>
                  <a:pt x="2008" y="505"/>
                  <a:pt x="2114" y="491"/>
                  <a:pt x="2210" y="473"/>
                </a:cubicBezTo>
                <a:cubicBezTo>
                  <a:pt x="2369" y="443"/>
                  <a:pt x="2530" y="422"/>
                  <a:pt x="2691" y="397"/>
                </a:cubicBezTo>
                <a:cubicBezTo>
                  <a:pt x="2782" y="383"/>
                  <a:pt x="2875" y="378"/>
                  <a:pt x="2965" y="360"/>
                </a:cubicBezTo>
                <a:cubicBezTo>
                  <a:pt x="3076" y="338"/>
                  <a:pt x="3187" y="307"/>
                  <a:pt x="3296" y="275"/>
                </a:cubicBezTo>
                <a:cubicBezTo>
                  <a:pt x="3337" y="263"/>
                  <a:pt x="3382" y="249"/>
                  <a:pt x="3419" y="227"/>
                </a:cubicBezTo>
                <a:cubicBezTo>
                  <a:pt x="3438" y="216"/>
                  <a:pt x="3475" y="190"/>
                  <a:pt x="3475" y="190"/>
                </a:cubicBezTo>
                <a:cubicBezTo>
                  <a:pt x="3481" y="180"/>
                  <a:pt x="3487" y="170"/>
                  <a:pt x="3494" y="161"/>
                </a:cubicBezTo>
                <a:cubicBezTo>
                  <a:pt x="3502" y="151"/>
                  <a:pt x="3515" y="144"/>
                  <a:pt x="3522" y="133"/>
                </a:cubicBezTo>
                <a:cubicBezTo>
                  <a:pt x="3539" y="108"/>
                  <a:pt x="3541" y="39"/>
                  <a:pt x="3560" y="20"/>
                </a:cubicBezTo>
                <a:cubicBezTo>
                  <a:pt x="3567" y="13"/>
                  <a:pt x="3589" y="0"/>
                  <a:pt x="3589" y="10"/>
                </a:cubicBezTo>
                <a:cubicBezTo>
                  <a:pt x="3589" y="22"/>
                  <a:pt x="3560" y="17"/>
                  <a:pt x="3560" y="29"/>
                </a:cubicBezTo>
                <a:cubicBezTo>
                  <a:pt x="3560" y="49"/>
                  <a:pt x="3611" y="0"/>
                  <a:pt x="3579" y="2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9" name="Freeform 5"/>
          <p:cNvSpPr>
            <a:spLocks/>
          </p:cNvSpPr>
          <p:nvPr/>
        </p:nvSpPr>
        <p:spPr bwMode="auto">
          <a:xfrm>
            <a:off x="3200400" y="6034088"/>
            <a:ext cx="3141663" cy="457200"/>
          </a:xfrm>
          <a:custGeom>
            <a:avLst/>
            <a:gdLst>
              <a:gd name="T0" fmla="*/ 0 w 3611"/>
              <a:gd name="T1" fmla="*/ 124 h 633"/>
              <a:gd name="T2" fmla="*/ 170 w 3611"/>
              <a:gd name="T3" fmla="*/ 209 h 633"/>
              <a:gd name="T4" fmla="*/ 369 w 3611"/>
              <a:gd name="T5" fmla="*/ 275 h 633"/>
              <a:gd name="T6" fmla="*/ 1105 w 3611"/>
              <a:gd name="T7" fmla="*/ 341 h 633"/>
              <a:gd name="T8" fmla="*/ 1417 w 3611"/>
              <a:gd name="T9" fmla="*/ 369 h 633"/>
              <a:gd name="T10" fmla="*/ 1558 w 3611"/>
              <a:gd name="T11" fmla="*/ 397 h 633"/>
              <a:gd name="T12" fmla="*/ 1615 w 3611"/>
              <a:gd name="T13" fmla="*/ 416 h 633"/>
              <a:gd name="T14" fmla="*/ 1672 w 3611"/>
              <a:gd name="T15" fmla="*/ 445 h 633"/>
              <a:gd name="T16" fmla="*/ 1785 w 3611"/>
              <a:gd name="T17" fmla="*/ 558 h 633"/>
              <a:gd name="T18" fmla="*/ 1861 w 3611"/>
              <a:gd name="T19" fmla="*/ 633 h 633"/>
              <a:gd name="T20" fmla="*/ 1936 w 3611"/>
              <a:gd name="T21" fmla="*/ 577 h 633"/>
              <a:gd name="T22" fmla="*/ 2210 w 3611"/>
              <a:gd name="T23" fmla="*/ 473 h 633"/>
              <a:gd name="T24" fmla="*/ 2691 w 3611"/>
              <a:gd name="T25" fmla="*/ 397 h 633"/>
              <a:gd name="T26" fmla="*/ 2965 w 3611"/>
              <a:gd name="T27" fmla="*/ 360 h 633"/>
              <a:gd name="T28" fmla="*/ 3296 w 3611"/>
              <a:gd name="T29" fmla="*/ 275 h 633"/>
              <a:gd name="T30" fmla="*/ 3419 w 3611"/>
              <a:gd name="T31" fmla="*/ 227 h 633"/>
              <a:gd name="T32" fmla="*/ 3475 w 3611"/>
              <a:gd name="T33" fmla="*/ 190 h 633"/>
              <a:gd name="T34" fmla="*/ 3494 w 3611"/>
              <a:gd name="T35" fmla="*/ 161 h 633"/>
              <a:gd name="T36" fmla="*/ 3522 w 3611"/>
              <a:gd name="T37" fmla="*/ 133 h 633"/>
              <a:gd name="T38" fmla="*/ 3560 w 3611"/>
              <a:gd name="T39" fmla="*/ 20 h 633"/>
              <a:gd name="T40" fmla="*/ 3589 w 3611"/>
              <a:gd name="T41" fmla="*/ 10 h 633"/>
              <a:gd name="T42" fmla="*/ 3560 w 3611"/>
              <a:gd name="T43" fmla="*/ 29 h 633"/>
              <a:gd name="T44" fmla="*/ 3579 w 3611"/>
              <a:gd name="T45" fmla="*/ 2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11" h="633">
                <a:moveTo>
                  <a:pt x="0" y="124"/>
                </a:moveTo>
                <a:cubicBezTo>
                  <a:pt x="63" y="144"/>
                  <a:pt x="112" y="180"/>
                  <a:pt x="170" y="209"/>
                </a:cubicBezTo>
                <a:cubicBezTo>
                  <a:pt x="229" y="238"/>
                  <a:pt x="304" y="262"/>
                  <a:pt x="369" y="275"/>
                </a:cubicBezTo>
                <a:cubicBezTo>
                  <a:pt x="610" y="323"/>
                  <a:pt x="861" y="324"/>
                  <a:pt x="1105" y="341"/>
                </a:cubicBezTo>
                <a:cubicBezTo>
                  <a:pt x="1209" y="348"/>
                  <a:pt x="1313" y="357"/>
                  <a:pt x="1417" y="369"/>
                </a:cubicBezTo>
                <a:cubicBezTo>
                  <a:pt x="1483" y="377"/>
                  <a:pt x="1490" y="381"/>
                  <a:pt x="1558" y="397"/>
                </a:cubicBezTo>
                <a:cubicBezTo>
                  <a:pt x="1577" y="402"/>
                  <a:pt x="1615" y="416"/>
                  <a:pt x="1615" y="416"/>
                </a:cubicBezTo>
                <a:cubicBezTo>
                  <a:pt x="1633" y="428"/>
                  <a:pt x="1655" y="432"/>
                  <a:pt x="1672" y="445"/>
                </a:cubicBezTo>
                <a:cubicBezTo>
                  <a:pt x="1713" y="477"/>
                  <a:pt x="1749" y="522"/>
                  <a:pt x="1785" y="558"/>
                </a:cubicBezTo>
                <a:cubicBezTo>
                  <a:pt x="1812" y="585"/>
                  <a:pt x="1839" y="600"/>
                  <a:pt x="1861" y="633"/>
                </a:cubicBezTo>
                <a:cubicBezTo>
                  <a:pt x="1893" y="613"/>
                  <a:pt x="1900" y="589"/>
                  <a:pt x="1936" y="577"/>
                </a:cubicBezTo>
                <a:cubicBezTo>
                  <a:pt x="2008" y="505"/>
                  <a:pt x="2114" y="491"/>
                  <a:pt x="2210" y="473"/>
                </a:cubicBezTo>
                <a:cubicBezTo>
                  <a:pt x="2369" y="443"/>
                  <a:pt x="2530" y="422"/>
                  <a:pt x="2691" y="397"/>
                </a:cubicBezTo>
                <a:cubicBezTo>
                  <a:pt x="2782" y="383"/>
                  <a:pt x="2875" y="378"/>
                  <a:pt x="2965" y="360"/>
                </a:cubicBezTo>
                <a:cubicBezTo>
                  <a:pt x="3076" y="338"/>
                  <a:pt x="3187" y="307"/>
                  <a:pt x="3296" y="275"/>
                </a:cubicBezTo>
                <a:cubicBezTo>
                  <a:pt x="3337" y="263"/>
                  <a:pt x="3382" y="249"/>
                  <a:pt x="3419" y="227"/>
                </a:cubicBezTo>
                <a:cubicBezTo>
                  <a:pt x="3438" y="216"/>
                  <a:pt x="3475" y="190"/>
                  <a:pt x="3475" y="190"/>
                </a:cubicBezTo>
                <a:cubicBezTo>
                  <a:pt x="3481" y="180"/>
                  <a:pt x="3487" y="170"/>
                  <a:pt x="3494" y="161"/>
                </a:cubicBezTo>
                <a:cubicBezTo>
                  <a:pt x="3502" y="151"/>
                  <a:pt x="3515" y="144"/>
                  <a:pt x="3522" y="133"/>
                </a:cubicBezTo>
                <a:cubicBezTo>
                  <a:pt x="3539" y="108"/>
                  <a:pt x="3541" y="39"/>
                  <a:pt x="3560" y="20"/>
                </a:cubicBezTo>
                <a:cubicBezTo>
                  <a:pt x="3567" y="13"/>
                  <a:pt x="3589" y="0"/>
                  <a:pt x="3589" y="10"/>
                </a:cubicBezTo>
                <a:cubicBezTo>
                  <a:pt x="3589" y="22"/>
                  <a:pt x="3560" y="17"/>
                  <a:pt x="3560" y="29"/>
                </a:cubicBezTo>
                <a:cubicBezTo>
                  <a:pt x="3560" y="49"/>
                  <a:pt x="3611" y="0"/>
                  <a:pt x="3579" y="2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0" name="Freeform 6"/>
          <p:cNvSpPr>
            <a:spLocks/>
          </p:cNvSpPr>
          <p:nvPr/>
        </p:nvSpPr>
        <p:spPr bwMode="auto">
          <a:xfrm>
            <a:off x="3048000" y="5805488"/>
            <a:ext cx="625475" cy="217487"/>
          </a:xfrm>
          <a:custGeom>
            <a:avLst/>
            <a:gdLst>
              <a:gd name="T0" fmla="*/ 58 w 719"/>
              <a:gd name="T1" fmla="*/ 85 h 302"/>
              <a:gd name="T2" fmla="*/ 209 w 719"/>
              <a:gd name="T3" fmla="*/ 189 h 302"/>
              <a:gd name="T4" fmla="*/ 521 w 719"/>
              <a:gd name="T5" fmla="*/ 264 h 302"/>
              <a:gd name="T6" fmla="*/ 719 w 719"/>
              <a:gd name="T7" fmla="*/ 302 h 302"/>
              <a:gd name="T8" fmla="*/ 691 w 719"/>
              <a:gd name="T9" fmla="*/ 246 h 302"/>
              <a:gd name="T10" fmla="*/ 577 w 719"/>
              <a:gd name="T11" fmla="*/ 208 h 302"/>
              <a:gd name="T12" fmla="*/ 502 w 719"/>
              <a:gd name="T13" fmla="*/ 132 h 302"/>
              <a:gd name="T14" fmla="*/ 171 w 719"/>
              <a:gd name="T15" fmla="*/ 57 h 302"/>
              <a:gd name="T16" fmla="*/ 58 w 719"/>
              <a:gd name="T17" fmla="*/ 8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9" h="302">
                <a:moveTo>
                  <a:pt x="58" y="85"/>
                </a:moveTo>
                <a:cubicBezTo>
                  <a:pt x="81" y="156"/>
                  <a:pt x="153" y="160"/>
                  <a:pt x="209" y="189"/>
                </a:cubicBezTo>
                <a:cubicBezTo>
                  <a:pt x="314" y="244"/>
                  <a:pt x="401" y="255"/>
                  <a:pt x="521" y="264"/>
                </a:cubicBezTo>
                <a:cubicBezTo>
                  <a:pt x="588" y="274"/>
                  <a:pt x="654" y="281"/>
                  <a:pt x="719" y="302"/>
                </a:cubicBezTo>
                <a:cubicBezTo>
                  <a:pt x="714" y="286"/>
                  <a:pt x="707" y="256"/>
                  <a:pt x="691" y="246"/>
                </a:cubicBezTo>
                <a:cubicBezTo>
                  <a:pt x="666" y="231"/>
                  <a:pt x="607" y="217"/>
                  <a:pt x="577" y="208"/>
                </a:cubicBezTo>
                <a:cubicBezTo>
                  <a:pt x="544" y="186"/>
                  <a:pt x="532" y="157"/>
                  <a:pt x="502" y="132"/>
                </a:cubicBezTo>
                <a:cubicBezTo>
                  <a:pt x="420" y="63"/>
                  <a:pt x="263" y="62"/>
                  <a:pt x="171" y="57"/>
                </a:cubicBezTo>
                <a:cubicBezTo>
                  <a:pt x="130" y="46"/>
                  <a:pt x="0" y="0"/>
                  <a:pt x="58" y="85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1" name="Freeform 7"/>
          <p:cNvSpPr>
            <a:spLocks/>
          </p:cNvSpPr>
          <p:nvPr/>
        </p:nvSpPr>
        <p:spPr bwMode="auto">
          <a:xfrm>
            <a:off x="3657600" y="5881688"/>
            <a:ext cx="703263" cy="161925"/>
          </a:xfrm>
          <a:custGeom>
            <a:avLst/>
            <a:gdLst>
              <a:gd name="T0" fmla="*/ 30 w 808"/>
              <a:gd name="T1" fmla="*/ 102 h 225"/>
              <a:gd name="T2" fmla="*/ 672 w 808"/>
              <a:gd name="T3" fmla="*/ 225 h 225"/>
              <a:gd name="T4" fmla="*/ 757 w 808"/>
              <a:gd name="T5" fmla="*/ 168 h 225"/>
              <a:gd name="T6" fmla="*/ 729 w 808"/>
              <a:gd name="T7" fmla="*/ 159 h 225"/>
              <a:gd name="T8" fmla="*/ 644 w 808"/>
              <a:gd name="T9" fmla="*/ 121 h 225"/>
              <a:gd name="T10" fmla="*/ 474 w 808"/>
              <a:gd name="T11" fmla="*/ 27 h 225"/>
              <a:gd name="T12" fmla="*/ 247 w 808"/>
              <a:gd name="T13" fmla="*/ 17 h 225"/>
              <a:gd name="T14" fmla="*/ 49 w 808"/>
              <a:gd name="T15" fmla="*/ 8 h 225"/>
              <a:gd name="T16" fmla="*/ 30 w 808"/>
              <a:gd name="T17" fmla="*/ 10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8" h="225">
                <a:moveTo>
                  <a:pt x="30" y="102"/>
                </a:moveTo>
                <a:cubicBezTo>
                  <a:pt x="209" y="222"/>
                  <a:pt x="467" y="203"/>
                  <a:pt x="672" y="225"/>
                </a:cubicBezTo>
                <a:cubicBezTo>
                  <a:pt x="680" y="224"/>
                  <a:pt x="808" y="219"/>
                  <a:pt x="757" y="168"/>
                </a:cubicBezTo>
                <a:cubicBezTo>
                  <a:pt x="750" y="161"/>
                  <a:pt x="738" y="162"/>
                  <a:pt x="729" y="159"/>
                </a:cubicBezTo>
                <a:cubicBezTo>
                  <a:pt x="701" y="140"/>
                  <a:pt x="673" y="137"/>
                  <a:pt x="644" y="121"/>
                </a:cubicBezTo>
                <a:cubicBezTo>
                  <a:pt x="581" y="85"/>
                  <a:pt x="542" y="50"/>
                  <a:pt x="474" y="27"/>
                </a:cubicBezTo>
                <a:cubicBezTo>
                  <a:pt x="402" y="3"/>
                  <a:pt x="323" y="20"/>
                  <a:pt x="247" y="17"/>
                </a:cubicBezTo>
                <a:cubicBezTo>
                  <a:pt x="165" y="1"/>
                  <a:pt x="144" y="0"/>
                  <a:pt x="49" y="8"/>
                </a:cubicBezTo>
                <a:cubicBezTo>
                  <a:pt x="0" y="42"/>
                  <a:pt x="7" y="53"/>
                  <a:pt x="30" y="102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2" name="Freeform 8"/>
          <p:cNvSpPr>
            <a:spLocks/>
          </p:cNvSpPr>
          <p:nvPr/>
        </p:nvSpPr>
        <p:spPr bwMode="auto">
          <a:xfrm>
            <a:off x="4572000" y="6034088"/>
            <a:ext cx="271463" cy="246062"/>
          </a:xfrm>
          <a:custGeom>
            <a:avLst/>
            <a:gdLst>
              <a:gd name="T0" fmla="*/ 0 w 312"/>
              <a:gd name="T1" fmla="*/ 0 h 340"/>
              <a:gd name="T2" fmla="*/ 123 w 312"/>
              <a:gd name="T3" fmla="*/ 151 h 340"/>
              <a:gd name="T4" fmla="*/ 142 w 312"/>
              <a:gd name="T5" fmla="*/ 180 h 340"/>
              <a:gd name="T6" fmla="*/ 170 w 312"/>
              <a:gd name="T7" fmla="*/ 199 h 340"/>
              <a:gd name="T8" fmla="*/ 180 w 312"/>
              <a:gd name="T9" fmla="*/ 227 h 340"/>
              <a:gd name="T10" fmla="*/ 246 w 312"/>
              <a:gd name="T11" fmla="*/ 340 h 340"/>
              <a:gd name="T12" fmla="*/ 312 w 312"/>
              <a:gd name="T13" fmla="*/ 199 h 340"/>
              <a:gd name="T14" fmla="*/ 284 w 312"/>
              <a:gd name="T15" fmla="*/ 114 h 340"/>
              <a:gd name="T16" fmla="*/ 104 w 312"/>
              <a:gd name="T17" fmla="*/ 38 h 340"/>
              <a:gd name="T18" fmla="*/ 0 w 312"/>
              <a:gd name="T1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2" h="340">
                <a:moveTo>
                  <a:pt x="0" y="0"/>
                </a:moveTo>
                <a:cubicBezTo>
                  <a:pt x="18" y="52"/>
                  <a:pt x="69" y="134"/>
                  <a:pt x="123" y="151"/>
                </a:cubicBezTo>
                <a:cubicBezTo>
                  <a:pt x="129" y="161"/>
                  <a:pt x="134" y="172"/>
                  <a:pt x="142" y="180"/>
                </a:cubicBezTo>
                <a:cubicBezTo>
                  <a:pt x="150" y="188"/>
                  <a:pt x="163" y="190"/>
                  <a:pt x="170" y="199"/>
                </a:cubicBezTo>
                <a:cubicBezTo>
                  <a:pt x="176" y="207"/>
                  <a:pt x="175" y="218"/>
                  <a:pt x="180" y="227"/>
                </a:cubicBezTo>
                <a:cubicBezTo>
                  <a:pt x="203" y="268"/>
                  <a:pt x="230" y="296"/>
                  <a:pt x="246" y="340"/>
                </a:cubicBezTo>
                <a:cubicBezTo>
                  <a:pt x="263" y="289"/>
                  <a:pt x="294" y="254"/>
                  <a:pt x="312" y="199"/>
                </a:cubicBezTo>
                <a:cubicBezTo>
                  <a:pt x="305" y="175"/>
                  <a:pt x="298" y="135"/>
                  <a:pt x="284" y="114"/>
                </a:cubicBezTo>
                <a:cubicBezTo>
                  <a:pt x="244" y="54"/>
                  <a:pt x="168" y="47"/>
                  <a:pt x="104" y="38"/>
                </a:cubicBezTo>
                <a:cubicBezTo>
                  <a:pt x="73" y="28"/>
                  <a:pt x="27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3" name="Freeform 9"/>
          <p:cNvSpPr>
            <a:spLocks/>
          </p:cNvSpPr>
          <p:nvPr/>
        </p:nvSpPr>
        <p:spPr bwMode="auto">
          <a:xfrm>
            <a:off x="4953000" y="6034088"/>
            <a:ext cx="349250" cy="165100"/>
          </a:xfrm>
          <a:custGeom>
            <a:avLst/>
            <a:gdLst>
              <a:gd name="T0" fmla="*/ 59 w 402"/>
              <a:gd name="T1" fmla="*/ 208 h 229"/>
              <a:gd name="T2" fmla="*/ 181 w 402"/>
              <a:gd name="T3" fmla="*/ 208 h 229"/>
              <a:gd name="T4" fmla="*/ 323 w 402"/>
              <a:gd name="T5" fmla="*/ 113 h 229"/>
              <a:gd name="T6" fmla="*/ 380 w 402"/>
              <a:gd name="T7" fmla="*/ 95 h 229"/>
              <a:gd name="T8" fmla="*/ 370 w 402"/>
              <a:gd name="T9" fmla="*/ 19 h 229"/>
              <a:gd name="T10" fmla="*/ 313 w 402"/>
              <a:gd name="T11" fmla="*/ 0 h 229"/>
              <a:gd name="T12" fmla="*/ 162 w 402"/>
              <a:gd name="T13" fmla="*/ 76 h 229"/>
              <a:gd name="T14" fmla="*/ 115 w 402"/>
              <a:gd name="T15" fmla="*/ 85 h 229"/>
              <a:gd name="T16" fmla="*/ 59 w 402"/>
              <a:gd name="T17" fmla="*/ 104 h 229"/>
              <a:gd name="T18" fmla="*/ 30 w 402"/>
              <a:gd name="T19" fmla="*/ 189 h 229"/>
              <a:gd name="T20" fmla="*/ 59 w 402"/>
              <a:gd name="T21" fmla="*/ 20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2" h="229">
                <a:moveTo>
                  <a:pt x="59" y="208"/>
                </a:moveTo>
                <a:cubicBezTo>
                  <a:pt x="120" y="228"/>
                  <a:pt x="117" y="229"/>
                  <a:pt x="181" y="208"/>
                </a:cubicBezTo>
                <a:cubicBezTo>
                  <a:pt x="230" y="176"/>
                  <a:pt x="269" y="137"/>
                  <a:pt x="323" y="113"/>
                </a:cubicBezTo>
                <a:cubicBezTo>
                  <a:pt x="341" y="105"/>
                  <a:pt x="380" y="95"/>
                  <a:pt x="380" y="95"/>
                </a:cubicBezTo>
                <a:cubicBezTo>
                  <a:pt x="385" y="67"/>
                  <a:pt x="402" y="39"/>
                  <a:pt x="370" y="19"/>
                </a:cubicBezTo>
                <a:cubicBezTo>
                  <a:pt x="353" y="8"/>
                  <a:pt x="313" y="0"/>
                  <a:pt x="313" y="0"/>
                </a:cubicBezTo>
                <a:cubicBezTo>
                  <a:pt x="257" y="20"/>
                  <a:pt x="220" y="63"/>
                  <a:pt x="162" y="76"/>
                </a:cubicBezTo>
                <a:cubicBezTo>
                  <a:pt x="146" y="79"/>
                  <a:pt x="130" y="81"/>
                  <a:pt x="115" y="85"/>
                </a:cubicBezTo>
                <a:cubicBezTo>
                  <a:pt x="96" y="90"/>
                  <a:pt x="59" y="104"/>
                  <a:pt x="59" y="104"/>
                </a:cubicBezTo>
                <a:cubicBezTo>
                  <a:pt x="32" y="122"/>
                  <a:pt x="0" y="152"/>
                  <a:pt x="30" y="189"/>
                </a:cubicBezTo>
                <a:cubicBezTo>
                  <a:pt x="62" y="229"/>
                  <a:pt x="59" y="178"/>
                  <a:pt x="59" y="208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4" name="Freeform 10"/>
          <p:cNvSpPr>
            <a:spLocks/>
          </p:cNvSpPr>
          <p:nvPr/>
        </p:nvSpPr>
        <p:spPr bwMode="auto">
          <a:xfrm>
            <a:off x="5334000" y="5957888"/>
            <a:ext cx="528638" cy="176212"/>
          </a:xfrm>
          <a:custGeom>
            <a:avLst/>
            <a:gdLst>
              <a:gd name="T0" fmla="*/ 32 w 608"/>
              <a:gd name="T1" fmla="*/ 217 h 243"/>
              <a:gd name="T2" fmla="*/ 268 w 608"/>
              <a:gd name="T3" fmla="*/ 180 h 243"/>
              <a:gd name="T4" fmla="*/ 438 w 608"/>
              <a:gd name="T5" fmla="*/ 208 h 243"/>
              <a:gd name="T6" fmla="*/ 608 w 608"/>
              <a:gd name="T7" fmla="*/ 161 h 243"/>
              <a:gd name="T8" fmla="*/ 599 w 608"/>
              <a:gd name="T9" fmla="*/ 104 h 243"/>
              <a:gd name="T10" fmla="*/ 419 w 608"/>
              <a:gd name="T11" fmla="*/ 38 h 243"/>
              <a:gd name="T12" fmla="*/ 316 w 608"/>
              <a:gd name="T13" fmla="*/ 10 h 243"/>
              <a:gd name="T14" fmla="*/ 287 w 608"/>
              <a:gd name="T15" fmla="*/ 0 h 243"/>
              <a:gd name="T16" fmla="*/ 183 w 608"/>
              <a:gd name="T17" fmla="*/ 19 h 243"/>
              <a:gd name="T18" fmla="*/ 127 w 608"/>
              <a:gd name="T19" fmla="*/ 38 h 243"/>
              <a:gd name="T20" fmla="*/ 32 w 608"/>
              <a:gd name="T21" fmla="*/ 2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8" h="243">
                <a:moveTo>
                  <a:pt x="32" y="217"/>
                </a:moveTo>
                <a:cubicBezTo>
                  <a:pt x="108" y="243"/>
                  <a:pt x="193" y="198"/>
                  <a:pt x="268" y="180"/>
                </a:cubicBezTo>
                <a:cubicBezTo>
                  <a:pt x="325" y="188"/>
                  <a:pt x="381" y="199"/>
                  <a:pt x="438" y="208"/>
                </a:cubicBezTo>
                <a:cubicBezTo>
                  <a:pt x="500" y="203"/>
                  <a:pt x="587" y="227"/>
                  <a:pt x="608" y="161"/>
                </a:cubicBezTo>
                <a:cubicBezTo>
                  <a:pt x="605" y="142"/>
                  <a:pt x="608" y="121"/>
                  <a:pt x="599" y="104"/>
                </a:cubicBezTo>
                <a:cubicBezTo>
                  <a:pt x="577" y="65"/>
                  <a:pt x="457" y="45"/>
                  <a:pt x="419" y="38"/>
                </a:cubicBezTo>
                <a:cubicBezTo>
                  <a:pt x="361" y="28"/>
                  <a:pt x="377" y="31"/>
                  <a:pt x="316" y="10"/>
                </a:cubicBezTo>
                <a:cubicBezTo>
                  <a:pt x="306" y="7"/>
                  <a:pt x="287" y="0"/>
                  <a:pt x="287" y="0"/>
                </a:cubicBezTo>
                <a:cubicBezTo>
                  <a:pt x="215" y="10"/>
                  <a:pt x="231" y="3"/>
                  <a:pt x="183" y="19"/>
                </a:cubicBezTo>
                <a:cubicBezTo>
                  <a:pt x="164" y="25"/>
                  <a:pt x="127" y="38"/>
                  <a:pt x="127" y="38"/>
                </a:cubicBezTo>
                <a:cubicBezTo>
                  <a:pt x="95" y="85"/>
                  <a:pt x="0" y="149"/>
                  <a:pt x="32" y="217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5" name="Freeform 11"/>
          <p:cNvSpPr>
            <a:spLocks/>
          </p:cNvSpPr>
          <p:nvPr/>
        </p:nvSpPr>
        <p:spPr bwMode="auto">
          <a:xfrm>
            <a:off x="5867400" y="5729288"/>
            <a:ext cx="552450" cy="233362"/>
          </a:xfrm>
          <a:custGeom>
            <a:avLst/>
            <a:gdLst>
              <a:gd name="T0" fmla="*/ 66 w 635"/>
              <a:gd name="T1" fmla="*/ 321 h 323"/>
              <a:gd name="T2" fmla="*/ 397 w 635"/>
              <a:gd name="T3" fmla="*/ 255 h 323"/>
              <a:gd name="T4" fmla="*/ 454 w 635"/>
              <a:gd name="T5" fmla="*/ 217 h 323"/>
              <a:gd name="T6" fmla="*/ 482 w 635"/>
              <a:gd name="T7" fmla="*/ 198 h 323"/>
              <a:gd name="T8" fmla="*/ 501 w 635"/>
              <a:gd name="T9" fmla="*/ 170 h 323"/>
              <a:gd name="T10" fmla="*/ 529 w 635"/>
              <a:gd name="T11" fmla="*/ 151 h 323"/>
              <a:gd name="T12" fmla="*/ 539 w 635"/>
              <a:gd name="T13" fmla="*/ 122 h 323"/>
              <a:gd name="T14" fmla="*/ 586 w 635"/>
              <a:gd name="T15" fmla="*/ 75 h 323"/>
              <a:gd name="T16" fmla="*/ 624 w 635"/>
              <a:gd name="T17" fmla="*/ 19 h 323"/>
              <a:gd name="T18" fmla="*/ 567 w 635"/>
              <a:gd name="T19" fmla="*/ 0 h 323"/>
              <a:gd name="T20" fmla="*/ 510 w 635"/>
              <a:gd name="T21" fmla="*/ 9 h 323"/>
              <a:gd name="T22" fmla="*/ 454 w 635"/>
              <a:gd name="T23" fmla="*/ 28 h 323"/>
              <a:gd name="T24" fmla="*/ 76 w 635"/>
              <a:gd name="T25" fmla="*/ 132 h 323"/>
              <a:gd name="T26" fmla="*/ 57 w 635"/>
              <a:gd name="T27" fmla="*/ 160 h 323"/>
              <a:gd name="T28" fmla="*/ 29 w 635"/>
              <a:gd name="T29" fmla="*/ 179 h 323"/>
              <a:gd name="T30" fmla="*/ 0 w 635"/>
              <a:gd name="T31" fmla="*/ 264 h 323"/>
              <a:gd name="T32" fmla="*/ 76 w 635"/>
              <a:gd name="T33" fmla="*/ 321 h 323"/>
              <a:gd name="T34" fmla="*/ 66 w 635"/>
              <a:gd name="T35" fmla="*/ 321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5" h="323">
                <a:moveTo>
                  <a:pt x="66" y="321"/>
                </a:moveTo>
                <a:cubicBezTo>
                  <a:pt x="177" y="302"/>
                  <a:pt x="287" y="276"/>
                  <a:pt x="397" y="255"/>
                </a:cubicBezTo>
                <a:cubicBezTo>
                  <a:pt x="416" y="242"/>
                  <a:pt x="435" y="230"/>
                  <a:pt x="454" y="217"/>
                </a:cubicBezTo>
                <a:cubicBezTo>
                  <a:pt x="463" y="211"/>
                  <a:pt x="482" y="198"/>
                  <a:pt x="482" y="198"/>
                </a:cubicBezTo>
                <a:cubicBezTo>
                  <a:pt x="488" y="189"/>
                  <a:pt x="493" y="178"/>
                  <a:pt x="501" y="170"/>
                </a:cubicBezTo>
                <a:cubicBezTo>
                  <a:pt x="509" y="162"/>
                  <a:pt x="522" y="160"/>
                  <a:pt x="529" y="151"/>
                </a:cubicBezTo>
                <a:cubicBezTo>
                  <a:pt x="535" y="143"/>
                  <a:pt x="534" y="131"/>
                  <a:pt x="539" y="122"/>
                </a:cubicBezTo>
                <a:cubicBezTo>
                  <a:pt x="555" y="90"/>
                  <a:pt x="557" y="94"/>
                  <a:pt x="586" y="75"/>
                </a:cubicBezTo>
                <a:cubicBezTo>
                  <a:pt x="599" y="56"/>
                  <a:pt x="611" y="38"/>
                  <a:pt x="624" y="19"/>
                </a:cubicBezTo>
                <a:cubicBezTo>
                  <a:pt x="635" y="2"/>
                  <a:pt x="567" y="0"/>
                  <a:pt x="567" y="0"/>
                </a:cubicBezTo>
                <a:cubicBezTo>
                  <a:pt x="548" y="3"/>
                  <a:pt x="529" y="4"/>
                  <a:pt x="510" y="9"/>
                </a:cubicBezTo>
                <a:cubicBezTo>
                  <a:pt x="491" y="14"/>
                  <a:pt x="454" y="28"/>
                  <a:pt x="454" y="28"/>
                </a:cubicBezTo>
                <a:cubicBezTo>
                  <a:pt x="342" y="101"/>
                  <a:pt x="199" y="88"/>
                  <a:pt x="76" y="132"/>
                </a:cubicBezTo>
                <a:cubicBezTo>
                  <a:pt x="70" y="141"/>
                  <a:pt x="65" y="152"/>
                  <a:pt x="57" y="160"/>
                </a:cubicBezTo>
                <a:cubicBezTo>
                  <a:pt x="49" y="168"/>
                  <a:pt x="36" y="170"/>
                  <a:pt x="29" y="179"/>
                </a:cubicBezTo>
                <a:cubicBezTo>
                  <a:pt x="14" y="198"/>
                  <a:pt x="8" y="241"/>
                  <a:pt x="0" y="264"/>
                </a:cubicBezTo>
                <a:cubicBezTo>
                  <a:pt x="24" y="299"/>
                  <a:pt x="41" y="302"/>
                  <a:pt x="76" y="321"/>
                </a:cubicBezTo>
                <a:cubicBezTo>
                  <a:pt x="79" y="323"/>
                  <a:pt x="69" y="321"/>
                  <a:pt x="66" y="321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6" name="Freeform 12"/>
          <p:cNvSpPr>
            <a:spLocks/>
          </p:cNvSpPr>
          <p:nvPr/>
        </p:nvSpPr>
        <p:spPr bwMode="auto">
          <a:xfrm>
            <a:off x="3810000" y="5653088"/>
            <a:ext cx="501650" cy="190500"/>
          </a:xfrm>
          <a:custGeom>
            <a:avLst/>
            <a:gdLst>
              <a:gd name="T0" fmla="*/ 23 w 576"/>
              <a:gd name="T1" fmla="*/ 179 h 264"/>
              <a:gd name="T2" fmla="*/ 136 w 576"/>
              <a:gd name="T3" fmla="*/ 255 h 264"/>
              <a:gd name="T4" fmla="*/ 457 w 576"/>
              <a:gd name="T5" fmla="*/ 264 h 264"/>
              <a:gd name="T6" fmla="*/ 532 w 576"/>
              <a:gd name="T7" fmla="*/ 189 h 264"/>
              <a:gd name="T8" fmla="*/ 429 w 576"/>
              <a:gd name="T9" fmla="*/ 151 h 264"/>
              <a:gd name="T10" fmla="*/ 372 w 576"/>
              <a:gd name="T11" fmla="*/ 132 h 264"/>
              <a:gd name="T12" fmla="*/ 325 w 576"/>
              <a:gd name="T13" fmla="*/ 85 h 264"/>
              <a:gd name="T14" fmla="*/ 221 w 576"/>
              <a:gd name="T15" fmla="*/ 0 h 264"/>
              <a:gd name="T16" fmla="*/ 117 w 576"/>
              <a:gd name="T17" fmla="*/ 28 h 264"/>
              <a:gd name="T18" fmla="*/ 41 w 576"/>
              <a:gd name="T19" fmla="*/ 132 h 264"/>
              <a:gd name="T20" fmla="*/ 32 w 576"/>
              <a:gd name="T21" fmla="*/ 160 h 264"/>
              <a:gd name="T22" fmla="*/ 23 w 576"/>
              <a:gd name="T23" fmla="*/ 17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6" h="264">
                <a:moveTo>
                  <a:pt x="23" y="179"/>
                </a:moveTo>
                <a:cubicBezTo>
                  <a:pt x="63" y="206"/>
                  <a:pt x="89" y="239"/>
                  <a:pt x="136" y="255"/>
                </a:cubicBezTo>
                <a:cubicBezTo>
                  <a:pt x="341" y="246"/>
                  <a:pt x="316" y="245"/>
                  <a:pt x="457" y="264"/>
                </a:cubicBezTo>
                <a:cubicBezTo>
                  <a:pt x="494" y="259"/>
                  <a:pt x="576" y="253"/>
                  <a:pt x="532" y="189"/>
                </a:cubicBezTo>
                <a:cubicBezTo>
                  <a:pt x="512" y="160"/>
                  <a:pt x="457" y="159"/>
                  <a:pt x="429" y="151"/>
                </a:cubicBezTo>
                <a:cubicBezTo>
                  <a:pt x="410" y="146"/>
                  <a:pt x="372" y="132"/>
                  <a:pt x="372" y="132"/>
                </a:cubicBezTo>
                <a:cubicBezTo>
                  <a:pt x="318" y="53"/>
                  <a:pt x="391" y="152"/>
                  <a:pt x="325" y="85"/>
                </a:cubicBezTo>
                <a:cubicBezTo>
                  <a:pt x="286" y="45"/>
                  <a:pt x="279" y="19"/>
                  <a:pt x="221" y="0"/>
                </a:cubicBezTo>
                <a:cubicBezTo>
                  <a:pt x="187" y="11"/>
                  <a:pt x="152" y="20"/>
                  <a:pt x="117" y="28"/>
                </a:cubicBezTo>
                <a:cubicBezTo>
                  <a:pt x="78" y="54"/>
                  <a:pt x="56" y="88"/>
                  <a:pt x="41" y="132"/>
                </a:cubicBezTo>
                <a:cubicBezTo>
                  <a:pt x="38" y="141"/>
                  <a:pt x="36" y="151"/>
                  <a:pt x="32" y="160"/>
                </a:cubicBezTo>
                <a:cubicBezTo>
                  <a:pt x="21" y="182"/>
                  <a:pt x="0" y="202"/>
                  <a:pt x="23" y="179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7" name="Freeform 13"/>
          <p:cNvSpPr>
            <a:spLocks/>
          </p:cNvSpPr>
          <p:nvPr/>
        </p:nvSpPr>
        <p:spPr bwMode="auto">
          <a:xfrm>
            <a:off x="4419600" y="5805488"/>
            <a:ext cx="463550" cy="190500"/>
          </a:xfrm>
          <a:custGeom>
            <a:avLst/>
            <a:gdLst>
              <a:gd name="T0" fmla="*/ 41 w 533"/>
              <a:gd name="T1" fmla="*/ 208 h 264"/>
              <a:gd name="T2" fmla="*/ 117 w 533"/>
              <a:gd name="T3" fmla="*/ 264 h 264"/>
              <a:gd name="T4" fmla="*/ 258 w 533"/>
              <a:gd name="T5" fmla="*/ 227 h 264"/>
              <a:gd name="T6" fmla="*/ 485 w 533"/>
              <a:gd name="T7" fmla="*/ 236 h 264"/>
              <a:gd name="T8" fmla="*/ 523 w 533"/>
              <a:gd name="T9" fmla="*/ 113 h 264"/>
              <a:gd name="T10" fmla="*/ 532 w 533"/>
              <a:gd name="T11" fmla="*/ 85 h 264"/>
              <a:gd name="T12" fmla="*/ 457 w 533"/>
              <a:gd name="T13" fmla="*/ 38 h 264"/>
              <a:gd name="T14" fmla="*/ 391 w 533"/>
              <a:gd name="T15" fmla="*/ 47 h 264"/>
              <a:gd name="T16" fmla="*/ 353 w 533"/>
              <a:gd name="T17" fmla="*/ 57 h 264"/>
              <a:gd name="T18" fmla="*/ 296 w 533"/>
              <a:gd name="T19" fmla="*/ 75 h 264"/>
              <a:gd name="T20" fmla="*/ 221 w 533"/>
              <a:gd name="T21" fmla="*/ 0 h 264"/>
              <a:gd name="T22" fmla="*/ 145 w 533"/>
              <a:gd name="T23" fmla="*/ 19 h 264"/>
              <a:gd name="T24" fmla="*/ 51 w 533"/>
              <a:gd name="T25" fmla="*/ 113 h 264"/>
              <a:gd name="T26" fmla="*/ 41 w 533"/>
              <a:gd name="T27" fmla="*/ 20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3" h="264">
                <a:moveTo>
                  <a:pt x="41" y="208"/>
                </a:moveTo>
                <a:cubicBezTo>
                  <a:pt x="73" y="229"/>
                  <a:pt x="80" y="253"/>
                  <a:pt x="117" y="264"/>
                </a:cubicBezTo>
                <a:cubicBezTo>
                  <a:pt x="165" y="255"/>
                  <a:pt x="210" y="239"/>
                  <a:pt x="258" y="227"/>
                </a:cubicBezTo>
                <a:cubicBezTo>
                  <a:pt x="276" y="228"/>
                  <a:pt x="432" y="253"/>
                  <a:pt x="485" y="236"/>
                </a:cubicBezTo>
                <a:cubicBezTo>
                  <a:pt x="498" y="195"/>
                  <a:pt x="510" y="154"/>
                  <a:pt x="523" y="113"/>
                </a:cubicBezTo>
                <a:cubicBezTo>
                  <a:pt x="526" y="104"/>
                  <a:pt x="532" y="85"/>
                  <a:pt x="532" y="85"/>
                </a:cubicBezTo>
                <a:cubicBezTo>
                  <a:pt x="506" y="8"/>
                  <a:pt x="533" y="26"/>
                  <a:pt x="457" y="38"/>
                </a:cubicBezTo>
                <a:cubicBezTo>
                  <a:pt x="435" y="41"/>
                  <a:pt x="413" y="43"/>
                  <a:pt x="391" y="47"/>
                </a:cubicBezTo>
                <a:cubicBezTo>
                  <a:pt x="378" y="49"/>
                  <a:pt x="366" y="53"/>
                  <a:pt x="353" y="57"/>
                </a:cubicBezTo>
                <a:cubicBezTo>
                  <a:pt x="334" y="63"/>
                  <a:pt x="296" y="75"/>
                  <a:pt x="296" y="75"/>
                </a:cubicBezTo>
                <a:cubicBezTo>
                  <a:pt x="269" y="48"/>
                  <a:pt x="242" y="32"/>
                  <a:pt x="221" y="0"/>
                </a:cubicBezTo>
                <a:cubicBezTo>
                  <a:pt x="210" y="2"/>
                  <a:pt x="160" y="9"/>
                  <a:pt x="145" y="19"/>
                </a:cubicBezTo>
                <a:cubicBezTo>
                  <a:pt x="100" y="50"/>
                  <a:pt x="107" y="95"/>
                  <a:pt x="51" y="113"/>
                </a:cubicBezTo>
                <a:cubicBezTo>
                  <a:pt x="3" y="144"/>
                  <a:pt x="0" y="167"/>
                  <a:pt x="41" y="208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8" name="Freeform 14"/>
          <p:cNvSpPr>
            <a:spLocks/>
          </p:cNvSpPr>
          <p:nvPr/>
        </p:nvSpPr>
        <p:spPr bwMode="auto">
          <a:xfrm>
            <a:off x="4876800" y="5805488"/>
            <a:ext cx="660400" cy="192087"/>
          </a:xfrm>
          <a:custGeom>
            <a:avLst/>
            <a:gdLst>
              <a:gd name="T0" fmla="*/ 108 w 759"/>
              <a:gd name="T1" fmla="*/ 260 h 267"/>
              <a:gd name="T2" fmla="*/ 316 w 759"/>
              <a:gd name="T3" fmla="*/ 222 h 267"/>
              <a:gd name="T4" fmla="*/ 372 w 759"/>
              <a:gd name="T5" fmla="*/ 193 h 267"/>
              <a:gd name="T6" fmla="*/ 429 w 759"/>
              <a:gd name="T7" fmla="*/ 175 h 267"/>
              <a:gd name="T8" fmla="*/ 665 w 759"/>
              <a:gd name="T9" fmla="*/ 118 h 267"/>
              <a:gd name="T10" fmla="*/ 759 w 759"/>
              <a:gd name="T11" fmla="*/ 71 h 267"/>
              <a:gd name="T12" fmla="*/ 618 w 759"/>
              <a:gd name="T13" fmla="*/ 42 h 267"/>
              <a:gd name="T14" fmla="*/ 410 w 759"/>
              <a:gd name="T15" fmla="*/ 5 h 267"/>
              <a:gd name="T16" fmla="*/ 164 w 759"/>
              <a:gd name="T17" fmla="*/ 42 h 267"/>
              <a:gd name="T18" fmla="*/ 98 w 759"/>
              <a:gd name="T19" fmla="*/ 184 h 267"/>
              <a:gd name="T20" fmla="*/ 42 w 759"/>
              <a:gd name="T21" fmla="*/ 231 h 267"/>
              <a:gd name="T22" fmla="*/ 13 w 759"/>
              <a:gd name="T23" fmla="*/ 260 h 267"/>
              <a:gd name="T24" fmla="*/ 70 w 759"/>
              <a:gd name="T25" fmla="*/ 241 h 267"/>
              <a:gd name="T26" fmla="*/ 108 w 759"/>
              <a:gd name="T27" fmla="*/ 26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9" h="267">
                <a:moveTo>
                  <a:pt x="108" y="260"/>
                </a:moveTo>
                <a:cubicBezTo>
                  <a:pt x="181" y="253"/>
                  <a:pt x="247" y="245"/>
                  <a:pt x="316" y="222"/>
                </a:cubicBezTo>
                <a:cubicBezTo>
                  <a:pt x="421" y="187"/>
                  <a:pt x="260" y="242"/>
                  <a:pt x="372" y="193"/>
                </a:cubicBezTo>
                <a:cubicBezTo>
                  <a:pt x="390" y="185"/>
                  <a:pt x="429" y="175"/>
                  <a:pt x="429" y="175"/>
                </a:cubicBezTo>
                <a:cubicBezTo>
                  <a:pt x="494" y="131"/>
                  <a:pt x="589" y="126"/>
                  <a:pt x="665" y="118"/>
                </a:cubicBezTo>
                <a:cubicBezTo>
                  <a:pt x="751" y="96"/>
                  <a:pt x="726" y="120"/>
                  <a:pt x="759" y="71"/>
                </a:cubicBezTo>
                <a:cubicBezTo>
                  <a:pt x="739" y="6"/>
                  <a:pt x="682" y="36"/>
                  <a:pt x="618" y="42"/>
                </a:cubicBezTo>
                <a:cubicBezTo>
                  <a:pt x="548" y="66"/>
                  <a:pt x="470" y="44"/>
                  <a:pt x="410" y="5"/>
                </a:cubicBezTo>
                <a:cubicBezTo>
                  <a:pt x="337" y="10"/>
                  <a:pt x="228" y="0"/>
                  <a:pt x="164" y="42"/>
                </a:cubicBezTo>
                <a:cubicBezTo>
                  <a:pt x="149" y="89"/>
                  <a:pt x="130" y="145"/>
                  <a:pt x="98" y="184"/>
                </a:cubicBezTo>
                <a:cubicBezTo>
                  <a:pt x="60" y="229"/>
                  <a:pt x="82" y="197"/>
                  <a:pt x="42" y="231"/>
                </a:cubicBezTo>
                <a:cubicBezTo>
                  <a:pt x="32" y="240"/>
                  <a:pt x="0" y="255"/>
                  <a:pt x="13" y="260"/>
                </a:cubicBezTo>
                <a:cubicBezTo>
                  <a:pt x="32" y="267"/>
                  <a:pt x="70" y="241"/>
                  <a:pt x="70" y="241"/>
                </a:cubicBezTo>
                <a:cubicBezTo>
                  <a:pt x="133" y="262"/>
                  <a:pt x="147" y="260"/>
                  <a:pt x="108" y="260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9" name="Freeform 15"/>
          <p:cNvSpPr>
            <a:spLocks/>
          </p:cNvSpPr>
          <p:nvPr/>
        </p:nvSpPr>
        <p:spPr bwMode="auto">
          <a:xfrm>
            <a:off x="5334000" y="5576888"/>
            <a:ext cx="663575" cy="252412"/>
          </a:xfrm>
          <a:custGeom>
            <a:avLst/>
            <a:gdLst>
              <a:gd name="T0" fmla="*/ 102 w 763"/>
              <a:gd name="T1" fmla="*/ 169 h 349"/>
              <a:gd name="T2" fmla="*/ 253 w 763"/>
              <a:gd name="T3" fmla="*/ 207 h 349"/>
              <a:gd name="T4" fmla="*/ 394 w 763"/>
              <a:gd name="T5" fmla="*/ 349 h 349"/>
              <a:gd name="T6" fmla="*/ 687 w 763"/>
              <a:gd name="T7" fmla="*/ 273 h 349"/>
              <a:gd name="T8" fmla="*/ 763 w 763"/>
              <a:gd name="T9" fmla="*/ 226 h 349"/>
              <a:gd name="T10" fmla="*/ 517 w 763"/>
              <a:gd name="T11" fmla="*/ 151 h 349"/>
              <a:gd name="T12" fmla="*/ 385 w 763"/>
              <a:gd name="T13" fmla="*/ 37 h 349"/>
              <a:gd name="T14" fmla="*/ 347 w 763"/>
              <a:gd name="T15" fmla="*/ 18 h 349"/>
              <a:gd name="T16" fmla="*/ 272 w 763"/>
              <a:gd name="T17" fmla="*/ 0 h 349"/>
              <a:gd name="T18" fmla="*/ 64 w 763"/>
              <a:gd name="T19" fmla="*/ 37 h 349"/>
              <a:gd name="T20" fmla="*/ 45 w 763"/>
              <a:gd name="T21" fmla="*/ 169 h 349"/>
              <a:gd name="T22" fmla="*/ 102 w 763"/>
              <a:gd name="T23" fmla="*/ 16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3" h="349">
                <a:moveTo>
                  <a:pt x="102" y="169"/>
                </a:moveTo>
                <a:cubicBezTo>
                  <a:pt x="153" y="183"/>
                  <a:pt x="203" y="191"/>
                  <a:pt x="253" y="207"/>
                </a:cubicBezTo>
                <a:cubicBezTo>
                  <a:pt x="313" y="247"/>
                  <a:pt x="323" y="324"/>
                  <a:pt x="394" y="349"/>
                </a:cubicBezTo>
                <a:cubicBezTo>
                  <a:pt x="494" y="316"/>
                  <a:pt x="582" y="284"/>
                  <a:pt x="687" y="273"/>
                </a:cubicBezTo>
                <a:cubicBezTo>
                  <a:pt x="755" y="250"/>
                  <a:pt x="733" y="271"/>
                  <a:pt x="763" y="226"/>
                </a:cubicBezTo>
                <a:cubicBezTo>
                  <a:pt x="684" y="174"/>
                  <a:pt x="613" y="160"/>
                  <a:pt x="517" y="151"/>
                </a:cubicBezTo>
                <a:cubicBezTo>
                  <a:pt x="458" y="130"/>
                  <a:pt x="439" y="68"/>
                  <a:pt x="385" y="37"/>
                </a:cubicBezTo>
                <a:cubicBezTo>
                  <a:pt x="373" y="30"/>
                  <a:pt x="360" y="22"/>
                  <a:pt x="347" y="18"/>
                </a:cubicBezTo>
                <a:cubicBezTo>
                  <a:pt x="323" y="10"/>
                  <a:pt x="272" y="0"/>
                  <a:pt x="272" y="0"/>
                </a:cubicBezTo>
                <a:cubicBezTo>
                  <a:pt x="200" y="8"/>
                  <a:pt x="133" y="15"/>
                  <a:pt x="64" y="37"/>
                </a:cubicBezTo>
                <a:cubicBezTo>
                  <a:pt x="14" y="89"/>
                  <a:pt x="0" y="102"/>
                  <a:pt x="45" y="169"/>
                </a:cubicBezTo>
                <a:cubicBezTo>
                  <a:pt x="105" y="160"/>
                  <a:pt x="102" y="141"/>
                  <a:pt x="102" y="169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0" name="Freeform 16"/>
          <p:cNvSpPr>
            <a:spLocks/>
          </p:cNvSpPr>
          <p:nvPr/>
        </p:nvSpPr>
        <p:spPr bwMode="auto">
          <a:xfrm>
            <a:off x="3048000" y="5576888"/>
            <a:ext cx="731838" cy="258762"/>
          </a:xfrm>
          <a:custGeom>
            <a:avLst/>
            <a:gdLst>
              <a:gd name="T0" fmla="*/ 161 w 841"/>
              <a:gd name="T1" fmla="*/ 189 h 359"/>
              <a:gd name="T2" fmla="*/ 406 w 841"/>
              <a:gd name="T3" fmla="*/ 331 h 359"/>
              <a:gd name="T4" fmla="*/ 614 w 841"/>
              <a:gd name="T5" fmla="*/ 321 h 359"/>
              <a:gd name="T6" fmla="*/ 699 w 841"/>
              <a:gd name="T7" fmla="*/ 359 h 359"/>
              <a:gd name="T8" fmla="*/ 728 w 841"/>
              <a:gd name="T9" fmla="*/ 350 h 359"/>
              <a:gd name="T10" fmla="*/ 813 w 841"/>
              <a:gd name="T11" fmla="*/ 236 h 359"/>
              <a:gd name="T12" fmla="*/ 690 w 841"/>
              <a:gd name="T13" fmla="*/ 114 h 359"/>
              <a:gd name="T14" fmla="*/ 576 w 841"/>
              <a:gd name="T15" fmla="*/ 133 h 359"/>
              <a:gd name="T16" fmla="*/ 340 w 841"/>
              <a:gd name="T17" fmla="*/ 48 h 359"/>
              <a:gd name="T18" fmla="*/ 218 w 841"/>
              <a:gd name="T19" fmla="*/ 0 h 359"/>
              <a:gd name="T20" fmla="*/ 29 w 841"/>
              <a:gd name="T21" fmla="*/ 29 h 359"/>
              <a:gd name="T22" fmla="*/ 0 w 841"/>
              <a:gd name="T23" fmla="*/ 142 h 359"/>
              <a:gd name="T24" fmla="*/ 10 w 841"/>
              <a:gd name="T25" fmla="*/ 170 h 359"/>
              <a:gd name="T26" fmla="*/ 161 w 841"/>
              <a:gd name="T27" fmla="*/ 18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1" h="359">
                <a:moveTo>
                  <a:pt x="161" y="189"/>
                </a:moveTo>
                <a:cubicBezTo>
                  <a:pt x="241" y="250"/>
                  <a:pt x="318" y="286"/>
                  <a:pt x="406" y="331"/>
                </a:cubicBezTo>
                <a:cubicBezTo>
                  <a:pt x="557" y="308"/>
                  <a:pt x="488" y="308"/>
                  <a:pt x="614" y="321"/>
                </a:cubicBezTo>
                <a:cubicBezTo>
                  <a:pt x="645" y="332"/>
                  <a:pt x="668" y="349"/>
                  <a:pt x="699" y="359"/>
                </a:cubicBezTo>
                <a:cubicBezTo>
                  <a:pt x="709" y="356"/>
                  <a:pt x="721" y="357"/>
                  <a:pt x="728" y="350"/>
                </a:cubicBezTo>
                <a:cubicBezTo>
                  <a:pt x="761" y="317"/>
                  <a:pt x="779" y="270"/>
                  <a:pt x="813" y="236"/>
                </a:cubicBezTo>
                <a:cubicBezTo>
                  <a:pt x="841" y="148"/>
                  <a:pt x="757" y="127"/>
                  <a:pt x="690" y="114"/>
                </a:cubicBezTo>
                <a:cubicBezTo>
                  <a:pt x="666" y="119"/>
                  <a:pt x="594" y="133"/>
                  <a:pt x="576" y="133"/>
                </a:cubicBezTo>
                <a:cubicBezTo>
                  <a:pt x="487" y="133"/>
                  <a:pt x="419" y="73"/>
                  <a:pt x="340" y="48"/>
                </a:cubicBezTo>
                <a:cubicBezTo>
                  <a:pt x="302" y="22"/>
                  <a:pt x="262" y="12"/>
                  <a:pt x="218" y="0"/>
                </a:cubicBezTo>
                <a:cubicBezTo>
                  <a:pt x="144" y="6"/>
                  <a:pt x="94" y="6"/>
                  <a:pt x="29" y="29"/>
                </a:cubicBezTo>
                <a:cubicBezTo>
                  <a:pt x="16" y="66"/>
                  <a:pt x="8" y="103"/>
                  <a:pt x="0" y="142"/>
                </a:cubicBezTo>
                <a:cubicBezTo>
                  <a:pt x="3" y="151"/>
                  <a:pt x="3" y="163"/>
                  <a:pt x="10" y="170"/>
                </a:cubicBezTo>
                <a:cubicBezTo>
                  <a:pt x="38" y="198"/>
                  <a:pt x="128" y="198"/>
                  <a:pt x="161" y="189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1" name="Freeform 17"/>
          <p:cNvSpPr>
            <a:spLocks/>
          </p:cNvSpPr>
          <p:nvPr/>
        </p:nvSpPr>
        <p:spPr bwMode="auto">
          <a:xfrm>
            <a:off x="3810000" y="5348288"/>
            <a:ext cx="466725" cy="223837"/>
          </a:xfrm>
          <a:custGeom>
            <a:avLst/>
            <a:gdLst>
              <a:gd name="T0" fmla="*/ 10 w 537"/>
              <a:gd name="T1" fmla="*/ 207 h 311"/>
              <a:gd name="T2" fmla="*/ 113 w 537"/>
              <a:gd name="T3" fmla="*/ 85 h 311"/>
              <a:gd name="T4" fmla="*/ 434 w 537"/>
              <a:gd name="T5" fmla="*/ 0 h 311"/>
              <a:gd name="T6" fmla="*/ 510 w 537"/>
              <a:gd name="T7" fmla="*/ 9 h 311"/>
              <a:gd name="T8" fmla="*/ 519 w 537"/>
              <a:gd name="T9" fmla="*/ 85 h 311"/>
              <a:gd name="T10" fmla="*/ 397 w 537"/>
              <a:gd name="T11" fmla="*/ 104 h 311"/>
              <a:gd name="T12" fmla="*/ 302 w 537"/>
              <a:gd name="T13" fmla="*/ 207 h 311"/>
              <a:gd name="T14" fmla="*/ 246 w 537"/>
              <a:gd name="T15" fmla="*/ 292 h 311"/>
              <a:gd name="T16" fmla="*/ 189 w 537"/>
              <a:gd name="T17" fmla="*/ 311 h 311"/>
              <a:gd name="T18" fmla="*/ 0 w 537"/>
              <a:gd name="T19" fmla="*/ 283 h 311"/>
              <a:gd name="T20" fmla="*/ 19 w 537"/>
              <a:gd name="T21" fmla="*/ 255 h 311"/>
              <a:gd name="T22" fmla="*/ 10 w 537"/>
              <a:gd name="T23" fmla="*/ 20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7" h="311">
                <a:moveTo>
                  <a:pt x="10" y="207"/>
                </a:moveTo>
                <a:cubicBezTo>
                  <a:pt x="39" y="161"/>
                  <a:pt x="58" y="103"/>
                  <a:pt x="113" y="85"/>
                </a:cubicBezTo>
                <a:cubicBezTo>
                  <a:pt x="211" y="21"/>
                  <a:pt x="321" y="8"/>
                  <a:pt x="434" y="0"/>
                </a:cubicBezTo>
                <a:cubicBezTo>
                  <a:pt x="459" y="3"/>
                  <a:pt x="486" y="0"/>
                  <a:pt x="510" y="9"/>
                </a:cubicBezTo>
                <a:cubicBezTo>
                  <a:pt x="534" y="18"/>
                  <a:pt x="537" y="73"/>
                  <a:pt x="519" y="85"/>
                </a:cubicBezTo>
                <a:cubicBezTo>
                  <a:pt x="485" y="108"/>
                  <a:pt x="437" y="95"/>
                  <a:pt x="397" y="104"/>
                </a:cubicBezTo>
                <a:cubicBezTo>
                  <a:pt x="361" y="139"/>
                  <a:pt x="345" y="180"/>
                  <a:pt x="302" y="207"/>
                </a:cubicBezTo>
                <a:cubicBezTo>
                  <a:pt x="284" y="234"/>
                  <a:pt x="277" y="275"/>
                  <a:pt x="246" y="292"/>
                </a:cubicBezTo>
                <a:cubicBezTo>
                  <a:pt x="228" y="302"/>
                  <a:pt x="189" y="311"/>
                  <a:pt x="189" y="311"/>
                </a:cubicBezTo>
                <a:cubicBezTo>
                  <a:pt x="111" y="305"/>
                  <a:pt x="67" y="305"/>
                  <a:pt x="0" y="283"/>
                </a:cubicBezTo>
                <a:cubicBezTo>
                  <a:pt x="6" y="274"/>
                  <a:pt x="18" y="266"/>
                  <a:pt x="19" y="255"/>
                </a:cubicBezTo>
                <a:cubicBezTo>
                  <a:pt x="21" y="239"/>
                  <a:pt x="10" y="207"/>
                  <a:pt x="10" y="207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2" name="Freeform 18"/>
          <p:cNvSpPr>
            <a:spLocks/>
          </p:cNvSpPr>
          <p:nvPr/>
        </p:nvSpPr>
        <p:spPr bwMode="auto">
          <a:xfrm>
            <a:off x="4114800" y="5043488"/>
            <a:ext cx="611188" cy="269875"/>
          </a:xfrm>
          <a:custGeom>
            <a:avLst/>
            <a:gdLst>
              <a:gd name="T0" fmla="*/ 97 w 702"/>
              <a:gd name="T1" fmla="*/ 293 h 374"/>
              <a:gd name="T2" fmla="*/ 107 w 702"/>
              <a:gd name="T3" fmla="*/ 321 h 374"/>
              <a:gd name="T4" fmla="*/ 135 w 702"/>
              <a:gd name="T5" fmla="*/ 331 h 374"/>
              <a:gd name="T6" fmla="*/ 333 w 702"/>
              <a:gd name="T7" fmla="*/ 303 h 374"/>
              <a:gd name="T8" fmla="*/ 551 w 702"/>
              <a:gd name="T9" fmla="*/ 340 h 374"/>
              <a:gd name="T10" fmla="*/ 702 w 702"/>
              <a:gd name="T11" fmla="*/ 303 h 374"/>
              <a:gd name="T12" fmla="*/ 588 w 702"/>
              <a:gd name="T13" fmla="*/ 161 h 374"/>
              <a:gd name="T14" fmla="*/ 532 w 702"/>
              <a:gd name="T15" fmla="*/ 142 h 374"/>
              <a:gd name="T16" fmla="*/ 503 w 702"/>
              <a:gd name="T17" fmla="*/ 133 h 374"/>
              <a:gd name="T18" fmla="*/ 296 w 702"/>
              <a:gd name="T19" fmla="*/ 0 h 374"/>
              <a:gd name="T20" fmla="*/ 211 w 702"/>
              <a:gd name="T21" fmla="*/ 29 h 374"/>
              <a:gd name="T22" fmla="*/ 3 w 702"/>
              <a:gd name="T23" fmla="*/ 199 h 374"/>
              <a:gd name="T24" fmla="*/ 12 w 702"/>
              <a:gd name="T25" fmla="*/ 265 h 374"/>
              <a:gd name="T26" fmla="*/ 97 w 702"/>
              <a:gd name="T27" fmla="*/ 293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2" h="374">
                <a:moveTo>
                  <a:pt x="97" y="293"/>
                </a:moveTo>
                <a:cubicBezTo>
                  <a:pt x="100" y="302"/>
                  <a:pt x="100" y="314"/>
                  <a:pt x="107" y="321"/>
                </a:cubicBezTo>
                <a:cubicBezTo>
                  <a:pt x="114" y="328"/>
                  <a:pt x="125" y="331"/>
                  <a:pt x="135" y="331"/>
                </a:cubicBezTo>
                <a:cubicBezTo>
                  <a:pt x="198" y="331"/>
                  <a:pt x="271" y="310"/>
                  <a:pt x="333" y="303"/>
                </a:cubicBezTo>
                <a:cubicBezTo>
                  <a:pt x="406" y="315"/>
                  <a:pt x="478" y="328"/>
                  <a:pt x="551" y="340"/>
                </a:cubicBezTo>
                <a:cubicBezTo>
                  <a:pt x="579" y="338"/>
                  <a:pt x="702" y="374"/>
                  <a:pt x="702" y="303"/>
                </a:cubicBezTo>
                <a:cubicBezTo>
                  <a:pt x="702" y="255"/>
                  <a:pt x="630" y="180"/>
                  <a:pt x="588" y="161"/>
                </a:cubicBezTo>
                <a:cubicBezTo>
                  <a:pt x="570" y="153"/>
                  <a:pt x="551" y="148"/>
                  <a:pt x="532" y="142"/>
                </a:cubicBezTo>
                <a:cubicBezTo>
                  <a:pt x="522" y="139"/>
                  <a:pt x="503" y="133"/>
                  <a:pt x="503" y="133"/>
                </a:cubicBezTo>
                <a:cubicBezTo>
                  <a:pt x="427" y="81"/>
                  <a:pt x="388" y="33"/>
                  <a:pt x="296" y="0"/>
                </a:cubicBezTo>
                <a:cubicBezTo>
                  <a:pt x="230" y="22"/>
                  <a:pt x="258" y="12"/>
                  <a:pt x="211" y="29"/>
                </a:cubicBezTo>
                <a:cubicBezTo>
                  <a:pt x="136" y="82"/>
                  <a:pt x="55" y="119"/>
                  <a:pt x="3" y="199"/>
                </a:cubicBezTo>
                <a:cubicBezTo>
                  <a:pt x="6" y="221"/>
                  <a:pt x="0" y="246"/>
                  <a:pt x="12" y="265"/>
                </a:cubicBezTo>
                <a:cubicBezTo>
                  <a:pt x="12" y="266"/>
                  <a:pt x="80" y="285"/>
                  <a:pt x="97" y="293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3" name="Freeform 19"/>
          <p:cNvSpPr>
            <a:spLocks/>
          </p:cNvSpPr>
          <p:nvPr/>
        </p:nvSpPr>
        <p:spPr bwMode="auto">
          <a:xfrm>
            <a:off x="4724400" y="5043488"/>
            <a:ext cx="354013" cy="241300"/>
          </a:xfrm>
          <a:custGeom>
            <a:avLst/>
            <a:gdLst>
              <a:gd name="T0" fmla="*/ 9 w 406"/>
              <a:gd name="T1" fmla="*/ 116 h 334"/>
              <a:gd name="T2" fmla="*/ 47 w 406"/>
              <a:gd name="T3" fmla="*/ 220 h 334"/>
              <a:gd name="T4" fmla="*/ 330 w 406"/>
              <a:gd name="T5" fmla="*/ 334 h 334"/>
              <a:gd name="T6" fmla="*/ 406 w 406"/>
              <a:gd name="T7" fmla="*/ 267 h 334"/>
              <a:gd name="T8" fmla="*/ 321 w 406"/>
              <a:gd name="T9" fmla="*/ 173 h 334"/>
              <a:gd name="T10" fmla="*/ 226 w 406"/>
              <a:gd name="T11" fmla="*/ 60 h 334"/>
              <a:gd name="T12" fmla="*/ 141 w 406"/>
              <a:gd name="T13" fmla="*/ 12 h 334"/>
              <a:gd name="T14" fmla="*/ 0 w 406"/>
              <a:gd name="T15" fmla="*/ 60 h 334"/>
              <a:gd name="T16" fmla="*/ 9 w 406"/>
              <a:gd name="T17" fmla="*/ 116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" h="334">
                <a:moveTo>
                  <a:pt x="9" y="116"/>
                </a:moveTo>
                <a:cubicBezTo>
                  <a:pt x="15" y="149"/>
                  <a:pt x="19" y="195"/>
                  <a:pt x="47" y="220"/>
                </a:cubicBezTo>
                <a:cubicBezTo>
                  <a:pt x="122" y="286"/>
                  <a:pt x="238" y="301"/>
                  <a:pt x="330" y="334"/>
                </a:cubicBezTo>
                <a:cubicBezTo>
                  <a:pt x="390" y="321"/>
                  <a:pt x="387" y="323"/>
                  <a:pt x="406" y="267"/>
                </a:cubicBezTo>
                <a:cubicBezTo>
                  <a:pt x="382" y="200"/>
                  <a:pt x="374" y="224"/>
                  <a:pt x="321" y="173"/>
                </a:cubicBezTo>
                <a:cubicBezTo>
                  <a:pt x="285" y="138"/>
                  <a:pt x="265" y="93"/>
                  <a:pt x="226" y="60"/>
                </a:cubicBezTo>
                <a:cubicBezTo>
                  <a:pt x="200" y="38"/>
                  <a:pt x="169" y="31"/>
                  <a:pt x="141" y="12"/>
                </a:cubicBezTo>
                <a:cubicBezTo>
                  <a:pt x="79" y="18"/>
                  <a:pt x="19" y="0"/>
                  <a:pt x="0" y="60"/>
                </a:cubicBezTo>
                <a:cubicBezTo>
                  <a:pt x="12" y="97"/>
                  <a:pt x="9" y="78"/>
                  <a:pt x="9" y="116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882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4" name="Freeform 20"/>
          <p:cNvSpPr>
            <a:spLocks/>
          </p:cNvSpPr>
          <p:nvPr/>
        </p:nvSpPr>
        <p:spPr bwMode="auto">
          <a:xfrm>
            <a:off x="5105400" y="5195888"/>
            <a:ext cx="665163" cy="312737"/>
          </a:xfrm>
          <a:custGeom>
            <a:avLst/>
            <a:gdLst>
              <a:gd name="T0" fmla="*/ 19 w 765"/>
              <a:gd name="T1" fmla="*/ 198 h 434"/>
              <a:gd name="T2" fmla="*/ 47 w 765"/>
              <a:gd name="T3" fmla="*/ 217 h 434"/>
              <a:gd name="T4" fmla="*/ 66 w 765"/>
              <a:gd name="T5" fmla="*/ 245 h 434"/>
              <a:gd name="T6" fmla="*/ 226 w 765"/>
              <a:gd name="T7" fmla="*/ 292 h 434"/>
              <a:gd name="T8" fmla="*/ 500 w 765"/>
              <a:gd name="T9" fmla="*/ 358 h 434"/>
              <a:gd name="T10" fmla="*/ 604 w 765"/>
              <a:gd name="T11" fmla="*/ 434 h 434"/>
              <a:gd name="T12" fmla="*/ 699 w 765"/>
              <a:gd name="T13" fmla="*/ 406 h 434"/>
              <a:gd name="T14" fmla="*/ 765 w 765"/>
              <a:gd name="T15" fmla="*/ 349 h 434"/>
              <a:gd name="T16" fmla="*/ 585 w 765"/>
              <a:gd name="T17" fmla="*/ 151 h 434"/>
              <a:gd name="T18" fmla="*/ 463 w 765"/>
              <a:gd name="T19" fmla="*/ 47 h 434"/>
              <a:gd name="T20" fmla="*/ 311 w 765"/>
              <a:gd name="T21" fmla="*/ 0 h 434"/>
              <a:gd name="T22" fmla="*/ 189 w 765"/>
              <a:gd name="T23" fmla="*/ 28 h 434"/>
              <a:gd name="T24" fmla="*/ 132 w 765"/>
              <a:gd name="T25" fmla="*/ 66 h 434"/>
              <a:gd name="T26" fmla="*/ 28 w 765"/>
              <a:gd name="T27" fmla="*/ 160 h 434"/>
              <a:gd name="T28" fmla="*/ 0 w 765"/>
              <a:gd name="T29" fmla="*/ 179 h 434"/>
              <a:gd name="T30" fmla="*/ 19 w 765"/>
              <a:gd name="T31" fmla="*/ 198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5" h="434">
                <a:moveTo>
                  <a:pt x="19" y="198"/>
                </a:moveTo>
                <a:cubicBezTo>
                  <a:pt x="28" y="204"/>
                  <a:pt x="39" y="209"/>
                  <a:pt x="47" y="217"/>
                </a:cubicBezTo>
                <a:cubicBezTo>
                  <a:pt x="55" y="225"/>
                  <a:pt x="57" y="238"/>
                  <a:pt x="66" y="245"/>
                </a:cubicBezTo>
                <a:cubicBezTo>
                  <a:pt x="88" y="263"/>
                  <a:pt x="194" y="287"/>
                  <a:pt x="226" y="292"/>
                </a:cubicBezTo>
                <a:cubicBezTo>
                  <a:pt x="320" y="308"/>
                  <a:pt x="409" y="329"/>
                  <a:pt x="500" y="358"/>
                </a:cubicBezTo>
                <a:cubicBezTo>
                  <a:pt x="544" y="387"/>
                  <a:pt x="551" y="415"/>
                  <a:pt x="604" y="434"/>
                </a:cubicBezTo>
                <a:cubicBezTo>
                  <a:pt x="635" y="423"/>
                  <a:pt x="667" y="416"/>
                  <a:pt x="699" y="406"/>
                </a:cubicBezTo>
                <a:cubicBezTo>
                  <a:pt x="735" y="381"/>
                  <a:pt x="750" y="391"/>
                  <a:pt x="765" y="349"/>
                </a:cubicBezTo>
                <a:cubicBezTo>
                  <a:pt x="734" y="262"/>
                  <a:pt x="653" y="208"/>
                  <a:pt x="585" y="151"/>
                </a:cubicBezTo>
                <a:cubicBezTo>
                  <a:pt x="545" y="117"/>
                  <a:pt x="508" y="75"/>
                  <a:pt x="463" y="47"/>
                </a:cubicBezTo>
                <a:cubicBezTo>
                  <a:pt x="417" y="18"/>
                  <a:pt x="363" y="10"/>
                  <a:pt x="311" y="0"/>
                </a:cubicBezTo>
                <a:cubicBezTo>
                  <a:pt x="274" y="6"/>
                  <a:pt x="223" y="9"/>
                  <a:pt x="189" y="28"/>
                </a:cubicBezTo>
                <a:cubicBezTo>
                  <a:pt x="169" y="39"/>
                  <a:pt x="132" y="66"/>
                  <a:pt x="132" y="66"/>
                </a:cubicBezTo>
                <a:cubicBezTo>
                  <a:pt x="102" y="111"/>
                  <a:pt x="74" y="129"/>
                  <a:pt x="28" y="160"/>
                </a:cubicBezTo>
                <a:cubicBezTo>
                  <a:pt x="19" y="166"/>
                  <a:pt x="0" y="179"/>
                  <a:pt x="0" y="179"/>
                </a:cubicBezTo>
                <a:cubicBezTo>
                  <a:pt x="10" y="211"/>
                  <a:pt x="2" y="214"/>
                  <a:pt x="19" y="198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5" name="Freeform 21"/>
          <p:cNvSpPr>
            <a:spLocks/>
          </p:cNvSpPr>
          <p:nvPr/>
        </p:nvSpPr>
        <p:spPr bwMode="auto">
          <a:xfrm rot="-1672187">
            <a:off x="4419600" y="4433888"/>
            <a:ext cx="520700" cy="566737"/>
          </a:xfrm>
          <a:custGeom>
            <a:avLst/>
            <a:gdLst>
              <a:gd name="T0" fmla="*/ 138 w 714"/>
              <a:gd name="T1" fmla="*/ 359 h 397"/>
              <a:gd name="T2" fmla="*/ 346 w 714"/>
              <a:gd name="T3" fmla="*/ 340 h 397"/>
              <a:gd name="T4" fmla="*/ 440 w 714"/>
              <a:gd name="T5" fmla="*/ 312 h 397"/>
              <a:gd name="T6" fmla="*/ 469 w 714"/>
              <a:gd name="T7" fmla="*/ 302 h 397"/>
              <a:gd name="T8" fmla="*/ 677 w 714"/>
              <a:gd name="T9" fmla="*/ 340 h 397"/>
              <a:gd name="T10" fmla="*/ 705 w 714"/>
              <a:gd name="T11" fmla="*/ 284 h 397"/>
              <a:gd name="T12" fmla="*/ 554 w 714"/>
              <a:gd name="T13" fmla="*/ 133 h 397"/>
              <a:gd name="T14" fmla="*/ 525 w 714"/>
              <a:gd name="T15" fmla="*/ 114 h 397"/>
              <a:gd name="T16" fmla="*/ 469 w 714"/>
              <a:gd name="T17" fmla="*/ 57 h 397"/>
              <a:gd name="T18" fmla="*/ 346 w 714"/>
              <a:gd name="T19" fmla="*/ 0 h 397"/>
              <a:gd name="T20" fmla="*/ 204 w 714"/>
              <a:gd name="T21" fmla="*/ 38 h 397"/>
              <a:gd name="T22" fmla="*/ 101 w 714"/>
              <a:gd name="T23" fmla="*/ 161 h 397"/>
              <a:gd name="T24" fmla="*/ 72 w 714"/>
              <a:gd name="T25" fmla="*/ 218 h 397"/>
              <a:gd name="T26" fmla="*/ 6 w 714"/>
              <a:gd name="T27" fmla="*/ 331 h 397"/>
              <a:gd name="T28" fmla="*/ 16 w 714"/>
              <a:gd name="T29" fmla="*/ 387 h 397"/>
              <a:gd name="T30" fmla="*/ 72 w 714"/>
              <a:gd name="T31" fmla="*/ 369 h 397"/>
              <a:gd name="T32" fmla="*/ 138 w 714"/>
              <a:gd name="T33" fmla="*/ 35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4" h="397">
                <a:moveTo>
                  <a:pt x="138" y="359"/>
                </a:moveTo>
                <a:cubicBezTo>
                  <a:pt x="239" y="353"/>
                  <a:pt x="263" y="355"/>
                  <a:pt x="346" y="340"/>
                </a:cubicBezTo>
                <a:cubicBezTo>
                  <a:pt x="383" y="333"/>
                  <a:pt x="402" y="325"/>
                  <a:pt x="440" y="312"/>
                </a:cubicBezTo>
                <a:cubicBezTo>
                  <a:pt x="450" y="309"/>
                  <a:pt x="469" y="302"/>
                  <a:pt x="469" y="302"/>
                </a:cubicBezTo>
                <a:cubicBezTo>
                  <a:pt x="542" y="310"/>
                  <a:pt x="607" y="318"/>
                  <a:pt x="677" y="340"/>
                </a:cubicBezTo>
                <a:cubicBezTo>
                  <a:pt x="683" y="320"/>
                  <a:pt x="703" y="305"/>
                  <a:pt x="705" y="284"/>
                </a:cubicBezTo>
                <a:cubicBezTo>
                  <a:pt x="714" y="185"/>
                  <a:pt x="630" y="157"/>
                  <a:pt x="554" y="133"/>
                </a:cubicBezTo>
                <a:cubicBezTo>
                  <a:pt x="544" y="127"/>
                  <a:pt x="534" y="122"/>
                  <a:pt x="525" y="114"/>
                </a:cubicBezTo>
                <a:cubicBezTo>
                  <a:pt x="505" y="96"/>
                  <a:pt x="491" y="72"/>
                  <a:pt x="469" y="57"/>
                </a:cubicBezTo>
                <a:cubicBezTo>
                  <a:pt x="417" y="22"/>
                  <a:pt x="404" y="15"/>
                  <a:pt x="346" y="0"/>
                </a:cubicBezTo>
                <a:cubicBezTo>
                  <a:pt x="298" y="13"/>
                  <a:pt x="251" y="23"/>
                  <a:pt x="204" y="38"/>
                </a:cubicBezTo>
                <a:cubicBezTo>
                  <a:pt x="175" y="83"/>
                  <a:pt x="135" y="120"/>
                  <a:pt x="101" y="161"/>
                </a:cubicBezTo>
                <a:cubicBezTo>
                  <a:pt x="59" y="211"/>
                  <a:pt x="101" y="166"/>
                  <a:pt x="72" y="218"/>
                </a:cubicBezTo>
                <a:cubicBezTo>
                  <a:pt x="48" y="260"/>
                  <a:pt x="21" y="287"/>
                  <a:pt x="6" y="331"/>
                </a:cubicBezTo>
                <a:cubicBezTo>
                  <a:pt x="9" y="350"/>
                  <a:pt x="0" y="378"/>
                  <a:pt x="16" y="387"/>
                </a:cubicBezTo>
                <a:cubicBezTo>
                  <a:pt x="33" y="397"/>
                  <a:pt x="53" y="375"/>
                  <a:pt x="72" y="369"/>
                </a:cubicBezTo>
                <a:cubicBezTo>
                  <a:pt x="93" y="362"/>
                  <a:pt x="116" y="362"/>
                  <a:pt x="138" y="359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313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6" name="Freeform 22"/>
          <p:cNvSpPr>
            <a:spLocks/>
          </p:cNvSpPr>
          <p:nvPr/>
        </p:nvSpPr>
        <p:spPr bwMode="auto">
          <a:xfrm>
            <a:off x="4876800" y="4891088"/>
            <a:ext cx="584200" cy="236537"/>
          </a:xfrm>
          <a:custGeom>
            <a:avLst/>
            <a:gdLst>
              <a:gd name="T0" fmla="*/ 9 w 671"/>
              <a:gd name="T1" fmla="*/ 85 h 327"/>
              <a:gd name="T2" fmla="*/ 47 w 671"/>
              <a:gd name="T3" fmla="*/ 94 h 327"/>
              <a:gd name="T4" fmla="*/ 103 w 671"/>
              <a:gd name="T5" fmla="*/ 132 h 327"/>
              <a:gd name="T6" fmla="*/ 207 w 671"/>
              <a:gd name="T7" fmla="*/ 208 h 327"/>
              <a:gd name="T8" fmla="*/ 292 w 671"/>
              <a:gd name="T9" fmla="*/ 264 h 327"/>
              <a:gd name="T10" fmla="*/ 321 w 671"/>
              <a:gd name="T11" fmla="*/ 274 h 327"/>
              <a:gd name="T12" fmla="*/ 406 w 671"/>
              <a:gd name="T13" fmla="*/ 321 h 327"/>
              <a:gd name="T14" fmla="*/ 632 w 671"/>
              <a:gd name="T15" fmla="*/ 274 h 327"/>
              <a:gd name="T16" fmla="*/ 481 w 671"/>
              <a:gd name="T17" fmla="*/ 132 h 327"/>
              <a:gd name="T18" fmla="*/ 472 w 671"/>
              <a:gd name="T19" fmla="*/ 104 h 327"/>
              <a:gd name="T20" fmla="*/ 358 w 671"/>
              <a:gd name="T21" fmla="*/ 28 h 327"/>
              <a:gd name="T22" fmla="*/ 302 w 671"/>
              <a:gd name="T23" fmla="*/ 10 h 327"/>
              <a:gd name="T24" fmla="*/ 273 w 671"/>
              <a:gd name="T25" fmla="*/ 0 h 327"/>
              <a:gd name="T26" fmla="*/ 0 w 671"/>
              <a:gd name="T27" fmla="*/ 47 h 327"/>
              <a:gd name="T28" fmla="*/ 9 w 671"/>
              <a:gd name="T29" fmla="*/ 8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1" h="327">
                <a:moveTo>
                  <a:pt x="9" y="85"/>
                </a:moveTo>
                <a:cubicBezTo>
                  <a:pt x="22" y="88"/>
                  <a:pt x="35" y="88"/>
                  <a:pt x="47" y="94"/>
                </a:cubicBezTo>
                <a:cubicBezTo>
                  <a:pt x="67" y="104"/>
                  <a:pt x="103" y="132"/>
                  <a:pt x="103" y="132"/>
                </a:cubicBezTo>
                <a:cubicBezTo>
                  <a:pt x="127" y="169"/>
                  <a:pt x="169" y="186"/>
                  <a:pt x="207" y="208"/>
                </a:cubicBezTo>
                <a:cubicBezTo>
                  <a:pt x="237" y="225"/>
                  <a:pt x="260" y="253"/>
                  <a:pt x="292" y="264"/>
                </a:cubicBezTo>
                <a:cubicBezTo>
                  <a:pt x="302" y="267"/>
                  <a:pt x="312" y="269"/>
                  <a:pt x="321" y="274"/>
                </a:cubicBezTo>
                <a:cubicBezTo>
                  <a:pt x="414" y="327"/>
                  <a:pt x="343" y="301"/>
                  <a:pt x="406" y="321"/>
                </a:cubicBezTo>
                <a:cubicBezTo>
                  <a:pt x="482" y="307"/>
                  <a:pt x="556" y="286"/>
                  <a:pt x="632" y="274"/>
                </a:cubicBezTo>
                <a:cubicBezTo>
                  <a:pt x="671" y="165"/>
                  <a:pt x="553" y="158"/>
                  <a:pt x="481" y="132"/>
                </a:cubicBezTo>
                <a:cubicBezTo>
                  <a:pt x="478" y="123"/>
                  <a:pt x="479" y="111"/>
                  <a:pt x="472" y="104"/>
                </a:cubicBezTo>
                <a:cubicBezTo>
                  <a:pt x="471" y="103"/>
                  <a:pt x="372" y="32"/>
                  <a:pt x="358" y="28"/>
                </a:cubicBezTo>
                <a:cubicBezTo>
                  <a:pt x="339" y="22"/>
                  <a:pt x="321" y="16"/>
                  <a:pt x="302" y="10"/>
                </a:cubicBezTo>
                <a:cubicBezTo>
                  <a:pt x="292" y="7"/>
                  <a:pt x="273" y="0"/>
                  <a:pt x="273" y="0"/>
                </a:cubicBezTo>
                <a:cubicBezTo>
                  <a:pt x="182" y="10"/>
                  <a:pt x="88" y="19"/>
                  <a:pt x="0" y="47"/>
                </a:cubicBezTo>
                <a:cubicBezTo>
                  <a:pt x="10" y="79"/>
                  <a:pt x="9" y="66"/>
                  <a:pt x="9" y="85"/>
                </a:cubicBez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7" name="Oval 23"/>
          <p:cNvSpPr>
            <a:spLocks noChangeArrowheads="1"/>
          </p:cNvSpPr>
          <p:nvPr/>
        </p:nvSpPr>
        <p:spPr bwMode="auto">
          <a:xfrm>
            <a:off x="1905000" y="700088"/>
            <a:ext cx="2286000" cy="9906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8" name="Oval 24"/>
          <p:cNvSpPr>
            <a:spLocks noChangeArrowheads="1"/>
          </p:cNvSpPr>
          <p:nvPr/>
        </p:nvSpPr>
        <p:spPr bwMode="auto">
          <a:xfrm>
            <a:off x="5715000" y="990600"/>
            <a:ext cx="2286000" cy="9906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313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9" name="Oval 25"/>
          <p:cNvSpPr>
            <a:spLocks noChangeArrowheads="1"/>
          </p:cNvSpPr>
          <p:nvPr/>
        </p:nvSpPr>
        <p:spPr bwMode="auto">
          <a:xfrm>
            <a:off x="3200400" y="1752600"/>
            <a:ext cx="3429000" cy="1676400"/>
          </a:xfrm>
          <a:prstGeom prst="ellipse">
            <a:avLst/>
          </a:prstGeom>
          <a:gradFill rotWithShape="0">
            <a:gsLst>
              <a:gs pos="0">
                <a:srgbClr val="CC00FF"/>
              </a:gs>
              <a:gs pos="100000">
                <a:srgbClr val="CC00FF">
                  <a:gamma/>
                  <a:shade val="0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0" name="Freeform 26"/>
          <p:cNvSpPr>
            <a:spLocks/>
          </p:cNvSpPr>
          <p:nvPr/>
        </p:nvSpPr>
        <p:spPr bwMode="auto">
          <a:xfrm>
            <a:off x="2133600" y="4586288"/>
            <a:ext cx="623888" cy="360362"/>
          </a:xfrm>
          <a:custGeom>
            <a:avLst/>
            <a:gdLst>
              <a:gd name="T0" fmla="*/ 15 w 393"/>
              <a:gd name="T1" fmla="*/ 142 h 227"/>
              <a:gd name="T2" fmla="*/ 185 w 393"/>
              <a:gd name="T3" fmla="*/ 198 h 227"/>
              <a:gd name="T4" fmla="*/ 355 w 393"/>
              <a:gd name="T5" fmla="*/ 198 h 227"/>
              <a:gd name="T6" fmla="*/ 393 w 393"/>
              <a:gd name="T7" fmla="*/ 142 h 227"/>
              <a:gd name="T8" fmla="*/ 374 w 393"/>
              <a:gd name="T9" fmla="*/ 85 h 227"/>
              <a:gd name="T10" fmla="*/ 194 w 393"/>
              <a:gd name="T11" fmla="*/ 0 h 227"/>
              <a:gd name="T12" fmla="*/ 81 w 393"/>
              <a:gd name="T13" fmla="*/ 19 h 227"/>
              <a:gd name="T14" fmla="*/ 24 w 393"/>
              <a:gd name="T15" fmla="*/ 38 h 227"/>
              <a:gd name="T16" fmla="*/ 15 w 393"/>
              <a:gd name="T17" fmla="*/ 14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227">
                <a:moveTo>
                  <a:pt x="15" y="142"/>
                </a:moveTo>
                <a:cubicBezTo>
                  <a:pt x="52" y="197"/>
                  <a:pt x="123" y="191"/>
                  <a:pt x="185" y="198"/>
                </a:cubicBezTo>
                <a:cubicBezTo>
                  <a:pt x="245" y="214"/>
                  <a:pt x="280" y="227"/>
                  <a:pt x="355" y="198"/>
                </a:cubicBezTo>
                <a:cubicBezTo>
                  <a:pt x="376" y="190"/>
                  <a:pt x="393" y="142"/>
                  <a:pt x="393" y="142"/>
                </a:cubicBezTo>
                <a:cubicBezTo>
                  <a:pt x="387" y="123"/>
                  <a:pt x="391" y="96"/>
                  <a:pt x="374" y="85"/>
                </a:cubicBezTo>
                <a:cubicBezTo>
                  <a:pt x="309" y="42"/>
                  <a:pt x="269" y="18"/>
                  <a:pt x="194" y="0"/>
                </a:cubicBezTo>
                <a:cubicBezTo>
                  <a:pt x="133" y="7"/>
                  <a:pt x="129" y="4"/>
                  <a:pt x="81" y="19"/>
                </a:cubicBezTo>
                <a:cubicBezTo>
                  <a:pt x="62" y="25"/>
                  <a:pt x="24" y="38"/>
                  <a:pt x="24" y="38"/>
                </a:cubicBezTo>
                <a:cubicBezTo>
                  <a:pt x="0" y="109"/>
                  <a:pt x="1" y="75"/>
                  <a:pt x="15" y="142"/>
                </a:cubicBez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1" name="Oval 27"/>
          <p:cNvSpPr>
            <a:spLocks noChangeArrowheads="1"/>
          </p:cNvSpPr>
          <p:nvPr/>
        </p:nvSpPr>
        <p:spPr bwMode="auto">
          <a:xfrm flipV="1">
            <a:off x="2255838" y="47323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2" name="Oval 28"/>
          <p:cNvSpPr>
            <a:spLocks noChangeArrowheads="1"/>
          </p:cNvSpPr>
          <p:nvPr/>
        </p:nvSpPr>
        <p:spPr bwMode="auto">
          <a:xfrm flipV="1">
            <a:off x="2408238" y="48085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3" name="Oval 29"/>
          <p:cNvSpPr>
            <a:spLocks noChangeArrowheads="1"/>
          </p:cNvSpPr>
          <p:nvPr/>
        </p:nvSpPr>
        <p:spPr bwMode="auto">
          <a:xfrm flipV="1">
            <a:off x="3124200" y="3824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4" name="Oval 30"/>
          <p:cNvSpPr>
            <a:spLocks noChangeArrowheads="1"/>
          </p:cNvSpPr>
          <p:nvPr/>
        </p:nvSpPr>
        <p:spPr bwMode="auto">
          <a:xfrm flipV="1">
            <a:off x="2255838" y="45799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5" name="Oval 31"/>
          <p:cNvSpPr>
            <a:spLocks noChangeArrowheads="1"/>
          </p:cNvSpPr>
          <p:nvPr/>
        </p:nvSpPr>
        <p:spPr bwMode="auto">
          <a:xfrm flipV="1">
            <a:off x="2484438" y="45799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6" name="Oval 32"/>
          <p:cNvSpPr>
            <a:spLocks noChangeArrowheads="1"/>
          </p:cNvSpPr>
          <p:nvPr/>
        </p:nvSpPr>
        <p:spPr bwMode="auto">
          <a:xfrm flipV="1">
            <a:off x="2636838" y="46561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7" name="Freeform 33"/>
          <p:cNvSpPr>
            <a:spLocks/>
          </p:cNvSpPr>
          <p:nvPr/>
        </p:nvSpPr>
        <p:spPr bwMode="auto">
          <a:xfrm>
            <a:off x="2971800" y="4662488"/>
            <a:ext cx="623888" cy="360362"/>
          </a:xfrm>
          <a:custGeom>
            <a:avLst/>
            <a:gdLst>
              <a:gd name="T0" fmla="*/ 15 w 393"/>
              <a:gd name="T1" fmla="*/ 142 h 227"/>
              <a:gd name="T2" fmla="*/ 185 w 393"/>
              <a:gd name="T3" fmla="*/ 198 h 227"/>
              <a:gd name="T4" fmla="*/ 355 w 393"/>
              <a:gd name="T5" fmla="*/ 198 h 227"/>
              <a:gd name="T6" fmla="*/ 393 w 393"/>
              <a:gd name="T7" fmla="*/ 142 h 227"/>
              <a:gd name="T8" fmla="*/ 374 w 393"/>
              <a:gd name="T9" fmla="*/ 85 h 227"/>
              <a:gd name="T10" fmla="*/ 194 w 393"/>
              <a:gd name="T11" fmla="*/ 0 h 227"/>
              <a:gd name="T12" fmla="*/ 81 w 393"/>
              <a:gd name="T13" fmla="*/ 19 h 227"/>
              <a:gd name="T14" fmla="*/ 24 w 393"/>
              <a:gd name="T15" fmla="*/ 38 h 227"/>
              <a:gd name="T16" fmla="*/ 15 w 393"/>
              <a:gd name="T17" fmla="*/ 14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227">
                <a:moveTo>
                  <a:pt x="15" y="142"/>
                </a:moveTo>
                <a:cubicBezTo>
                  <a:pt x="52" y="197"/>
                  <a:pt x="123" y="191"/>
                  <a:pt x="185" y="198"/>
                </a:cubicBezTo>
                <a:cubicBezTo>
                  <a:pt x="245" y="214"/>
                  <a:pt x="280" y="227"/>
                  <a:pt x="355" y="198"/>
                </a:cubicBezTo>
                <a:cubicBezTo>
                  <a:pt x="376" y="190"/>
                  <a:pt x="393" y="142"/>
                  <a:pt x="393" y="142"/>
                </a:cubicBezTo>
                <a:cubicBezTo>
                  <a:pt x="387" y="123"/>
                  <a:pt x="391" y="96"/>
                  <a:pt x="374" y="85"/>
                </a:cubicBezTo>
                <a:cubicBezTo>
                  <a:pt x="309" y="42"/>
                  <a:pt x="269" y="18"/>
                  <a:pt x="194" y="0"/>
                </a:cubicBezTo>
                <a:cubicBezTo>
                  <a:pt x="133" y="7"/>
                  <a:pt x="129" y="4"/>
                  <a:pt x="81" y="19"/>
                </a:cubicBezTo>
                <a:cubicBezTo>
                  <a:pt x="62" y="25"/>
                  <a:pt x="24" y="38"/>
                  <a:pt x="24" y="38"/>
                </a:cubicBezTo>
                <a:cubicBezTo>
                  <a:pt x="0" y="109"/>
                  <a:pt x="1" y="75"/>
                  <a:pt x="15" y="142"/>
                </a:cubicBez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3137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8" name="Oval 34"/>
          <p:cNvSpPr>
            <a:spLocks noChangeArrowheads="1"/>
          </p:cNvSpPr>
          <p:nvPr/>
        </p:nvSpPr>
        <p:spPr bwMode="auto">
          <a:xfrm flipV="1">
            <a:off x="2895600" y="37480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 flipV="1">
            <a:off x="2819400" y="3900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 flipV="1">
            <a:off x="2895600" y="3900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 flipV="1">
            <a:off x="3124200" y="3824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 flipV="1">
            <a:off x="2560638" y="48085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 flipV="1">
            <a:off x="3124200" y="39766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4" name="Freeform 40"/>
          <p:cNvSpPr>
            <a:spLocks/>
          </p:cNvSpPr>
          <p:nvPr/>
        </p:nvSpPr>
        <p:spPr bwMode="auto">
          <a:xfrm>
            <a:off x="2743200" y="3748088"/>
            <a:ext cx="623888" cy="360362"/>
          </a:xfrm>
          <a:custGeom>
            <a:avLst/>
            <a:gdLst>
              <a:gd name="T0" fmla="*/ 15 w 393"/>
              <a:gd name="T1" fmla="*/ 142 h 227"/>
              <a:gd name="T2" fmla="*/ 185 w 393"/>
              <a:gd name="T3" fmla="*/ 198 h 227"/>
              <a:gd name="T4" fmla="*/ 355 w 393"/>
              <a:gd name="T5" fmla="*/ 198 h 227"/>
              <a:gd name="T6" fmla="*/ 393 w 393"/>
              <a:gd name="T7" fmla="*/ 142 h 227"/>
              <a:gd name="T8" fmla="*/ 374 w 393"/>
              <a:gd name="T9" fmla="*/ 85 h 227"/>
              <a:gd name="T10" fmla="*/ 194 w 393"/>
              <a:gd name="T11" fmla="*/ 0 h 227"/>
              <a:gd name="T12" fmla="*/ 81 w 393"/>
              <a:gd name="T13" fmla="*/ 19 h 227"/>
              <a:gd name="T14" fmla="*/ 24 w 393"/>
              <a:gd name="T15" fmla="*/ 38 h 227"/>
              <a:gd name="T16" fmla="*/ 15 w 393"/>
              <a:gd name="T17" fmla="*/ 14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227">
                <a:moveTo>
                  <a:pt x="15" y="142"/>
                </a:moveTo>
                <a:cubicBezTo>
                  <a:pt x="52" y="197"/>
                  <a:pt x="123" y="191"/>
                  <a:pt x="185" y="198"/>
                </a:cubicBezTo>
                <a:cubicBezTo>
                  <a:pt x="245" y="214"/>
                  <a:pt x="280" y="227"/>
                  <a:pt x="355" y="198"/>
                </a:cubicBezTo>
                <a:cubicBezTo>
                  <a:pt x="376" y="190"/>
                  <a:pt x="393" y="142"/>
                  <a:pt x="393" y="142"/>
                </a:cubicBezTo>
                <a:cubicBezTo>
                  <a:pt x="387" y="123"/>
                  <a:pt x="391" y="96"/>
                  <a:pt x="374" y="85"/>
                </a:cubicBezTo>
                <a:cubicBezTo>
                  <a:pt x="309" y="42"/>
                  <a:pt x="269" y="18"/>
                  <a:pt x="194" y="0"/>
                </a:cubicBezTo>
                <a:cubicBezTo>
                  <a:pt x="133" y="7"/>
                  <a:pt x="129" y="4"/>
                  <a:pt x="81" y="19"/>
                </a:cubicBezTo>
                <a:cubicBezTo>
                  <a:pt x="62" y="25"/>
                  <a:pt x="24" y="38"/>
                  <a:pt x="24" y="38"/>
                </a:cubicBezTo>
                <a:cubicBezTo>
                  <a:pt x="0" y="109"/>
                  <a:pt x="1" y="75"/>
                  <a:pt x="15" y="142"/>
                </a:cubicBez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5882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 flipV="1">
            <a:off x="3429000" y="47386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6" name="Oval 42"/>
          <p:cNvSpPr>
            <a:spLocks noChangeArrowheads="1"/>
          </p:cNvSpPr>
          <p:nvPr/>
        </p:nvSpPr>
        <p:spPr bwMode="auto">
          <a:xfrm flipV="1">
            <a:off x="3200400" y="46624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7" name="Oval 43"/>
          <p:cNvSpPr>
            <a:spLocks noChangeArrowheads="1"/>
          </p:cNvSpPr>
          <p:nvPr/>
        </p:nvSpPr>
        <p:spPr bwMode="auto">
          <a:xfrm flipV="1">
            <a:off x="3429000" y="48910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8" name="Oval 44"/>
          <p:cNvSpPr>
            <a:spLocks noChangeArrowheads="1"/>
          </p:cNvSpPr>
          <p:nvPr/>
        </p:nvSpPr>
        <p:spPr bwMode="auto">
          <a:xfrm flipV="1">
            <a:off x="3200400" y="48910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9" name="Oval 45"/>
          <p:cNvSpPr>
            <a:spLocks noChangeArrowheads="1"/>
          </p:cNvSpPr>
          <p:nvPr/>
        </p:nvSpPr>
        <p:spPr bwMode="auto">
          <a:xfrm flipV="1">
            <a:off x="2819400" y="39004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0" name="Oval 46"/>
          <p:cNvSpPr>
            <a:spLocks noChangeArrowheads="1"/>
          </p:cNvSpPr>
          <p:nvPr/>
        </p:nvSpPr>
        <p:spPr bwMode="auto">
          <a:xfrm flipV="1">
            <a:off x="3048000" y="48148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1" name="Freeform 47"/>
          <p:cNvSpPr>
            <a:spLocks/>
          </p:cNvSpPr>
          <p:nvPr/>
        </p:nvSpPr>
        <p:spPr bwMode="auto">
          <a:xfrm>
            <a:off x="2971800" y="4281488"/>
            <a:ext cx="623888" cy="360362"/>
          </a:xfrm>
          <a:custGeom>
            <a:avLst/>
            <a:gdLst>
              <a:gd name="T0" fmla="*/ 15 w 393"/>
              <a:gd name="T1" fmla="*/ 142 h 227"/>
              <a:gd name="T2" fmla="*/ 185 w 393"/>
              <a:gd name="T3" fmla="*/ 198 h 227"/>
              <a:gd name="T4" fmla="*/ 355 w 393"/>
              <a:gd name="T5" fmla="*/ 198 h 227"/>
              <a:gd name="T6" fmla="*/ 393 w 393"/>
              <a:gd name="T7" fmla="*/ 142 h 227"/>
              <a:gd name="T8" fmla="*/ 374 w 393"/>
              <a:gd name="T9" fmla="*/ 85 h 227"/>
              <a:gd name="T10" fmla="*/ 194 w 393"/>
              <a:gd name="T11" fmla="*/ 0 h 227"/>
              <a:gd name="T12" fmla="*/ 81 w 393"/>
              <a:gd name="T13" fmla="*/ 19 h 227"/>
              <a:gd name="T14" fmla="*/ 24 w 393"/>
              <a:gd name="T15" fmla="*/ 38 h 227"/>
              <a:gd name="T16" fmla="*/ 15 w 393"/>
              <a:gd name="T17" fmla="*/ 14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227">
                <a:moveTo>
                  <a:pt x="15" y="142"/>
                </a:moveTo>
                <a:cubicBezTo>
                  <a:pt x="52" y="197"/>
                  <a:pt x="123" y="191"/>
                  <a:pt x="185" y="198"/>
                </a:cubicBezTo>
                <a:cubicBezTo>
                  <a:pt x="245" y="214"/>
                  <a:pt x="280" y="227"/>
                  <a:pt x="355" y="198"/>
                </a:cubicBezTo>
                <a:cubicBezTo>
                  <a:pt x="376" y="190"/>
                  <a:pt x="393" y="142"/>
                  <a:pt x="393" y="142"/>
                </a:cubicBezTo>
                <a:cubicBezTo>
                  <a:pt x="387" y="123"/>
                  <a:pt x="391" y="96"/>
                  <a:pt x="374" y="85"/>
                </a:cubicBezTo>
                <a:cubicBezTo>
                  <a:pt x="309" y="42"/>
                  <a:pt x="269" y="18"/>
                  <a:pt x="194" y="0"/>
                </a:cubicBezTo>
                <a:cubicBezTo>
                  <a:pt x="133" y="7"/>
                  <a:pt x="129" y="4"/>
                  <a:pt x="81" y="19"/>
                </a:cubicBezTo>
                <a:cubicBezTo>
                  <a:pt x="62" y="25"/>
                  <a:pt x="24" y="38"/>
                  <a:pt x="24" y="38"/>
                </a:cubicBezTo>
                <a:cubicBezTo>
                  <a:pt x="0" y="109"/>
                  <a:pt x="1" y="75"/>
                  <a:pt x="15" y="142"/>
                </a:cubicBez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2" name="Oval 48"/>
          <p:cNvSpPr>
            <a:spLocks noChangeArrowheads="1"/>
          </p:cNvSpPr>
          <p:nvPr/>
        </p:nvSpPr>
        <p:spPr bwMode="auto">
          <a:xfrm flipV="1">
            <a:off x="3124200" y="42814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3" name="Oval 49"/>
          <p:cNvSpPr>
            <a:spLocks noChangeArrowheads="1"/>
          </p:cNvSpPr>
          <p:nvPr/>
        </p:nvSpPr>
        <p:spPr bwMode="auto">
          <a:xfrm flipV="1">
            <a:off x="3429000" y="45100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4" name="Oval 50"/>
          <p:cNvSpPr>
            <a:spLocks noChangeArrowheads="1"/>
          </p:cNvSpPr>
          <p:nvPr/>
        </p:nvSpPr>
        <p:spPr bwMode="auto">
          <a:xfrm flipV="1">
            <a:off x="3200400" y="45100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5" name="Oval 51"/>
          <p:cNvSpPr>
            <a:spLocks noChangeArrowheads="1"/>
          </p:cNvSpPr>
          <p:nvPr/>
        </p:nvSpPr>
        <p:spPr bwMode="auto">
          <a:xfrm flipV="1">
            <a:off x="3276600" y="42814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Oval 52"/>
          <p:cNvSpPr>
            <a:spLocks noChangeArrowheads="1"/>
          </p:cNvSpPr>
          <p:nvPr/>
        </p:nvSpPr>
        <p:spPr bwMode="auto">
          <a:xfrm flipV="1">
            <a:off x="3429000" y="43576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Oval 53"/>
          <p:cNvSpPr>
            <a:spLocks noChangeArrowheads="1"/>
          </p:cNvSpPr>
          <p:nvPr/>
        </p:nvSpPr>
        <p:spPr bwMode="auto">
          <a:xfrm flipV="1">
            <a:off x="3048000" y="44338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Freeform 54"/>
          <p:cNvSpPr>
            <a:spLocks/>
          </p:cNvSpPr>
          <p:nvPr/>
        </p:nvSpPr>
        <p:spPr bwMode="auto">
          <a:xfrm>
            <a:off x="1981200" y="3824288"/>
            <a:ext cx="623888" cy="360362"/>
          </a:xfrm>
          <a:custGeom>
            <a:avLst/>
            <a:gdLst>
              <a:gd name="T0" fmla="*/ 15 w 393"/>
              <a:gd name="T1" fmla="*/ 142 h 227"/>
              <a:gd name="T2" fmla="*/ 185 w 393"/>
              <a:gd name="T3" fmla="*/ 198 h 227"/>
              <a:gd name="T4" fmla="*/ 355 w 393"/>
              <a:gd name="T5" fmla="*/ 198 h 227"/>
              <a:gd name="T6" fmla="*/ 393 w 393"/>
              <a:gd name="T7" fmla="*/ 142 h 227"/>
              <a:gd name="T8" fmla="*/ 374 w 393"/>
              <a:gd name="T9" fmla="*/ 85 h 227"/>
              <a:gd name="T10" fmla="*/ 194 w 393"/>
              <a:gd name="T11" fmla="*/ 0 h 227"/>
              <a:gd name="T12" fmla="*/ 81 w 393"/>
              <a:gd name="T13" fmla="*/ 19 h 227"/>
              <a:gd name="T14" fmla="*/ 24 w 393"/>
              <a:gd name="T15" fmla="*/ 38 h 227"/>
              <a:gd name="T16" fmla="*/ 15 w 393"/>
              <a:gd name="T17" fmla="*/ 14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227">
                <a:moveTo>
                  <a:pt x="15" y="142"/>
                </a:moveTo>
                <a:cubicBezTo>
                  <a:pt x="52" y="197"/>
                  <a:pt x="123" y="191"/>
                  <a:pt x="185" y="198"/>
                </a:cubicBezTo>
                <a:cubicBezTo>
                  <a:pt x="245" y="214"/>
                  <a:pt x="280" y="227"/>
                  <a:pt x="355" y="198"/>
                </a:cubicBezTo>
                <a:cubicBezTo>
                  <a:pt x="376" y="190"/>
                  <a:pt x="393" y="142"/>
                  <a:pt x="393" y="142"/>
                </a:cubicBezTo>
                <a:cubicBezTo>
                  <a:pt x="387" y="123"/>
                  <a:pt x="391" y="96"/>
                  <a:pt x="374" y="85"/>
                </a:cubicBezTo>
                <a:cubicBezTo>
                  <a:pt x="309" y="42"/>
                  <a:pt x="269" y="18"/>
                  <a:pt x="194" y="0"/>
                </a:cubicBezTo>
                <a:cubicBezTo>
                  <a:pt x="133" y="7"/>
                  <a:pt x="129" y="4"/>
                  <a:pt x="81" y="19"/>
                </a:cubicBezTo>
                <a:cubicBezTo>
                  <a:pt x="62" y="25"/>
                  <a:pt x="24" y="38"/>
                  <a:pt x="24" y="38"/>
                </a:cubicBezTo>
                <a:cubicBezTo>
                  <a:pt x="0" y="109"/>
                  <a:pt x="1" y="75"/>
                  <a:pt x="15" y="142"/>
                </a:cubicBez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9" name="Oval 55"/>
          <p:cNvSpPr>
            <a:spLocks noChangeArrowheads="1"/>
          </p:cNvSpPr>
          <p:nvPr/>
        </p:nvSpPr>
        <p:spPr bwMode="auto">
          <a:xfrm flipV="1">
            <a:off x="2103438" y="39703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0" name="Oval 56"/>
          <p:cNvSpPr>
            <a:spLocks noChangeArrowheads="1"/>
          </p:cNvSpPr>
          <p:nvPr/>
        </p:nvSpPr>
        <p:spPr bwMode="auto">
          <a:xfrm flipV="1">
            <a:off x="2255838" y="40465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1" name="Oval 57"/>
          <p:cNvSpPr>
            <a:spLocks noChangeArrowheads="1"/>
          </p:cNvSpPr>
          <p:nvPr/>
        </p:nvSpPr>
        <p:spPr bwMode="auto">
          <a:xfrm flipV="1">
            <a:off x="2408238" y="40465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2" name="Oval 58"/>
          <p:cNvSpPr>
            <a:spLocks noChangeArrowheads="1"/>
          </p:cNvSpPr>
          <p:nvPr/>
        </p:nvSpPr>
        <p:spPr bwMode="auto">
          <a:xfrm flipV="1">
            <a:off x="2103438" y="38179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3" name="Oval 59"/>
          <p:cNvSpPr>
            <a:spLocks noChangeArrowheads="1"/>
          </p:cNvSpPr>
          <p:nvPr/>
        </p:nvSpPr>
        <p:spPr bwMode="auto">
          <a:xfrm flipV="1">
            <a:off x="2332038" y="38179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4" name="Oval 60"/>
          <p:cNvSpPr>
            <a:spLocks noChangeArrowheads="1"/>
          </p:cNvSpPr>
          <p:nvPr/>
        </p:nvSpPr>
        <p:spPr bwMode="auto">
          <a:xfrm flipV="1">
            <a:off x="2484438" y="389413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5" name="Oval 61"/>
          <p:cNvSpPr>
            <a:spLocks noChangeArrowheads="1"/>
          </p:cNvSpPr>
          <p:nvPr/>
        </p:nvSpPr>
        <p:spPr bwMode="auto">
          <a:xfrm flipV="1">
            <a:off x="3048000" y="39004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6" name="Oval 62"/>
          <p:cNvSpPr>
            <a:spLocks noChangeArrowheads="1"/>
          </p:cNvSpPr>
          <p:nvPr/>
        </p:nvSpPr>
        <p:spPr bwMode="auto">
          <a:xfrm flipV="1">
            <a:off x="3200400" y="39766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7" name="Oval 63"/>
          <p:cNvSpPr>
            <a:spLocks noChangeArrowheads="1"/>
          </p:cNvSpPr>
          <p:nvPr/>
        </p:nvSpPr>
        <p:spPr bwMode="auto">
          <a:xfrm flipV="1">
            <a:off x="2895600" y="37480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8" name="Oval 64"/>
          <p:cNvSpPr>
            <a:spLocks noChangeArrowheads="1"/>
          </p:cNvSpPr>
          <p:nvPr/>
        </p:nvSpPr>
        <p:spPr bwMode="auto">
          <a:xfrm flipV="1">
            <a:off x="3124200" y="3748088"/>
            <a:ext cx="76200" cy="76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9" name="Text Box 65"/>
          <p:cNvSpPr txBox="1">
            <a:spLocks noChangeArrowheads="1"/>
          </p:cNvSpPr>
          <p:nvPr/>
        </p:nvSpPr>
        <p:spPr bwMode="auto">
          <a:xfrm>
            <a:off x="3962400" y="64912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Comic Sans MS" charset="0"/>
              </a:rPr>
              <a:t>VESSEL WALL</a:t>
            </a:r>
          </a:p>
        </p:txBody>
      </p:sp>
      <p:sp>
        <p:nvSpPr>
          <p:cNvPr id="175170" name="Text Box 66"/>
          <p:cNvSpPr txBox="1">
            <a:spLocks noChangeArrowheads="1"/>
          </p:cNvSpPr>
          <p:nvPr/>
        </p:nvSpPr>
        <p:spPr bwMode="auto">
          <a:xfrm>
            <a:off x="2971800" y="6110288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mic Sans MS" charset="0"/>
              </a:rPr>
              <a:t>COLLAGEN</a:t>
            </a:r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5562600" y="6034088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mic Sans MS" charset="0"/>
              </a:rPr>
              <a:t>TISSUE FACTOR</a:t>
            </a:r>
          </a:p>
        </p:txBody>
      </p:sp>
      <p:sp>
        <p:nvSpPr>
          <p:cNvPr id="175172" name="WordArt 68" descr="Narrow vertical"/>
          <p:cNvSpPr>
            <a:spLocks noChangeArrowheads="1" noChangeShapeType="1" noTextEdit="1"/>
          </p:cNvSpPr>
          <p:nvPr/>
        </p:nvSpPr>
        <p:spPr bwMode="auto">
          <a:xfrm>
            <a:off x="4114800" y="5348288"/>
            <a:ext cx="1200150" cy="3667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en-US" sz="1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FIBRINOLYSIS</a:t>
            </a:r>
          </a:p>
        </p:txBody>
      </p:sp>
      <p:sp>
        <p:nvSpPr>
          <p:cNvPr id="175173" name="Text Box 69"/>
          <p:cNvSpPr txBox="1">
            <a:spLocks noChangeArrowheads="1"/>
          </p:cNvSpPr>
          <p:nvPr/>
        </p:nvSpPr>
        <p:spPr bwMode="auto">
          <a:xfrm>
            <a:off x="4495800" y="42052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Comic Sans MS" charset="0"/>
              </a:rPr>
              <a:t>CLOT</a:t>
            </a:r>
          </a:p>
        </p:txBody>
      </p: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1600200" y="41910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Comic Sans MS" charset="0"/>
              </a:rPr>
              <a:t>PLATELETS</a:t>
            </a:r>
          </a:p>
        </p:txBody>
      </p:sp>
      <p:sp>
        <p:nvSpPr>
          <p:cNvPr id="175175" name="Text Box 71"/>
          <p:cNvSpPr txBox="1">
            <a:spLocks noChangeArrowheads="1"/>
          </p:cNvSpPr>
          <p:nvPr/>
        </p:nvSpPr>
        <p:spPr bwMode="auto">
          <a:xfrm>
            <a:off x="2286000" y="776288"/>
            <a:ext cx="18288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Comic Sans MS" charset="0"/>
              </a:rPr>
              <a:t>INTRINSIC </a:t>
            </a:r>
          </a:p>
          <a:p>
            <a:pPr algn="l" rtl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Comic Sans MS" charset="0"/>
              </a:rPr>
              <a:t>PATHWAY</a:t>
            </a:r>
          </a:p>
        </p:txBody>
      </p:sp>
      <p:sp>
        <p:nvSpPr>
          <p:cNvPr id="175176" name="Text Box 72"/>
          <p:cNvSpPr txBox="1">
            <a:spLocks noChangeArrowheads="1"/>
          </p:cNvSpPr>
          <p:nvPr/>
        </p:nvSpPr>
        <p:spPr bwMode="auto">
          <a:xfrm>
            <a:off x="6248400" y="1143000"/>
            <a:ext cx="1524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Comic Sans MS" charset="0"/>
              </a:rPr>
              <a:t>EXTRINSIC </a:t>
            </a:r>
          </a:p>
          <a:p>
            <a:pPr algn="l" rtl="0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Comic Sans MS" charset="0"/>
              </a:rPr>
              <a:t>PATHWAY</a:t>
            </a:r>
          </a:p>
        </p:txBody>
      </p:sp>
      <p:sp>
        <p:nvSpPr>
          <p:cNvPr id="175177" name="Text Box 73"/>
          <p:cNvSpPr txBox="1">
            <a:spLocks noChangeArrowheads="1"/>
          </p:cNvSpPr>
          <p:nvPr/>
        </p:nvSpPr>
        <p:spPr bwMode="auto">
          <a:xfrm>
            <a:off x="3810000" y="1995488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latin typeface="Comic Sans MS" charset="0"/>
              </a:rPr>
              <a:t>COMMON PATHWAY</a:t>
            </a:r>
          </a:p>
        </p:txBody>
      </p:sp>
      <p:sp>
        <p:nvSpPr>
          <p:cNvPr id="175178" name="Text Box 74"/>
          <p:cNvSpPr txBox="1">
            <a:spLocks noChangeArrowheads="1"/>
          </p:cNvSpPr>
          <p:nvPr/>
        </p:nvSpPr>
        <p:spPr bwMode="auto">
          <a:xfrm>
            <a:off x="3124200" y="251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charset="0"/>
              </a:rPr>
              <a:t>Fibrinogen</a:t>
            </a:r>
            <a:r>
              <a:rPr lang="en-US" sz="2400">
                <a:latin typeface="Times New Roman" charset="0"/>
              </a:rPr>
              <a:t>  </a:t>
            </a:r>
          </a:p>
        </p:txBody>
      </p:sp>
      <p:sp>
        <p:nvSpPr>
          <p:cNvPr id="175179" name="Text Box 75"/>
          <p:cNvSpPr txBox="1">
            <a:spLocks noChangeArrowheads="1"/>
          </p:cNvSpPr>
          <p:nvPr/>
        </p:nvSpPr>
        <p:spPr bwMode="auto">
          <a:xfrm>
            <a:off x="5257800" y="2590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charset="0"/>
              </a:rPr>
              <a:t>Fibrin</a:t>
            </a:r>
          </a:p>
        </p:txBody>
      </p:sp>
      <p:sp>
        <p:nvSpPr>
          <p:cNvPr id="175180" name="Text Box 76"/>
          <p:cNvSpPr txBox="1">
            <a:spLocks noChangeArrowheads="1"/>
          </p:cNvSpPr>
          <p:nvPr/>
        </p:nvSpPr>
        <p:spPr bwMode="auto">
          <a:xfrm>
            <a:off x="4267200" y="2224088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charset="0"/>
              </a:rPr>
              <a:t>Thrombin</a:t>
            </a:r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4648200" y="283368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4953000" y="25288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3" name="Arc 79"/>
          <p:cNvSpPr>
            <a:spLocks/>
          </p:cNvSpPr>
          <p:nvPr/>
        </p:nvSpPr>
        <p:spPr bwMode="auto">
          <a:xfrm rot="29821" flipH="1">
            <a:off x="457200" y="1462088"/>
            <a:ext cx="1600200" cy="2438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Arc 80"/>
          <p:cNvSpPr>
            <a:spLocks/>
          </p:cNvSpPr>
          <p:nvPr/>
        </p:nvSpPr>
        <p:spPr bwMode="auto">
          <a:xfrm rot="11044625">
            <a:off x="381000" y="3976688"/>
            <a:ext cx="2743200" cy="205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Arc 81"/>
          <p:cNvSpPr>
            <a:spLocks/>
          </p:cNvSpPr>
          <p:nvPr/>
        </p:nvSpPr>
        <p:spPr bwMode="auto">
          <a:xfrm rot="18689101" flipH="1">
            <a:off x="1524000" y="4814888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86" name="Arc 82"/>
          <p:cNvSpPr>
            <a:spLocks/>
          </p:cNvSpPr>
          <p:nvPr/>
        </p:nvSpPr>
        <p:spPr bwMode="auto">
          <a:xfrm>
            <a:off x="7620000" y="1843088"/>
            <a:ext cx="1219200" cy="2133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87" name="Arc 83"/>
          <p:cNvSpPr>
            <a:spLocks/>
          </p:cNvSpPr>
          <p:nvPr/>
        </p:nvSpPr>
        <p:spPr bwMode="auto">
          <a:xfrm rot="10800000" flipH="1">
            <a:off x="6553200" y="3900488"/>
            <a:ext cx="2286000" cy="220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4"/>
              <a:gd name="T1" fmla="*/ 0 h 21600"/>
              <a:gd name="T2" fmla="*/ 21594 w 21594"/>
              <a:gd name="T3" fmla="*/ 21072 h 21600"/>
              <a:gd name="T4" fmla="*/ 0 w 215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4" h="21600" fill="none" extrusionOk="0">
                <a:moveTo>
                  <a:pt x="0" y="-1"/>
                </a:moveTo>
                <a:cubicBezTo>
                  <a:pt x="11723" y="-1"/>
                  <a:pt x="21306" y="9351"/>
                  <a:pt x="21593" y="21072"/>
                </a:cubicBezTo>
              </a:path>
              <a:path w="21594" h="21600" stroke="0" extrusionOk="0">
                <a:moveTo>
                  <a:pt x="0" y="-1"/>
                </a:moveTo>
                <a:cubicBezTo>
                  <a:pt x="11723" y="-1"/>
                  <a:pt x="21306" y="9351"/>
                  <a:pt x="21593" y="2107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2133600" y="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Comic Sans MS" charset="0"/>
              </a:rPr>
              <a:t>HEMOSTATIC SYSTEM</a:t>
            </a:r>
          </a:p>
        </p:txBody>
      </p:sp>
      <p:sp>
        <p:nvSpPr>
          <p:cNvPr id="175189" name="Line 85"/>
          <p:cNvSpPr>
            <a:spLocks noChangeShapeType="1"/>
          </p:cNvSpPr>
          <p:nvPr/>
        </p:nvSpPr>
        <p:spPr bwMode="auto">
          <a:xfrm>
            <a:off x="3352800" y="16764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0" name="Line 86"/>
          <p:cNvSpPr>
            <a:spLocks noChangeShapeType="1"/>
          </p:cNvSpPr>
          <p:nvPr/>
        </p:nvSpPr>
        <p:spPr bwMode="auto">
          <a:xfrm flipH="1">
            <a:off x="6248400" y="1981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1" name="Line 87"/>
          <p:cNvSpPr>
            <a:spLocks noChangeShapeType="1"/>
          </p:cNvSpPr>
          <p:nvPr/>
        </p:nvSpPr>
        <p:spPr bwMode="auto">
          <a:xfrm flipH="1">
            <a:off x="2514600" y="28956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2" name="Line 88"/>
          <p:cNvSpPr>
            <a:spLocks noChangeShapeType="1"/>
          </p:cNvSpPr>
          <p:nvPr/>
        </p:nvSpPr>
        <p:spPr bwMode="auto">
          <a:xfrm flipV="1">
            <a:off x="2971800" y="3124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3" name="Freeform 89"/>
          <p:cNvSpPr>
            <a:spLocks/>
          </p:cNvSpPr>
          <p:nvPr/>
        </p:nvSpPr>
        <p:spPr bwMode="auto">
          <a:xfrm>
            <a:off x="4170363" y="3419475"/>
            <a:ext cx="730250" cy="750888"/>
          </a:xfrm>
          <a:custGeom>
            <a:avLst/>
            <a:gdLst>
              <a:gd name="T0" fmla="*/ 0 w 460"/>
              <a:gd name="T1" fmla="*/ 0 h 473"/>
              <a:gd name="T2" fmla="*/ 265 w 460"/>
              <a:gd name="T3" fmla="*/ 127 h 473"/>
              <a:gd name="T4" fmla="*/ 403 w 460"/>
              <a:gd name="T5" fmla="*/ 288 h 473"/>
              <a:gd name="T6" fmla="*/ 460 w 460"/>
              <a:gd name="T7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0" h="473">
                <a:moveTo>
                  <a:pt x="0" y="0"/>
                </a:moveTo>
                <a:cubicBezTo>
                  <a:pt x="88" y="23"/>
                  <a:pt x="196" y="68"/>
                  <a:pt x="265" y="127"/>
                </a:cubicBezTo>
                <a:cubicBezTo>
                  <a:pt x="320" y="174"/>
                  <a:pt x="352" y="238"/>
                  <a:pt x="403" y="288"/>
                </a:cubicBezTo>
                <a:cubicBezTo>
                  <a:pt x="425" y="357"/>
                  <a:pt x="460" y="395"/>
                  <a:pt x="460" y="473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4" name="Freeform 90"/>
          <p:cNvSpPr>
            <a:spLocks/>
          </p:cNvSpPr>
          <p:nvPr/>
        </p:nvSpPr>
        <p:spPr bwMode="auto">
          <a:xfrm>
            <a:off x="4800600" y="3387725"/>
            <a:ext cx="685800" cy="879475"/>
          </a:xfrm>
          <a:custGeom>
            <a:avLst/>
            <a:gdLst>
              <a:gd name="T0" fmla="*/ 380 w 380"/>
              <a:gd name="T1" fmla="*/ 20 h 470"/>
              <a:gd name="T2" fmla="*/ 207 w 380"/>
              <a:gd name="T3" fmla="*/ 89 h 470"/>
              <a:gd name="T4" fmla="*/ 69 w 380"/>
              <a:gd name="T5" fmla="*/ 297 h 470"/>
              <a:gd name="T6" fmla="*/ 11 w 380"/>
              <a:gd name="T7" fmla="*/ 435 h 470"/>
              <a:gd name="T8" fmla="*/ 0 w 380"/>
              <a:gd name="T9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470">
                <a:moveTo>
                  <a:pt x="380" y="20"/>
                </a:moveTo>
                <a:cubicBezTo>
                  <a:pt x="315" y="0"/>
                  <a:pt x="248" y="37"/>
                  <a:pt x="207" y="89"/>
                </a:cubicBezTo>
                <a:cubicBezTo>
                  <a:pt x="156" y="153"/>
                  <a:pt x="114" y="228"/>
                  <a:pt x="69" y="297"/>
                </a:cubicBezTo>
                <a:cubicBezTo>
                  <a:pt x="42" y="338"/>
                  <a:pt x="39" y="392"/>
                  <a:pt x="11" y="435"/>
                </a:cubicBezTo>
                <a:cubicBezTo>
                  <a:pt x="7" y="447"/>
                  <a:pt x="0" y="470"/>
                  <a:pt x="0" y="47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Date Placeholder 9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7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152400"/>
          <a:ext cx="9144000" cy="6858000"/>
        </p:xfrm>
        <a:graphic>
          <a:graphicData uri="http://schemas.openxmlformats.org/presentationml/2006/ole">
            <p:oleObj spid="_x0000_s5140" name="Slide" r:id="rId4" imgW="5076720" imgH="3371760" progId="PowerPoint.Show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O.A. Awodu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5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1136</TotalTime>
  <Words>2598</Words>
  <Application>Microsoft Macintosh PowerPoint</Application>
  <PresentationFormat>On-screen Show (4:3)</PresentationFormat>
  <Paragraphs>469</Paragraphs>
  <Slides>67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Expo</vt:lpstr>
      <vt:lpstr>Slide</vt:lpstr>
      <vt:lpstr>Bitmap Image</vt:lpstr>
      <vt:lpstr>Haemostatic Challenges of Haemopoietic Stem Cell Transplantation</vt:lpstr>
      <vt:lpstr>Objectives</vt:lpstr>
      <vt:lpstr>My Talk</vt:lpstr>
      <vt:lpstr>HEMOSTASIS</vt:lpstr>
      <vt:lpstr>Slide 5</vt:lpstr>
      <vt:lpstr>Slide 6</vt:lpstr>
      <vt:lpstr>Haemostasis:</vt:lpstr>
      <vt:lpstr>Slide 8</vt:lpstr>
      <vt:lpstr>Slide 9</vt:lpstr>
      <vt:lpstr>Slide 10</vt:lpstr>
      <vt:lpstr>Slide 11</vt:lpstr>
      <vt:lpstr>Slide 12</vt:lpstr>
      <vt:lpstr>My Talk</vt:lpstr>
      <vt:lpstr>Slide 14</vt:lpstr>
      <vt:lpstr>Definition</vt:lpstr>
      <vt:lpstr>Haemostatic challenges</vt:lpstr>
      <vt:lpstr>Prothrombotic factors</vt:lpstr>
      <vt:lpstr>Causes of endothelial injury in HSCT</vt:lpstr>
      <vt:lpstr>endothelium</vt:lpstr>
      <vt:lpstr>Slide 20</vt:lpstr>
      <vt:lpstr>Other prothrombotic factors</vt:lpstr>
      <vt:lpstr>Slide 22</vt:lpstr>
      <vt:lpstr>Slide 23</vt:lpstr>
      <vt:lpstr>VTE, catheter-related thrombosis  </vt:lpstr>
      <vt:lpstr>Risk factors for VTE  </vt:lpstr>
      <vt:lpstr>VTE</vt:lpstr>
      <vt:lpstr>Slide 27</vt:lpstr>
      <vt:lpstr>Treatment and prevention of VTE  </vt:lpstr>
      <vt:lpstr>VTE treatment in HSCT</vt:lpstr>
      <vt:lpstr>Slide 30</vt:lpstr>
      <vt:lpstr>Pathogenesis of VOD</vt:lpstr>
      <vt:lpstr>Diagnostic Criteria for VOD</vt:lpstr>
      <vt:lpstr>Slide 33</vt:lpstr>
      <vt:lpstr>Slide 34</vt:lpstr>
      <vt:lpstr>Slide 35</vt:lpstr>
      <vt:lpstr>Risk factors for VOD </vt:lpstr>
      <vt:lpstr>Treatment of VOD</vt:lpstr>
      <vt:lpstr>Slide 38</vt:lpstr>
      <vt:lpstr>Slide 39</vt:lpstr>
      <vt:lpstr>Slide 40</vt:lpstr>
      <vt:lpstr>Transplant-associated thrombotic microangiopathy  (TA-TAM , TAM)</vt:lpstr>
      <vt:lpstr>Slide 42</vt:lpstr>
      <vt:lpstr>Slide 43</vt:lpstr>
      <vt:lpstr>Risk factors for the development of TAM</vt:lpstr>
      <vt:lpstr>Slide 45</vt:lpstr>
      <vt:lpstr>Concensus Criteria for diagnosis of TA-TAM</vt:lpstr>
      <vt:lpstr>Diagnostic criteria</vt:lpstr>
      <vt:lpstr>Treatment of TA-TAM</vt:lpstr>
      <vt:lpstr>Treatment of TA-TAM</vt:lpstr>
      <vt:lpstr>Bleeding complications  </vt:lpstr>
      <vt:lpstr>Incidence </vt:lpstr>
      <vt:lpstr>Risk factors</vt:lpstr>
      <vt:lpstr>Risk factors</vt:lpstr>
      <vt:lpstr>     HSCT-specific haemorrhagic complications  Diffuse alveolar haemorrhage </vt:lpstr>
      <vt:lpstr>Treatment</vt:lpstr>
      <vt:lpstr>Haemorhagic Cystitis</vt:lpstr>
      <vt:lpstr>Haemorhagic cystitis</vt:lpstr>
      <vt:lpstr>Haemorhagic cystitis</vt:lpstr>
      <vt:lpstr>Treatment </vt:lpstr>
      <vt:lpstr>Treatment</vt:lpstr>
      <vt:lpstr>treatment</vt:lpstr>
      <vt:lpstr>Conclusion</vt:lpstr>
      <vt:lpstr>Late Complications</vt:lpstr>
      <vt:lpstr>Arterial Thrombosis and premature atherosclerosis</vt:lpstr>
      <vt:lpstr>Mehanism</vt:lpstr>
      <vt:lpstr>Slide 66</vt:lpstr>
      <vt:lpstr>Slide 67</vt:lpstr>
    </vt:vector>
  </TitlesOfParts>
  <Company>Apple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Omolade Awodu</dc:creator>
  <cp:lastModifiedBy>Sony</cp:lastModifiedBy>
  <cp:revision>63</cp:revision>
  <dcterms:created xsi:type="dcterms:W3CDTF">2013-07-18T15:47:09Z</dcterms:created>
  <dcterms:modified xsi:type="dcterms:W3CDTF">2013-07-25T07:56:40Z</dcterms:modified>
</cp:coreProperties>
</file>