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9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slides/slide7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s/slide80.xml" ContentType="application/vnd.openxmlformats-officedocument.presentationml.slide+xml"/>
  <Override PartName="/ppt/slides/slide82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slides/slide7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81.xml" ContentType="application/vnd.openxmlformats-officedocument.presentationml.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4"/>
  </p:notesMasterIdLst>
  <p:sldIdLst>
    <p:sldId id="264" r:id="rId2"/>
    <p:sldId id="261" r:id="rId3"/>
    <p:sldId id="257" r:id="rId4"/>
    <p:sldId id="258" r:id="rId5"/>
    <p:sldId id="259" r:id="rId6"/>
    <p:sldId id="260" r:id="rId7"/>
    <p:sldId id="265" r:id="rId8"/>
    <p:sldId id="266" r:id="rId9"/>
    <p:sldId id="267" r:id="rId10"/>
    <p:sldId id="287" r:id="rId11"/>
    <p:sldId id="269" r:id="rId12"/>
    <p:sldId id="270" r:id="rId13"/>
    <p:sldId id="272" r:id="rId14"/>
    <p:sldId id="273" r:id="rId15"/>
    <p:sldId id="274" r:id="rId16"/>
    <p:sldId id="275" r:id="rId17"/>
    <p:sldId id="276" r:id="rId18"/>
    <p:sldId id="277" r:id="rId19"/>
    <p:sldId id="278" r:id="rId20"/>
    <p:sldId id="283" r:id="rId21"/>
    <p:sldId id="279" r:id="rId22"/>
    <p:sldId id="280" r:id="rId23"/>
    <p:sldId id="281" r:id="rId24"/>
    <p:sldId id="282" r:id="rId25"/>
    <p:sldId id="284" r:id="rId26"/>
    <p:sldId id="285" r:id="rId27"/>
    <p:sldId id="286" r:id="rId28"/>
    <p:sldId id="288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9" r:id="rId38"/>
    <p:sldId id="300" r:id="rId39"/>
    <p:sldId id="301" r:id="rId40"/>
    <p:sldId id="298" r:id="rId41"/>
    <p:sldId id="302" r:id="rId42"/>
    <p:sldId id="303" r:id="rId43"/>
    <p:sldId id="304" r:id="rId44"/>
    <p:sldId id="305" r:id="rId45"/>
    <p:sldId id="306" r:id="rId46"/>
    <p:sldId id="307" r:id="rId47"/>
    <p:sldId id="308" r:id="rId48"/>
    <p:sldId id="309" r:id="rId49"/>
    <p:sldId id="310" r:id="rId50"/>
    <p:sldId id="311" r:id="rId51"/>
    <p:sldId id="312" r:id="rId52"/>
    <p:sldId id="313" r:id="rId53"/>
    <p:sldId id="314" r:id="rId54"/>
    <p:sldId id="315" r:id="rId55"/>
    <p:sldId id="316" r:id="rId56"/>
    <p:sldId id="317" r:id="rId57"/>
    <p:sldId id="318" r:id="rId58"/>
    <p:sldId id="319" r:id="rId59"/>
    <p:sldId id="320" r:id="rId60"/>
    <p:sldId id="321" r:id="rId61"/>
    <p:sldId id="322" r:id="rId62"/>
    <p:sldId id="323" r:id="rId63"/>
    <p:sldId id="325" r:id="rId64"/>
    <p:sldId id="326" r:id="rId65"/>
    <p:sldId id="327" r:id="rId66"/>
    <p:sldId id="328" r:id="rId67"/>
    <p:sldId id="329" r:id="rId68"/>
    <p:sldId id="330" r:id="rId69"/>
    <p:sldId id="331" r:id="rId70"/>
    <p:sldId id="332" r:id="rId71"/>
    <p:sldId id="333" r:id="rId72"/>
    <p:sldId id="334" r:id="rId73"/>
    <p:sldId id="335" r:id="rId74"/>
    <p:sldId id="336" r:id="rId75"/>
    <p:sldId id="337" r:id="rId76"/>
    <p:sldId id="338" r:id="rId77"/>
    <p:sldId id="339" r:id="rId78"/>
    <p:sldId id="340" r:id="rId79"/>
    <p:sldId id="341" r:id="rId80"/>
    <p:sldId id="342" r:id="rId81"/>
    <p:sldId id="343" r:id="rId82"/>
    <p:sldId id="344" r:id="rId8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59" autoAdjust="0"/>
    <p:restoredTop sz="86323" autoAdjust="0"/>
  </p:normalViewPr>
  <p:slideViewPr>
    <p:cSldViewPr>
      <p:cViewPr>
        <p:scale>
          <a:sx n="66" d="100"/>
          <a:sy n="66" d="100"/>
        </p:scale>
        <p:origin x="-1260" y="-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865A60-DE2C-4559-83F2-C829DB936097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947DC-4FE9-4F40-9206-CC9EF93FFA2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170573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947DC-4FE9-4F40-9206-CC9EF93FFA2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55151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947DC-4FE9-4F40-9206-CC9EF93FFA2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36193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947DC-4FE9-4F40-9206-CC9EF93FFA2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17888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947DC-4FE9-4F40-9206-CC9EF93FFA2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153755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947DC-4FE9-4F40-9206-CC9EF93FFA20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5264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1947DC-4FE9-4F40-9206-CC9EF93FFA20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08479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3F2B2036-690D-4C33-9B64-188EA668339E}" type="datetimeFigureOut">
              <a:rPr lang="en-US" smtClean="0"/>
              <a:pPr/>
              <a:t>7/25/2013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76D492D-ABF7-405E-A883-05AF08A49C2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56263" cy="1447800"/>
          </a:xfrm>
        </p:spPr>
        <p:txBody>
          <a:bodyPr/>
          <a:lstStyle/>
          <a:p>
            <a:r>
              <a:rPr lang="en-US" sz="3200" dirty="0" smtClean="0"/>
              <a:t>INTRODUCTION TO </a:t>
            </a:r>
            <a:r>
              <a:rPr lang="en-US" sz="3200" dirty="0" smtClean="0"/>
              <a:t>HAEMATOPOIETIC  </a:t>
            </a:r>
            <a:r>
              <a:rPr lang="en-US" sz="3200" dirty="0" smtClean="0"/>
              <a:t>STEM CELL TRANSPLANT(HSCT)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145949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8000" dirty="0" smtClean="0"/>
              <a:t>THANK YOU</a:t>
            </a:r>
            <a:endParaRPr lang="en-US" sz="8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8318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1" y="2057400"/>
            <a:ext cx="8686800" cy="4571999"/>
          </a:xfrm>
        </p:spPr>
        <p:txBody>
          <a:bodyPr>
            <a:noAutofit/>
          </a:bodyPr>
          <a:lstStyle/>
          <a:p>
            <a:r>
              <a:rPr lang="en-US" sz="2800" dirty="0" smtClean="0"/>
              <a:t>HSCs are derived from pluripotent stem cells capable of self renewal and differentiation into all </a:t>
            </a:r>
            <a:r>
              <a:rPr lang="en-US" sz="2800" dirty="0" err="1" smtClean="0"/>
              <a:t>haemopoietic</a:t>
            </a:r>
            <a:r>
              <a:rPr lang="en-US" sz="2800" dirty="0" smtClean="0"/>
              <a:t> lineages: </a:t>
            </a:r>
            <a:r>
              <a:rPr lang="en-US" sz="2800" dirty="0" err="1" smtClean="0"/>
              <a:t>myelopoiesis</a:t>
            </a:r>
            <a:r>
              <a:rPr lang="en-US" sz="2800" dirty="0" smtClean="0"/>
              <a:t>, </a:t>
            </a:r>
            <a:r>
              <a:rPr lang="en-US" sz="2800" dirty="0" err="1" smtClean="0"/>
              <a:t>monopoiesis,erythropoiesis</a:t>
            </a:r>
            <a:r>
              <a:rPr lang="en-US" sz="2800" dirty="0" smtClean="0"/>
              <a:t>, </a:t>
            </a:r>
            <a:r>
              <a:rPr lang="en-US" sz="2800" dirty="0" err="1" smtClean="0"/>
              <a:t>megakaryopoiesis</a:t>
            </a:r>
            <a:r>
              <a:rPr lang="en-US" sz="2800" dirty="0" smtClean="0"/>
              <a:t> and </a:t>
            </a:r>
            <a:r>
              <a:rPr lang="en-US" sz="2800" dirty="0" err="1" smtClean="0"/>
              <a:t>lymphopoiesis</a:t>
            </a:r>
            <a:r>
              <a:rPr lang="en-US" sz="2800" dirty="0" smtClean="0"/>
              <a:t> including stromal cells or dendritic cells.</a:t>
            </a:r>
          </a:p>
          <a:p>
            <a:r>
              <a:rPr lang="en-US" sz="2800" dirty="0" smtClean="0"/>
              <a:t>Stem cells(SC) give rise to mature </a:t>
            </a:r>
            <a:r>
              <a:rPr lang="en-US" sz="2800" dirty="0" err="1" smtClean="0"/>
              <a:t>haematopoietic</a:t>
            </a:r>
            <a:r>
              <a:rPr lang="en-US" sz="2800" dirty="0" smtClean="0"/>
              <a:t> cells</a:t>
            </a:r>
          </a:p>
          <a:p>
            <a:r>
              <a:rPr lang="en-US" sz="2800" dirty="0" smtClean="0"/>
              <a:t>Stem cells(SC) provide </a:t>
            </a:r>
            <a:r>
              <a:rPr lang="en-US" sz="2800" dirty="0" err="1" smtClean="0"/>
              <a:t>haematopoietic</a:t>
            </a:r>
            <a:r>
              <a:rPr lang="en-US" sz="2800" dirty="0" smtClean="0"/>
              <a:t> cells for the entire life span.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HAEMOPOIETIC STEM CELLS(HSC)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57825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NB: Many blood disorders originated from SCs.</a:t>
            </a:r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r>
              <a:rPr lang="en-US" dirty="0" err="1" smtClean="0"/>
              <a:t>leukaemia</a:t>
            </a:r>
            <a:r>
              <a:rPr lang="en-US" dirty="0" smtClean="0"/>
              <a:t>, aplastic </a:t>
            </a:r>
            <a:r>
              <a:rPr lang="en-US" dirty="0" err="1" smtClean="0"/>
              <a:t>anaemia</a:t>
            </a:r>
            <a:r>
              <a:rPr lang="en-US" dirty="0" smtClean="0"/>
              <a:t>, </a:t>
            </a:r>
            <a:r>
              <a:rPr lang="en-US" dirty="0" err="1" smtClean="0"/>
              <a:t>myelodysplastic</a:t>
            </a:r>
            <a:r>
              <a:rPr lang="en-US" dirty="0" smtClean="0"/>
              <a:t> syndrome etc.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SCs are very rare representing less than 0.01% of all the bone marrow nucleated cells</a:t>
            </a:r>
          </a:p>
          <a:p>
            <a:r>
              <a:rPr lang="en-US" dirty="0" smtClean="0"/>
              <a:t>Human SCs are expressed on the surface protein: CD</a:t>
            </a:r>
            <a:r>
              <a:rPr lang="en-US" sz="1400" dirty="0" smtClean="0"/>
              <a:t>34</a:t>
            </a:r>
            <a:r>
              <a:rPr lang="en-US" dirty="0" smtClean="0"/>
              <a:t> and C –Kit and negative for CD</a:t>
            </a:r>
            <a:r>
              <a:rPr lang="en-US" sz="1600" dirty="0" smtClean="0"/>
              <a:t>38</a:t>
            </a:r>
            <a:r>
              <a:rPr lang="en-US" dirty="0" smtClean="0"/>
              <a:t> and lineage –specific markers.</a:t>
            </a:r>
          </a:p>
          <a:p>
            <a:r>
              <a:rPr lang="en-US" dirty="0" smtClean="0"/>
              <a:t>Majority of SCs are dormant under normal body condition.</a:t>
            </a:r>
          </a:p>
          <a:p>
            <a:r>
              <a:rPr lang="en-US" dirty="0" smtClean="0"/>
              <a:t>Bone marrow in the main site of </a:t>
            </a:r>
            <a:r>
              <a:rPr lang="en-US" dirty="0" err="1" smtClean="0"/>
              <a:t>haematopoiesis</a:t>
            </a:r>
            <a:r>
              <a:rPr lang="en-US" dirty="0" smtClean="0"/>
              <a:t> and </a:t>
            </a:r>
            <a:r>
              <a:rPr lang="en-US" dirty="0" err="1" smtClean="0"/>
              <a:t>haematological</a:t>
            </a:r>
            <a:r>
              <a:rPr lang="en-US" dirty="0" smtClean="0"/>
              <a:t> disorders.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3194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Maintainance</a:t>
            </a:r>
            <a:r>
              <a:rPr lang="en-US" dirty="0" smtClean="0"/>
              <a:t> of homeostasis</a:t>
            </a:r>
          </a:p>
          <a:p>
            <a:r>
              <a:rPr lang="en-US" dirty="0" smtClean="0"/>
              <a:t>Replacement of dying cells due to injury or diseases</a:t>
            </a:r>
          </a:p>
          <a:p>
            <a:r>
              <a:rPr lang="en-US" dirty="0" smtClean="0"/>
              <a:t>Adult stem cells behave differently depending on their local environment and tissue origin </a:t>
            </a:r>
            <a:r>
              <a:rPr lang="en-US" dirty="0" err="1" smtClean="0"/>
              <a:t>eg</a:t>
            </a:r>
            <a:r>
              <a:rPr lang="en-US" dirty="0" smtClean="0"/>
              <a:t>. HSC are located in the BM.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PRIMARY FUNCTION OF SC.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842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TOTIPOTENT STEM CELLS :-  Gives rise to all cells and tissues of the developing embryo ; the only type is the fertilized egg.</a:t>
            </a:r>
          </a:p>
          <a:p>
            <a:r>
              <a:rPr lang="en-US" dirty="0" smtClean="0"/>
              <a:t>PLURIPOTENT STEM CELL:- It has the ability to give rise to cell originating from all the three germ layers: ectoderm , mesoderm and endoderm.</a:t>
            </a:r>
          </a:p>
          <a:p>
            <a:r>
              <a:rPr lang="en-US" dirty="0" smtClean="0"/>
              <a:t>MULTIPOTENT STEM CELL:- </a:t>
            </a:r>
            <a:r>
              <a:rPr lang="en-US" dirty="0" err="1" smtClean="0"/>
              <a:t>eg</a:t>
            </a:r>
            <a:r>
              <a:rPr lang="en-US" dirty="0" smtClean="0"/>
              <a:t> </a:t>
            </a:r>
            <a:r>
              <a:rPr lang="en-US" dirty="0" err="1" smtClean="0"/>
              <a:t>haematopoitic</a:t>
            </a:r>
            <a:r>
              <a:rPr lang="en-US" dirty="0" smtClean="0"/>
              <a:t> stem cell can give rise blood cell of different lineages.</a:t>
            </a:r>
          </a:p>
          <a:p>
            <a:r>
              <a:rPr lang="en-US" dirty="0" smtClean="0"/>
              <a:t>UNITIPOTENT STEM CELL:- Indicate a cell population </a:t>
            </a:r>
            <a:r>
              <a:rPr lang="en-US" dirty="0" err="1" smtClean="0"/>
              <a:t>usualy</a:t>
            </a:r>
            <a:r>
              <a:rPr lang="en-US" dirty="0" smtClean="0"/>
              <a:t> present in </a:t>
            </a:r>
            <a:r>
              <a:rPr lang="en-US" dirty="0" err="1" smtClean="0"/>
              <a:t>adulttissues</a:t>
            </a:r>
            <a:r>
              <a:rPr lang="en-US" dirty="0" smtClean="0"/>
              <a:t> capable of differentiating along only one lineage.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 OF TERMS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34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smtClean="0"/>
              <a:t>         There are two types of stem cells</a:t>
            </a:r>
          </a:p>
          <a:p>
            <a:r>
              <a:rPr lang="en-US" dirty="0" smtClean="0"/>
              <a:t>The embryonic stem cells</a:t>
            </a:r>
          </a:p>
          <a:p>
            <a:r>
              <a:rPr lang="en-US" dirty="0" smtClean="0"/>
              <a:t>The non- embryonic stem cells</a:t>
            </a:r>
          </a:p>
          <a:p>
            <a:endParaRPr lang="en-US" dirty="0"/>
          </a:p>
          <a:p>
            <a:pPr marL="0" indent="0" algn="ctr">
              <a:buNone/>
            </a:pPr>
            <a:r>
              <a:rPr lang="en-US" sz="4600" b="1" dirty="0" smtClean="0"/>
              <a:t>EMBRYONIC STEM CELL(ESC)</a:t>
            </a:r>
          </a:p>
          <a:p>
            <a:r>
              <a:rPr lang="en-US" dirty="0"/>
              <a:t>Embryonic stem cells are derived from the fertilized egg in the inner cell mass of </a:t>
            </a:r>
            <a:r>
              <a:rPr lang="en-US" dirty="0" smtClean="0"/>
              <a:t>blastocyst.</a:t>
            </a:r>
            <a:endParaRPr lang="en-US" dirty="0"/>
          </a:p>
          <a:p>
            <a:r>
              <a:rPr lang="en-US" dirty="0" smtClean="0"/>
              <a:t>Blastocyst </a:t>
            </a:r>
            <a:r>
              <a:rPr lang="en-US" dirty="0"/>
              <a:t>is a stage of an embryo- prior to implantation in the uterine wall.</a:t>
            </a:r>
          </a:p>
          <a:p>
            <a:r>
              <a:rPr lang="en-US" dirty="0" smtClean="0"/>
              <a:t>ESC gives </a:t>
            </a:r>
            <a:r>
              <a:rPr lang="en-US" dirty="0"/>
              <a:t>rise to all stem cells both embryonic and adult organs.</a:t>
            </a:r>
          </a:p>
          <a:p>
            <a:r>
              <a:rPr lang="en-US" dirty="0"/>
              <a:t>ESCs have unrestricted </a:t>
            </a:r>
            <a:r>
              <a:rPr lang="en-US" dirty="0" smtClean="0"/>
              <a:t>differentiation </a:t>
            </a:r>
            <a:r>
              <a:rPr lang="en-US" dirty="0"/>
              <a:t>potential to support the development of a </a:t>
            </a:r>
            <a:r>
              <a:rPr lang="en-US" dirty="0" err="1"/>
              <a:t>foetus</a:t>
            </a:r>
            <a:r>
              <a:rPr lang="en-US" dirty="0"/>
              <a:t>.</a:t>
            </a:r>
          </a:p>
          <a:p>
            <a:r>
              <a:rPr lang="en-US" dirty="0" smtClean="0"/>
              <a:t>ESC self- </a:t>
            </a:r>
            <a:r>
              <a:rPr lang="en-US" dirty="0"/>
              <a:t>replication </a:t>
            </a:r>
            <a:r>
              <a:rPr lang="en-US" dirty="0" smtClean="0"/>
              <a:t>give </a:t>
            </a:r>
            <a:r>
              <a:rPr lang="en-US" dirty="0"/>
              <a:t>rise to cells derived from all three germ layers. These cells proliferate extensively in the embryo.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STEM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09917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981201"/>
            <a:ext cx="7745505" cy="4724400"/>
          </a:xfrm>
        </p:spPr>
        <p:txBody>
          <a:bodyPr>
            <a:noAutofit/>
          </a:bodyPr>
          <a:lstStyle/>
          <a:p>
            <a:endParaRPr lang="en-US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5586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They can be </a:t>
            </a:r>
            <a:r>
              <a:rPr lang="en-US" dirty="0" err="1" smtClean="0"/>
              <a:t>asolated</a:t>
            </a:r>
            <a:r>
              <a:rPr lang="en-US" dirty="0" smtClean="0"/>
              <a:t> and grown </a:t>
            </a:r>
            <a:r>
              <a:rPr lang="en-US" dirty="0" err="1" smtClean="0"/>
              <a:t>invivo</a:t>
            </a:r>
            <a:r>
              <a:rPr lang="en-US" dirty="0" smtClean="0"/>
              <a:t> where they continue to replicate and show potential to differentiate</a:t>
            </a:r>
          </a:p>
          <a:p>
            <a:r>
              <a:rPr lang="en-US" dirty="0" smtClean="0"/>
              <a:t>ESCs can be </a:t>
            </a:r>
            <a:r>
              <a:rPr lang="en-US" dirty="0" err="1" smtClean="0"/>
              <a:t>propagatyed</a:t>
            </a:r>
            <a:r>
              <a:rPr lang="en-US" dirty="0" smtClean="0"/>
              <a:t> under </a:t>
            </a:r>
            <a:r>
              <a:rPr lang="en-US" dirty="0" err="1" smtClean="0"/>
              <a:t>invitro</a:t>
            </a:r>
            <a:r>
              <a:rPr lang="en-US" dirty="0" smtClean="0"/>
              <a:t> condition almost indefinitely</a:t>
            </a:r>
          </a:p>
          <a:p>
            <a:r>
              <a:rPr lang="en-US" dirty="0" smtClean="0"/>
              <a:t>The culture of human pluripotent stem cells have active </a:t>
            </a:r>
            <a:r>
              <a:rPr lang="en-US" dirty="0" err="1" smtClean="0"/>
              <a:t>telemerase</a:t>
            </a:r>
            <a:r>
              <a:rPr lang="en-US" dirty="0" smtClean="0"/>
              <a:t> indicating ability to replicate for many generations.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3419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362200"/>
            <a:ext cx="7745505" cy="4343400"/>
          </a:xfrm>
        </p:spPr>
        <p:txBody>
          <a:bodyPr>
            <a:normAutofit/>
          </a:bodyPr>
          <a:lstStyle/>
          <a:p>
            <a:r>
              <a:rPr lang="en-US" dirty="0" smtClean="0"/>
              <a:t>Adult stem cells originated from the embryo yolk sac</a:t>
            </a:r>
          </a:p>
          <a:p>
            <a:r>
              <a:rPr lang="en-US" dirty="0" smtClean="0"/>
              <a:t>Yolk sac mesenchyme differentiate into endothelial cells and </a:t>
            </a:r>
            <a:r>
              <a:rPr lang="en-US" dirty="0" err="1" smtClean="0"/>
              <a:t>haematopioetic</a:t>
            </a:r>
            <a:r>
              <a:rPr lang="en-US" dirty="0" smtClean="0"/>
              <a:t> stem cells.</a:t>
            </a:r>
          </a:p>
          <a:p>
            <a:r>
              <a:rPr lang="en-US" dirty="0" smtClean="0"/>
              <a:t>Adult stem cells have long- term self- renewal capacity (through life- time).</a:t>
            </a:r>
          </a:p>
          <a:p>
            <a:r>
              <a:rPr lang="en-US" dirty="0" smtClean="0"/>
              <a:t>Give rise to mature cell types with specialized function.</a:t>
            </a:r>
          </a:p>
          <a:p>
            <a:r>
              <a:rPr lang="en-US" dirty="0" smtClean="0"/>
              <a:t>Are undifferentiated cells capable of developing into other cell types of other tissues </a:t>
            </a:r>
            <a:r>
              <a:rPr lang="en-US" dirty="0" err="1" smtClean="0"/>
              <a:t>refered</a:t>
            </a:r>
            <a:r>
              <a:rPr lang="en-US" dirty="0" smtClean="0"/>
              <a:t> to as stem cell plasticity.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1036318"/>
            <a:ext cx="7756263" cy="259082"/>
          </a:xfrm>
        </p:spPr>
        <p:txBody>
          <a:bodyPr/>
          <a:lstStyle/>
          <a:p>
            <a:r>
              <a:rPr lang="en-US" sz="4400" dirty="0" smtClean="0"/>
              <a:t>NON- EMBRYONIC STEM CELL(NESC)</a:t>
            </a:r>
            <a:br>
              <a:rPr lang="en-US" sz="4400" dirty="0" smtClean="0"/>
            </a:br>
            <a:r>
              <a:rPr lang="en-US" sz="2800" dirty="0" smtClean="0"/>
              <a:t>Adult stem cells(ASC)/somatic stem cell/</a:t>
            </a:r>
            <a:r>
              <a:rPr lang="en-US" sz="2800" dirty="0" err="1" smtClean="0"/>
              <a:t>multipotent</a:t>
            </a:r>
            <a:r>
              <a:rPr lang="en-US" sz="2800" dirty="0" smtClean="0"/>
              <a:t> stem cell.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389457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057400"/>
            <a:ext cx="7745505" cy="4648199"/>
          </a:xfrm>
        </p:spPr>
        <p:txBody>
          <a:bodyPr>
            <a:normAutofit/>
          </a:bodyPr>
          <a:lstStyle/>
          <a:p>
            <a:r>
              <a:rPr lang="en-US" sz="2800" dirty="0" smtClean="0"/>
              <a:t>Generate </a:t>
            </a:r>
            <a:r>
              <a:rPr lang="en-US" sz="2800" dirty="0" err="1" smtClean="0"/>
              <a:t>intermidiate</a:t>
            </a:r>
            <a:r>
              <a:rPr lang="en-US" sz="2800" dirty="0" smtClean="0"/>
              <a:t> cell types (progenitor cells and differentiated precursors) before achieving their full differentiation.</a:t>
            </a:r>
          </a:p>
          <a:p>
            <a:r>
              <a:rPr lang="en-US" sz="2800" dirty="0" smtClean="0"/>
              <a:t>Progenitor and </a:t>
            </a:r>
            <a:r>
              <a:rPr lang="en-US" sz="2800" dirty="0" err="1" smtClean="0"/>
              <a:t>precusor</a:t>
            </a:r>
            <a:r>
              <a:rPr lang="en-US" sz="2800" dirty="0" smtClean="0"/>
              <a:t> cells are regarded as </a:t>
            </a:r>
            <a:r>
              <a:rPr lang="en-US" sz="2800" dirty="0" err="1" smtClean="0"/>
              <a:t>commited</a:t>
            </a:r>
            <a:r>
              <a:rPr lang="en-US" sz="2800" dirty="0" smtClean="0"/>
              <a:t> to differentiate along specific cellular pathway.</a:t>
            </a:r>
          </a:p>
          <a:p>
            <a:r>
              <a:rPr lang="en-US" sz="2800" dirty="0" smtClean="0"/>
              <a:t>Adult tissue specific stem cells is an important </a:t>
            </a:r>
            <a:r>
              <a:rPr lang="en-US" sz="2800" dirty="0" err="1" smtClean="0"/>
              <a:t>therapantic</a:t>
            </a:r>
            <a:r>
              <a:rPr lang="en-US" sz="2800" dirty="0" smtClean="0"/>
              <a:t> tool for regenerative medicine.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3175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HSCT is an approved curative option for the treatment of malignant and non-malignant diseases.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31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743351884"/>
              </p:ext>
            </p:extLst>
          </p:nvPr>
        </p:nvGraphicFramePr>
        <p:xfrm>
          <a:off x="698500" y="2247900"/>
          <a:ext cx="7747000" cy="482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3500"/>
                <a:gridCol w="3873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                       TYPES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        SOURCES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 1 EMBRYONIC</a:t>
                      </a:r>
                      <a:r>
                        <a:rPr lang="en-US" b="1" baseline="0" dirty="0" smtClean="0"/>
                        <a:t> STEM CELL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Fertilized</a:t>
                      </a:r>
                      <a:r>
                        <a:rPr lang="en-US" baseline="0" dirty="0" smtClean="0"/>
                        <a:t> egg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/>
                        <a:t>2 NON</a:t>
                      </a:r>
                      <a:r>
                        <a:rPr lang="en-US" b="1" baseline="0" dirty="0" smtClean="0"/>
                        <a:t> EMBRYONIC STEM CELL</a:t>
                      </a:r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 bone marrow stem cell(BMSC)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dirty="0" smtClean="0"/>
                        <a:t>Peripheral blood stem cell (PBSC)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dirty="0" err="1" smtClean="0"/>
                        <a:t>Umblical</a:t>
                      </a:r>
                      <a:r>
                        <a:rPr lang="en-US" sz="1400" baseline="0" dirty="0" smtClean="0"/>
                        <a:t> Cord blood (UCB)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Amniotic stem cell(ASC)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Skill stem cell(SSC)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baseline="0" dirty="0" smtClean="0"/>
                        <a:t>Menstrual stem cell (MSC)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en-US" sz="1400" baseline="0" dirty="0" err="1" smtClean="0"/>
                        <a:t>Advipose</a:t>
                      </a:r>
                      <a:r>
                        <a:rPr lang="en-US" sz="1400" baseline="0" dirty="0" smtClean="0"/>
                        <a:t> stem cell (</a:t>
                      </a:r>
                      <a:r>
                        <a:rPr lang="en-US" sz="1400" baseline="0" dirty="0" err="1" smtClean="0"/>
                        <a:t>AdSC</a:t>
                      </a:r>
                      <a:r>
                        <a:rPr lang="en-US" sz="1400" baseline="0" dirty="0" smtClean="0"/>
                        <a:t>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400" baseline="0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en-US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Borne marrow </a:t>
                      </a:r>
                      <a:r>
                        <a:rPr lang="en-US" sz="1400" dirty="0" err="1" smtClean="0"/>
                        <a:t>eg</a:t>
                      </a:r>
                      <a:r>
                        <a:rPr lang="en-US" sz="1400" dirty="0" smtClean="0"/>
                        <a:t> Pelvic and </a:t>
                      </a:r>
                      <a:r>
                        <a:rPr lang="en-US" sz="1400" dirty="0" err="1" smtClean="0"/>
                        <a:t>Stemum</a:t>
                      </a:r>
                      <a:r>
                        <a:rPr lang="en-US" sz="1400" baseline="0" dirty="0" smtClean="0"/>
                        <a:t> bones</a:t>
                      </a:r>
                    </a:p>
                    <a:p>
                      <a:r>
                        <a:rPr lang="en-US" sz="1400" dirty="0" smtClean="0"/>
                        <a:t>Blood Vessels</a:t>
                      </a:r>
                    </a:p>
                    <a:p>
                      <a:r>
                        <a:rPr lang="en-US" sz="1400" dirty="0" err="1" smtClean="0"/>
                        <a:t>Umblical</a:t>
                      </a:r>
                      <a:r>
                        <a:rPr lang="en-US" sz="1400" dirty="0" smtClean="0"/>
                        <a:t> cord</a:t>
                      </a:r>
                    </a:p>
                    <a:p>
                      <a:r>
                        <a:rPr lang="en-US" sz="1400" dirty="0" err="1" smtClean="0"/>
                        <a:t>Amniocentic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baseline="0" dirty="0" smtClean="0"/>
                        <a:t> fluid</a:t>
                      </a:r>
                    </a:p>
                    <a:p>
                      <a:r>
                        <a:rPr lang="en-US" sz="1400" baseline="0" dirty="0" smtClean="0"/>
                        <a:t>Skill</a:t>
                      </a:r>
                    </a:p>
                    <a:p>
                      <a:r>
                        <a:rPr lang="en-US" sz="1400" baseline="0" dirty="0" smtClean="0"/>
                        <a:t>menstrual fluid</a:t>
                      </a:r>
                    </a:p>
                    <a:p>
                      <a:r>
                        <a:rPr lang="en-US" sz="1400" baseline="0" dirty="0" err="1" smtClean="0"/>
                        <a:t>Advipose</a:t>
                      </a:r>
                      <a:r>
                        <a:rPr lang="en-US" sz="1400" baseline="0" dirty="0" smtClean="0"/>
                        <a:t> tissue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8632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 NB:- Amniocentesis fluid are rich source of </a:t>
            </a:r>
            <a:r>
              <a:rPr lang="en-US" sz="3600" dirty="0" err="1" smtClean="0"/>
              <a:t>multipotent</a:t>
            </a:r>
            <a:r>
              <a:rPr lang="en-US" sz="3600" dirty="0" smtClean="0"/>
              <a:t>,</a:t>
            </a:r>
          </a:p>
          <a:p>
            <a:pPr marL="0" indent="0">
              <a:buNone/>
            </a:pPr>
            <a:r>
              <a:rPr lang="en-US" sz="3600" dirty="0"/>
              <a:t> </a:t>
            </a:r>
            <a:r>
              <a:rPr lang="en-US" sz="3600" dirty="0" err="1" smtClean="0"/>
              <a:t>mesenchymal</a:t>
            </a:r>
            <a:r>
              <a:rPr lang="en-US" sz="3600" dirty="0" smtClean="0"/>
              <a:t> ,</a:t>
            </a:r>
            <a:r>
              <a:rPr lang="en-US" sz="3600" dirty="0" err="1" smtClean="0"/>
              <a:t>haemotopoietic</a:t>
            </a:r>
            <a:r>
              <a:rPr lang="en-US" sz="3600" dirty="0" smtClean="0"/>
              <a:t>,        neural , epithelial and endothelial stem cells.</a:t>
            </a:r>
            <a:endParaRPr lang="en-US" sz="36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334844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56872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Bone marrow, peripheral  blood, brain, spinal cord, dental pulp, blood vessels, skeletal muscle, epithelial of skin  and digestive system, cornea, retina, liver, pancreas, heart and central nervous system.</a:t>
            </a:r>
          </a:p>
          <a:p>
            <a:pPr marL="0" indent="0">
              <a:buNone/>
            </a:pP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152400"/>
            <a:ext cx="7756263" cy="1219200"/>
          </a:xfrm>
        </p:spPr>
        <p:txBody>
          <a:bodyPr/>
          <a:lstStyle/>
          <a:p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400" dirty="0" smtClean="0"/>
              <a:t>SOME ADULT TISSUE CONTAINING STEM CELLS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49984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 NB:  In vertebrates most adult tissues and organs contain SCs capable of self- renewal, proliferation and differentiation into mature functional progeny.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70869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  SCs are more abundant  in tissues with a high renewal rate </a:t>
            </a:r>
            <a:r>
              <a:rPr lang="en-US" sz="3200" dirty="0" err="1" smtClean="0"/>
              <a:t>e.g</a:t>
            </a:r>
            <a:r>
              <a:rPr lang="en-US" sz="3200" dirty="0" smtClean="0"/>
              <a:t> blood, epithelia or vasculature; and less abundant in tissue or organs with little renewal capacity e.g. </a:t>
            </a:r>
            <a:r>
              <a:rPr lang="en-US" sz="3200" dirty="0" err="1" smtClean="0"/>
              <a:t>myo</a:t>
            </a:r>
            <a:r>
              <a:rPr lang="en-US" sz="3200" dirty="0" smtClean="0"/>
              <a:t> </a:t>
            </a:r>
            <a:r>
              <a:rPr lang="en-US" sz="3200" dirty="0" err="1" smtClean="0"/>
              <a:t>cardial</a:t>
            </a:r>
            <a:r>
              <a:rPr lang="en-US" sz="3200" dirty="0" smtClean="0"/>
              <a:t> muscle or central nervous system.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4024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BONE MARROW STEM CELL </a:t>
            </a:r>
          </a:p>
          <a:p>
            <a:pPr marL="0" indent="0">
              <a:buNone/>
            </a:pPr>
            <a:r>
              <a:rPr lang="en-US" sz="2800" dirty="0" smtClean="0"/>
              <a:t>     1) Nucleated cell count:- 2 – 4.5x10 8/kg      body  weight</a:t>
            </a:r>
          </a:p>
          <a:p>
            <a:pPr marL="0" indent="0">
              <a:buNone/>
            </a:pPr>
            <a:r>
              <a:rPr lang="en-US" sz="2800" dirty="0" smtClean="0"/>
              <a:t>     2) CD34+ cell count :-  2.8 – 4.5x 10 6/kg                                           body weight </a:t>
            </a:r>
          </a:p>
          <a:p>
            <a:pPr marL="0" indent="0">
              <a:buNone/>
            </a:pPr>
            <a:r>
              <a:rPr lang="en-US" sz="2800" dirty="0" smtClean="0"/>
              <a:t>     3)T. cell    count :-  2.2- 4.5x10 7/kg   body weight</a:t>
            </a:r>
            <a:r>
              <a:rPr lang="en-US" dirty="0" smtClean="0"/>
              <a:t>                                                        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953844"/>
          </a:xfrm>
        </p:spPr>
        <p:txBody>
          <a:bodyPr/>
          <a:lstStyle/>
          <a:p>
            <a:r>
              <a:rPr lang="en-US" dirty="0" smtClean="0"/>
              <a:t>NORMAL RANGE OF STEM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391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 smtClean="0"/>
              <a:t>PERIPHERAL BLOOD STEM CELL</a:t>
            </a:r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sz="3200" dirty="0" smtClean="0"/>
              <a:t>1)Nucleated cell count: - 9x10 </a:t>
            </a:r>
            <a:r>
              <a:rPr lang="en-US" sz="3600" dirty="0" smtClean="0"/>
              <a:t>8</a:t>
            </a:r>
            <a:r>
              <a:rPr lang="en-US" sz="3200" dirty="0" smtClean="0"/>
              <a:t>/kg body weight</a:t>
            </a:r>
          </a:p>
          <a:p>
            <a:pPr marL="0" indent="0">
              <a:buNone/>
            </a:pPr>
            <a:r>
              <a:rPr lang="en-US" sz="3200" dirty="0" smtClean="0"/>
              <a:t>    2)CD34+ cell count :- 7x 10 </a:t>
            </a:r>
            <a:r>
              <a:rPr lang="en-US" sz="3600" dirty="0" smtClean="0"/>
              <a:t>6</a:t>
            </a:r>
            <a:r>
              <a:rPr lang="en-US" sz="3200" dirty="0" smtClean="0"/>
              <a:t>/kg body weight</a:t>
            </a:r>
          </a:p>
          <a:p>
            <a:pPr marL="0" indent="0">
              <a:buNone/>
            </a:pPr>
            <a:r>
              <a:rPr lang="en-US" sz="3200" dirty="0" smtClean="0"/>
              <a:t>    3)T. cell count :-  2.7 x10 7/kg body weight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2021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CORD BLOOD STEM CELL</a:t>
            </a:r>
          </a:p>
          <a:p>
            <a:pPr marL="0" indent="0">
              <a:buNone/>
            </a:pPr>
            <a:r>
              <a:rPr lang="en-US" sz="3200" dirty="0" smtClean="0"/>
              <a:t>     1)Nucleated cell count :- 0.3</a:t>
            </a:r>
            <a:r>
              <a:rPr lang="en-US" sz="3600" dirty="0" smtClean="0"/>
              <a:t>x</a:t>
            </a:r>
            <a:r>
              <a:rPr lang="en-US" sz="3200" dirty="0" smtClean="0"/>
              <a:t>10 8/kg body  weight</a:t>
            </a:r>
          </a:p>
          <a:p>
            <a:pPr marL="0" indent="0">
              <a:buNone/>
            </a:pPr>
            <a:r>
              <a:rPr lang="en-US" sz="3200" dirty="0" smtClean="0"/>
              <a:t>     2)CD34+ cell count : 0.2x10 6/kg body weight</a:t>
            </a:r>
          </a:p>
          <a:p>
            <a:pPr marL="0" indent="0">
              <a:buNone/>
            </a:pPr>
            <a:r>
              <a:rPr lang="en-US" sz="3200" dirty="0" smtClean="0"/>
              <a:t>     3)T. cell count :- 0.4x10 7/kg body weight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6644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sz="5400" b="1" dirty="0" smtClean="0"/>
              <a:t>GOD BLESS YOU ALL</a:t>
            </a:r>
            <a:endParaRPr lang="en-US" sz="5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2914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457253"/>
          </a:xfrm>
        </p:spPr>
        <p:txBody>
          <a:bodyPr>
            <a:normAutofit/>
          </a:bodyPr>
          <a:lstStyle/>
          <a:p>
            <a:r>
              <a:rPr lang="en-US" dirty="0" smtClean="0"/>
              <a:t>                     CONTENT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Distribution of MHC molecules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HLA and Race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Classes of MCH molecules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HLA class I molecules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HLA class II molecules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Class I molecules and viral or bacteria cells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Different between class I and II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Class II molecules</a:t>
            </a:r>
          </a:p>
          <a:p>
            <a:pPr>
              <a:buFont typeface="Wingdings" pitchFamily="2" charset="2"/>
              <a:buChar char="ü"/>
            </a:pPr>
            <a:r>
              <a:rPr lang="en-US" dirty="0" smtClean="0"/>
              <a:t>Genetics of MHC molecules</a:t>
            </a:r>
          </a:p>
          <a:p>
            <a:pPr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0"/>
            <a:ext cx="7756263" cy="1624406"/>
          </a:xfrm>
        </p:spPr>
        <p:txBody>
          <a:bodyPr/>
          <a:lstStyle/>
          <a:p>
            <a:r>
              <a:rPr lang="en-US" smtClean="0"/>
              <a:t>  </a:t>
            </a:r>
            <a:r>
              <a:rPr lang="en-US" dirty="0" smtClean="0"/>
              <a:t>UNDERSTANDING HLA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476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Are primitive and undifferentiated cells with the capacity of self-renewal.</a:t>
            </a:r>
          </a:p>
          <a:p>
            <a:r>
              <a:rPr lang="en-US" dirty="0" smtClean="0"/>
              <a:t>Have regenerative influence on irreversible damaged tissues or severely damaged by genetic diseases.</a:t>
            </a:r>
          </a:p>
          <a:p>
            <a:r>
              <a:rPr lang="en-US" dirty="0" smtClean="0"/>
              <a:t>Identified by the expression of CD</a:t>
            </a:r>
            <a:r>
              <a:rPr lang="en-US" sz="1300" dirty="0" smtClean="0"/>
              <a:t>34</a:t>
            </a:r>
            <a:r>
              <a:rPr lang="en-US" dirty="0" smtClean="0"/>
              <a:t> antigens as adhesion protein to the marrow.</a:t>
            </a:r>
          </a:p>
          <a:p>
            <a:r>
              <a:rPr lang="en-US" dirty="0" smtClean="0"/>
              <a:t>Hematopoietic stem cells(HSCs)express as CD</a:t>
            </a:r>
            <a:r>
              <a:rPr lang="en-US" sz="1300" dirty="0" smtClean="0"/>
              <a:t>34</a:t>
            </a:r>
            <a:r>
              <a:rPr lang="en-US" dirty="0" smtClean="0"/>
              <a:t> cells. </a:t>
            </a:r>
            <a:endParaRPr lang="en-US" dirty="0"/>
          </a:p>
          <a:p>
            <a:r>
              <a:rPr lang="en-US" dirty="0" smtClean="0"/>
              <a:t>Majority of CD34+ cells have limited proliferative capacity and restricted spectrum of cell type.</a:t>
            </a:r>
          </a:p>
          <a:p>
            <a:r>
              <a:rPr lang="en-US" dirty="0" smtClean="0"/>
              <a:t>NB:-    Only a small fraction of CD</a:t>
            </a:r>
            <a:r>
              <a:rPr lang="en-US" sz="1300" dirty="0" smtClean="0"/>
              <a:t>34</a:t>
            </a:r>
            <a:r>
              <a:rPr lang="en-US" dirty="0" smtClean="0"/>
              <a:t> cells are capable of given rise to all peripheral blood cell lineages-pluripotent cells.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STEM CELLS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7561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Types of histocompatibility test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Serologic assays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Microhymphocytotoxicty test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Principles of micro-----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Extraction of HLA for serologic assay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0"/>
            <a:ext cx="7756263" cy="1981200"/>
          </a:xfrm>
        </p:spPr>
        <p:txBody>
          <a:bodyPr/>
          <a:lstStyle/>
          <a:p>
            <a:r>
              <a:rPr lang="en-US" sz="4800" dirty="0" smtClean="0"/>
              <a:t>B. HISTOCOMPATIBILITY TESTS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12935459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Human leukocyte antigen (HLA) are the human version of the major histocompatibility complex (MHC)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MHC molecules are cell surface glycoproteins that present a protein antigen called antigenic peptide to T-cells.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HLA are located at the short arm of chromosome 6(6p21:31)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HLA region is a multigenic system  that encode structurally  homologous cell surface glycoproteins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(HLA)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851421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HLA genes are located within MHC class 1 and 11 region with different proteins</a:t>
            </a:r>
          </a:p>
          <a:p>
            <a:pPr marL="0" indent="0">
              <a:buNone/>
            </a:pPr>
            <a:r>
              <a:rPr lang="en-US" dirty="0" smtClean="0"/>
              <a:t>MHC antigens are integral to the normal functioning of the immune response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RULE OF HLA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HLA antigens lie in the control of self recognition and defence against  microorganisms and </a:t>
            </a:r>
            <a:r>
              <a:rPr lang="en-US" dirty="0" err="1" smtClean="0"/>
              <a:t>survellance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MHC molecules allow T-cells to recognize protein antigens which they are unable to recognize on their own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T-cell upon the recognition of the protein antigens can direct the destruction of antigens.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376563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MHC molecules are found </a:t>
            </a:r>
            <a:r>
              <a:rPr lang="en-US" dirty="0"/>
              <a:t>o</a:t>
            </a:r>
            <a:r>
              <a:rPr lang="en-US" dirty="0" smtClean="0"/>
              <a:t>n almost all body cells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 n blood  MHC  are present on leukocytes and platelet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 hey are not present on mature d red cells.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0"/>
            <a:ext cx="7756263" cy="1624406"/>
          </a:xfrm>
        </p:spPr>
        <p:txBody>
          <a:bodyPr/>
          <a:lstStyle/>
          <a:p>
            <a:r>
              <a:rPr lang="en-US" sz="4400" dirty="0" smtClean="0"/>
              <a:t>DISTRIBUTION  OF  MHC MOLECULES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287100552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HLA cause humans to be immunologically different from one another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Differences in HLA between donor and recipient provide important antibody information and activation  of cytotoxic T-cells against donor cells bearing foreign HLA.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MHCs form the most polymorphic genes in humans which make  it difficult  to find MHC match donor within the general population.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HLA  AND RACE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8598039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There are three classes of MHC molecules; class I, I </a:t>
            </a:r>
            <a:r>
              <a:rPr lang="en-US" dirty="0" err="1" smtClean="0"/>
              <a:t>I</a:t>
            </a:r>
            <a:r>
              <a:rPr lang="en-US" dirty="0" smtClean="0"/>
              <a:t> and III.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class I and II are essential for presentation of antigenic peptides to T-cells for the generation of immune response.</a:t>
            </a:r>
          </a:p>
          <a:p>
            <a:pPr marL="0" indent="0">
              <a:buNone/>
            </a:pPr>
            <a:r>
              <a:rPr lang="en-US" dirty="0" smtClean="0"/>
              <a:t>Class III molecules produce complement proteins and certain cytokines </a:t>
            </a:r>
            <a:r>
              <a:rPr lang="en-US" dirty="0" err="1" smtClean="0"/>
              <a:t>e.g</a:t>
            </a:r>
            <a:r>
              <a:rPr lang="en-US" dirty="0" smtClean="0"/>
              <a:t> tumor necrosis factors (TNF).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152400"/>
            <a:ext cx="7756263" cy="1472006"/>
          </a:xfrm>
        </p:spPr>
        <p:txBody>
          <a:bodyPr/>
          <a:lstStyle/>
          <a:p>
            <a:r>
              <a:rPr lang="en-US" sz="4800" dirty="0" smtClean="0"/>
              <a:t>CLASSES OF MHC MOLECULES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37909797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905000"/>
            <a:ext cx="7745505" cy="525779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Class I molecules is made up of HLA-A,-B and –C, others are :HLA –E,-F,-G and –H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HLA –A B C are most significant in transplantation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Found in almost all </a:t>
            </a:r>
            <a:r>
              <a:rPr lang="en-US" dirty="0" err="1" smtClean="0"/>
              <a:t>nuclaeted</a:t>
            </a:r>
            <a:r>
              <a:rPr lang="en-US" dirty="0" smtClean="0"/>
              <a:t> cells and have the soluble form in plasma.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All the circulating peripheral blood  lymphocytes contain HLA-ABC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While the B- lymphocytes contain HLA class I (HLA-ABC) and class II (HLA- DR, DQ)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HLA-B is most significant followed by-A and C.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They are adsorbed onto  platelets (some antigens more readily than others)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HLA CLASS I MOLECULES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0268414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HLA class I present antigens in form of peptide to cytotoxic CD8+ T-cells in short cytoplasmic tail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3119125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981201"/>
            <a:ext cx="7745505" cy="472440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Found on the immune competent cells ; B-and activated  T-lymphocytes, macrophages, endothelial cells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They have five loci; HLA- DQ,DP, DM and DO. HLA-DR,-DQ and DP are most important.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HLA class II molecules present peptide to CD4+ T-helper cells. (</a:t>
            </a:r>
            <a:r>
              <a:rPr lang="en-US" dirty="0" err="1" smtClean="0"/>
              <a:t>i.e</a:t>
            </a:r>
            <a:r>
              <a:rPr lang="en-US" dirty="0" smtClean="0"/>
              <a:t>  general immune reaction  with,  cellular and humoral defence).</a:t>
            </a:r>
          </a:p>
          <a:p>
            <a:pPr marL="0" indent="0">
              <a:buNone/>
            </a:pPr>
            <a:r>
              <a:rPr lang="en-US" dirty="0" smtClean="0"/>
              <a:t>HLA class II presentation aids the helper function to set up general immune response.</a:t>
            </a:r>
          </a:p>
          <a:p>
            <a:pPr marL="0" indent="0">
              <a:buNone/>
            </a:pPr>
            <a:r>
              <a:rPr lang="en-US" dirty="0" smtClean="0"/>
              <a:t>            ROLE OF HLA CLASS II</a:t>
            </a:r>
          </a:p>
          <a:p>
            <a:pPr marL="0" indent="0">
              <a:buNone/>
            </a:pPr>
            <a:r>
              <a:rPr lang="en-US" dirty="0" smtClean="0"/>
              <a:t>They are expressed on immunologically active cells to initiate a general immune response.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HLA CLASS II MOLECULES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326758045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en-US" sz="2000" dirty="0" smtClean="0"/>
              <a:t>Class I MHC  are CD8+ cytotoxic cells, MHC are required for recognition and destruction of cells infected by viruses and intracellular bacteria </a:t>
            </a:r>
            <a:r>
              <a:rPr lang="en-US" sz="2000" dirty="0" err="1" smtClean="0"/>
              <a:t>eg</a:t>
            </a:r>
            <a:r>
              <a:rPr lang="en-US" sz="2000" dirty="0" smtClean="0"/>
              <a:t>  </a:t>
            </a:r>
            <a:r>
              <a:rPr lang="en-US" sz="2000" dirty="0" err="1" smtClean="0"/>
              <a:t>Tuberculi</a:t>
            </a:r>
            <a:r>
              <a:rPr lang="en-US" sz="2000" dirty="0" smtClean="0"/>
              <a:t>  </a:t>
            </a:r>
            <a:r>
              <a:rPr lang="en-US" sz="2000" dirty="0" err="1" smtClean="0"/>
              <a:t>bacili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intracellular microorganisms  produce antigens peptide s that bind to class I MHC complex to  form  complexes (bacteria antigen –MHC complex).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These bacteria antigen-MHC complex migrate to cell surface for presentation  to and recognition by a CD8+cytotoxic T-cell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CD8+T-cell recognize only antigenic peptides bound to  MHC class I molecules called MHC class I restricted</a:t>
            </a:r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CLASS I MOLECULES/VIRAL OR BACTERIAL CELLS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57587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HLA-  human leukocyte antigen is the human version of major histocompatibility complex(MHC)</a:t>
            </a:r>
          </a:p>
          <a:p>
            <a:r>
              <a:rPr lang="en-US" dirty="0" smtClean="0"/>
              <a:t>HLA antigens are located on the short arm of chromosome 6.</a:t>
            </a:r>
          </a:p>
          <a:p>
            <a:r>
              <a:rPr lang="en-US" dirty="0" smtClean="0"/>
              <a:t>Allogeneic donor (related or unrelated) suitability is determined by HLAtyping of both patient and donor. </a:t>
            </a:r>
          </a:p>
          <a:p>
            <a:r>
              <a:rPr lang="en-US" dirty="0" smtClean="0"/>
              <a:t>It is desirable that HLA typing of the patient and donor are identical.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8490" y="762000"/>
            <a:ext cx="7756263" cy="17526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SUITABILITY/COMPATIBILITY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543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981200"/>
            <a:ext cx="7745505" cy="4876799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When donor cell carrying class I molecules are transplanted ,they stimulate antibody production and cytotoxic T-cell activation by the recipient.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antibody production and cytotoxic T-cell activation cause destruction of donor cells by lysis.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most powerful immune response is directed against MHC I molecules  coded for by genes of  the A and B loci on chromosome 6.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CLASS I MOLECULES /DONOR CELLS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3178400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They differ in their </a:t>
            </a:r>
            <a:r>
              <a:rPr lang="en-US" dirty="0" err="1" smtClean="0"/>
              <a:t>moleculal</a:t>
            </a:r>
            <a:r>
              <a:rPr lang="en-US" dirty="0" smtClean="0"/>
              <a:t> structures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They are found in different body cells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They present different types of antigens to either CD4+ or CD8+T-cells.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DIFFERENCES BETWEEN CLASS I AND II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7502518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Class II MHC are CD4+T-cell which are CD4+helper T- cell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These molecules are essential  for CD4+T-cell recognition of an antigenic peptide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 the absence of class II MHC , CD4+ helper T-cells can not produce an immune response to protein antigen</a:t>
            </a:r>
          </a:p>
          <a:p>
            <a:pPr marL="0" indent="0">
              <a:buNone/>
            </a:pPr>
            <a:r>
              <a:rPr lang="en-US" dirty="0" smtClean="0"/>
              <a:t>CD4+ helper cells must have protein antigens presented to them by class II molecules on surface of antigen presenting cells (APC)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CLASS II MOLECULES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3324532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APCs are B-cells, monocytes, macrophages, activated T- cells , dendritic cells and endothelial cells etc.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APCs </a:t>
            </a:r>
            <a:r>
              <a:rPr lang="en-US" dirty="0" err="1" smtClean="0"/>
              <a:t>phagotize</a:t>
            </a:r>
            <a:r>
              <a:rPr lang="en-US" dirty="0" smtClean="0"/>
              <a:t> exogenous antigens (extracellular microorganisms) and their toxins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antigenic peptide is bound to a class II MHC molecules to form complex</a:t>
            </a:r>
          </a:p>
          <a:p>
            <a:pPr>
              <a:buFont typeface="Wingdings" pitchFamily="2" charset="2"/>
              <a:buChar char="v"/>
            </a:pPr>
            <a:r>
              <a:rPr lang="en-US" dirty="0"/>
              <a:t> </a:t>
            </a:r>
            <a:r>
              <a:rPr lang="en-US" dirty="0" smtClean="0"/>
              <a:t>The complex migrate to the cell surface to present  antigen  CD4+helper T-cells.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CD4+helperT- cells recognize only antigenic peptide attached to MHC class II molecules.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ANTIGEN PRESENTING CELLS (APC)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84384249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CD4+T-cells are called MHC class I restricted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most powerful immune response is directed against MHC class II molecule coded for by  genes at DR locus on  chromosome 6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24498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Major histocompatibility molecules are produced by group of genes very  closely together on chromosome 6 called linked genes.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These molecules are inherited together as a block of genes called haplotype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NB: Linked genes are genes located close together on a chromosome.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Individual inherits two genes for MHC molecules each from the parents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An offspring receives either one of the parental haplotypes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GENETICS OF MHC MOLECULES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3082898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1981200"/>
            <a:ext cx="7745505" cy="4876799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An offspring(sibling) have a 25% chance of sharing the same  MHC  genes , hence the first search when  requiring organ  transplant.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Sibling may or may not share the same HLA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Identical  twins always share the same HLA genes and are called syngeneic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MHC are codorminant genes and  share equal expression in the MHC molecules produced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MHC form the most polymorphic genes known in humans(greater than 100 million MHC alleles)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MHC polymorphisms make it difficult to find an MHC match donor within the population.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8667031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Donor-recipient matching is determine by histocompatibility testing to find out a better match for the recipient</a:t>
            </a:r>
          </a:p>
          <a:p>
            <a:pPr marL="0" indent="0">
              <a:buNone/>
            </a:pPr>
            <a:r>
              <a:rPr lang="en-US" dirty="0" smtClean="0"/>
              <a:t>The test identifies class I and II HLA on the cells of the recipient and the prospective donor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TYPES OF HISTOCOMPATIBILITY TESTS.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Serological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Cellular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Molecular (DNA) assays.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HISTOCOMPATIBILITY TESTING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1471265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Blood/components transfusion can cause alloimmunization to donor HLA.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donor HLA expressed on platelets and leukocytes in the blood/ components transfused can  develop alloantibody on the recipient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alloantibodies develop from the first transfusion will  attack any alloantigen on the  component leading to it destruction e.g. platelet refractoriness.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Transfusion  reaction resulting  from HLA alloantigen's and alloantibodies are: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HLA/ BLOOD/ COMPONENTS TRANSPFUSION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09976799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Febrile </a:t>
            </a:r>
            <a:r>
              <a:rPr lang="en-US" dirty="0" err="1" smtClean="0"/>
              <a:t>nonhaemolytic</a:t>
            </a:r>
            <a:r>
              <a:rPr lang="en-US" dirty="0" smtClean="0"/>
              <a:t> transfusion  reaction,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Platelet refractoriness,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transfusion- related acute lung injury (TRALI)</a:t>
            </a:r>
          </a:p>
          <a:p>
            <a:pPr marL="0" indent="0">
              <a:buNone/>
            </a:pPr>
            <a:r>
              <a:rPr lang="en-US" dirty="0" smtClean="0"/>
              <a:t>Transfusion- related graft versus host disease (TA-</a:t>
            </a:r>
            <a:r>
              <a:rPr lang="en-US" dirty="0" err="1" smtClean="0"/>
              <a:t>GvHD</a:t>
            </a:r>
            <a:r>
              <a:rPr lang="en-US" dirty="0" smtClean="0"/>
              <a:t>).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ROLE OF LEUKODEPLETION OF BLOOD/COMPONENTS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Leuko</a:t>
            </a:r>
            <a:r>
              <a:rPr lang="en-US" dirty="0" smtClean="0"/>
              <a:t>-reduction filters help to prevent alloimmunization to </a:t>
            </a:r>
            <a:r>
              <a:rPr lang="en-US" dirty="0" err="1" smtClean="0"/>
              <a:t>hla</a:t>
            </a:r>
            <a:r>
              <a:rPr lang="en-US" dirty="0" smtClean="0"/>
              <a:t> by </a:t>
            </a:r>
            <a:r>
              <a:rPr lang="en-US" dirty="0" err="1" smtClean="0"/>
              <a:t>leukocyttes</a:t>
            </a:r>
            <a:r>
              <a:rPr lang="en-US" dirty="0" smtClean="0"/>
              <a:t> </a:t>
            </a:r>
            <a:r>
              <a:rPr lang="en-US" dirty="0" err="1" smtClean="0"/>
              <a:t>removAL</a:t>
            </a:r>
            <a:r>
              <a:rPr lang="en-US" dirty="0" smtClean="0"/>
              <a:t> from blood/components.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86307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Induced bone marrow failure leading to aplasia. </a:t>
            </a:r>
          </a:p>
          <a:p>
            <a:r>
              <a:rPr lang="en-US" dirty="0" smtClean="0"/>
              <a:t>Immune suppression of the patient to allow for the incoming graft components.</a:t>
            </a:r>
          </a:p>
          <a:p>
            <a:r>
              <a:rPr lang="en-US" dirty="0" smtClean="0"/>
              <a:t>Creates space in the patient’s marrow. 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REDUCED INTENSITY CONDITIONING(RIC)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3948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This identifies class I and certain class II  HLA and antibodies to HLA.</a:t>
            </a:r>
          </a:p>
          <a:p>
            <a:pPr>
              <a:buFont typeface="Wingdings" pitchFamily="2" charset="2"/>
              <a:buChar char="v"/>
            </a:pPr>
            <a:r>
              <a:rPr lang="en-US" dirty="0" err="1" smtClean="0"/>
              <a:t>Lymphocytotoxicity</a:t>
            </a:r>
            <a:r>
              <a:rPr lang="en-US" dirty="0" smtClean="0"/>
              <a:t> test is a serologic assay that identifies HLA –A,-B and –C class I and class IIHLA-DR and DQ.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(I.) SEROLOGIC ASSAYS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2495221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Cellular assay identifies the degree of similarity and not specific HLA identification between donor-recipient HLA class II DP,DQ and DR.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These HLA are identified on lymphocytes hence called cellular defined antigens.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Mixed lymphocyte culture ( or mixed lymphocyte reaction are various cellular assays used to identify the  similarity between donor –recipient.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(ii)CELLULAR ASSAYS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41565311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This method uses DNA fragments to identify HLA gene.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Molecular assay are very specific and highly sensitive but complex system.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(III.) MOLECULAR TESTING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39227660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HISTORY /POINTS TO NOTE: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Lymphocyte HLA is use for detection of human antigens in a complement-dependent microlymphocytotoxicity test.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Lymphocyte HLA consist of micro plates containing pre-loaded anti-HLA reagents e.g. monoclonal HLA antibodies or human polyclonal HLA antisera.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HLA antigens are glycoprotein present on the cell membrane and are divided into two classes-class I and class II.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Class I antigens (HLA-A,-B and –C) are found on almost all nucleated cells.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9600" y="228600"/>
            <a:ext cx="8077200" cy="1395806"/>
          </a:xfrm>
        </p:spPr>
        <p:txBody>
          <a:bodyPr/>
          <a:lstStyle/>
          <a:p>
            <a:r>
              <a:rPr lang="en-US" sz="4000" dirty="0" smtClean="0"/>
              <a:t>MICROLYMPHOCYTOTOXICITY TEST 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496458989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Class II antigens (HLA-DR and DQ) are found on the surface of only a few cell populations.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All circulating lymphocytes in peripheral blood contain HLA-A, -B and –C antigens.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B-lymphocytes possess HLA –DR and DR antigens in addition.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 HLA –A,-B and –C typing, either a whole lymphocyte or a T-lymphocyte populations can be used.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For HLA –DR and DQ typing , a sample rich in B-lymphocytes must be used as these account for only 10-15% of the whole lymphocyte population.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5151756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Standard HLA specificity antigens are incubated with a sample of lymphocyte suspension in the present of complement.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lymphocytes are lysed in the present of corresponding antibody and complement.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 stain (e.g. eosin) is added to makes it visible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lysed and non-lysed lymphocytes are assessed using  an inverse phase contact microscope.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228600"/>
            <a:ext cx="7756263" cy="1676400"/>
          </a:xfrm>
        </p:spPr>
        <p:txBody>
          <a:bodyPr/>
          <a:lstStyle/>
          <a:p>
            <a:r>
              <a:rPr lang="en-US" sz="3700" dirty="0" smtClean="0"/>
              <a:t>PRINCIPLE OF MICROLYMPHOCYTOTOXICITY TSET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xmlns="" val="367944051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Patient HLA antigens + standard HLA antibodies complement  incubation and stain lysed and non-lysed colored cells.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964059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Centrifuge patient heparinized whole blood and remove the plasma.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Dispense packed cells in a 10ml tube and add 100ul  Dynabeads of various HLA class I into each tube.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Mix by inversion and incubate at room temperature for 90 sec.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Place the tube in a Dynal magnetic particles concentrator to attract the cells to bead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Remove the non-cell bead (i.e. non-magnetized cells.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EXTRACTION OF HLA –ANTIGENS FOR  SEROLOGIC TEST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356213403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Wash the magnetized cell-bead in phosphate buffer saline (PBS).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Wash finally with non citrated PBS solution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solution now become colorless.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9007803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Organ transplantation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Stem cell transplantation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Disputed paternity test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Immune regulation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Disease associations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Disease susceptibility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Granulocyte and platelets transplantation.</a:t>
            </a:r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 dirty="0" smtClean="0"/>
              <a:t>IMPORTANT ASSOCIATION OF HLA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xmlns="" val="13603862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Bone marrow stem cells(BMSC)</a:t>
            </a:r>
          </a:p>
          <a:p>
            <a:r>
              <a:rPr lang="en-US" dirty="0" smtClean="0"/>
              <a:t>Peripheral blood stem cells(PBSC)</a:t>
            </a:r>
          </a:p>
          <a:p>
            <a:r>
              <a:rPr lang="en-US" dirty="0" smtClean="0"/>
              <a:t>Umbilical cord blood(UCB)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SOURCES OF STEM CELLS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2361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057400"/>
            <a:ext cx="7745505" cy="449579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         CONTENTS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Chromosomes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Structure of DNA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Restriction endonucleases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Molecular HLA typing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Extraction of DNA (see h)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Denaturation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Hybridization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Stringency conditions of DNA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Probes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Gel electrophoresis.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700" dirty="0" smtClean="0"/>
              <a:t>BASIC CONCEPTS OF MOLECULAR BIOLOGY</a:t>
            </a:r>
            <a:endParaRPr lang="en-US" sz="3700" dirty="0"/>
          </a:p>
        </p:txBody>
      </p:sp>
    </p:spTree>
    <p:extLst>
      <p:ext uri="{BB962C8B-B14F-4D97-AF65-F5344CB8AC3E}">
        <p14:creationId xmlns:p14="http://schemas.microsoft.com/office/powerpoint/2010/main" xmlns="" val="126514117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Normal human somatic cells contain 46 chromosomes arranged in pairs.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One of each pair is inherited from the father and other from the mother .</a:t>
            </a:r>
          </a:p>
          <a:p>
            <a:pPr marL="0" indent="0">
              <a:buNone/>
            </a:pPr>
            <a:r>
              <a:rPr lang="en-US" dirty="0" smtClean="0"/>
              <a:t>The paired chromosomes are 22  autosomes and I  pair of sex chromosomes :(X and Y)</a:t>
            </a:r>
          </a:p>
          <a:p>
            <a:pPr marL="0" indent="0">
              <a:buNone/>
            </a:pPr>
            <a:r>
              <a:rPr lang="en-US" dirty="0" smtClean="0"/>
              <a:t>                                     22 X+X for female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                           22 X+Y for male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CHROMOSOMES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3945613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Chromosomes are threadlike bodies seen within nuclei during cell divisions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Each chromosome has a bifid structure formed by two chromatids lying side by side and linked at one point, the centromere.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Individual chromosome consists of supercoiled DNA strand.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DNA strand is a double helix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913863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STRUCTURE OF DNA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38400"/>
            <a:ext cx="8305800" cy="32765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9891618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Deoxyribonucleic acid (DNA) is composed of a phosphate and sugar (deoxyribose) back bone attached to bases (adenine, thymine cytosine , guanine)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combination of base, a sugar and a phosphate group is called a nucleotide e.g. deoxyadenosine triphosphate ( dATP) and deoxyguanosine triphosphate (dGTP)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Nucleotides are basic building blocks of DNA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Nucleotides are linked together to form a linear chain of nucleotides with one and called 5’ and the other 3’. E.g. 5’TAAGGCT 3’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190424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The two end of nucleotides (DNA) have different structure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Two strands of DNA form a double helix (or ladder) by base pairing with hydrogen bonds (G=C and A=T).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hydrogen bonds linking  G=C and A=T are 3 and 2 respectively making the G-C bonds harder than A-T bonds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two strand of DNA that form a double helix run in opposite directions and are complementary to one another.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74162949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Restriction endonucleases are enzymes that cut double  strand DNA at a specific sequence of base pairs called Palindromes.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Palindromes sequence read the same forwards (coding strand) as backwards (non-coding strand)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---GAATTC--- (coding strand)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   ---CTTAAG--- (noncoding strand)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Restriction enzyme (RE) cleaved ends are blunt ( or flat) or have a 5’ or 3’ single strand protrusion (cohesive or sticky end </a:t>
            </a:r>
          </a:p>
          <a:p>
            <a:pPr>
              <a:buFont typeface="Wingdings" pitchFamily="2" charset="2"/>
              <a:buChar char="v"/>
            </a:pPr>
            <a:endParaRPr lang="en-US" dirty="0" smtClean="0"/>
          </a:p>
          <a:p>
            <a:pPr>
              <a:buFont typeface="Wingdings" pitchFamily="2" charset="2"/>
              <a:buChar char="v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RESTRICTION OF ENDONUCLEASES (RE)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78249570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Any blunt ends DNA fragments can be ligated together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RE will not cut DNA which restriction site appears at the end of a </a:t>
            </a:r>
            <a:r>
              <a:rPr lang="en-US" dirty="0"/>
              <a:t> </a:t>
            </a:r>
            <a:r>
              <a:rPr lang="en-US" dirty="0" smtClean="0"/>
              <a:t>DNA fragment 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55931094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The molecular HLA typing process requires a post amplification to discriminates between the different alleles using a group specific primer.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process of amplification  involves 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i. denaturation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ii.annealing/ hybridization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</a:t>
            </a:r>
            <a:r>
              <a:rPr lang="en-US" dirty="0" err="1" smtClean="0"/>
              <a:t>iii.extension</a:t>
            </a:r>
            <a:r>
              <a:rPr lang="en-US" dirty="0" smtClean="0"/>
              <a:t>/ </a:t>
            </a:r>
            <a:r>
              <a:rPr lang="en-US" dirty="0" err="1" smtClean="0"/>
              <a:t>elagation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MOLECULAR HLA TYPING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9920654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Denaturation disrupts the hydrogen bonds that hold the bases of the double stranded DNA together 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Factors Affecting Denaturation Are;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i. heating the DNA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 ii. Treating DNA with alkali e.g. sodium hydroxide (NaOH).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 iii. Using polar solvents e.g. dimethyl sulfoxide (DMSo) or formamide.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DENATURATION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9452525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Harvest site- Pelvic bones under </a:t>
            </a:r>
            <a:r>
              <a:rPr lang="en-US" dirty="0" err="1" smtClean="0"/>
              <a:t>anaesthesia</a:t>
            </a:r>
            <a:endParaRPr lang="en-US" dirty="0" smtClean="0"/>
          </a:p>
          <a:p>
            <a:r>
              <a:rPr lang="en-US" dirty="0" smtClean="0"/>
              <a:t>Multiple punctures into the pelvic bones.</a:t>
            </a:r>
          </a:p>
          <a:p>
            <a:r>
              <a:rPr lang="en-US" dirty="0" smtClean="0"/>
              <a:t>Mixed with special anticoagulant.</a:t>
            </a:r>
          </a:p>
          <a:p>
            <a:r>
              <a:rPr lang="en-US" dirty="0" smtClean="0"/>
              <a:t>Transplant by intravenous infusion.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BONE MARROW HERVEST/TRANSPLANTATION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xmlns="" val="856141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Heating DNA at 94% or higher will denature all double stranded DNA regardless of the length or base composition.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Melting temperature (TM) ; Temperature at which 50% of DNA is hybridized (DNA  in double form) and 50% is denatured (i.e. separated into two strands)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Melting  temperature is influenced by the base composition and the length of the </a:t>
            </a:r>
            <a:r>
              <a:rPr lang="en-US" smtClean="0"/>
              <a:t>double stranded DNA .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3405063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Hybridization </a:t>
            </a:r>
            <a:r>
              <a:rPr lang="en-US" dirty="0" err="1" smtClean="0"/>
              <a:t>reannealing</a:t>
            </a:r>
            <a:r>
              <a:rPr lang="en-US" dirty="0" smtClean="0"/>
              <a:t> of DNA regenerates the base pairs and yields double stranded DNA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efficacy of hybridization depend on 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i. concentration of DNA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ii. Time taken  by hybridization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iii. Base composition of DNA ;stretches of GC pairs tend to anneal faster than stretches of AT pairs to form double stranded DNA.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HIBRIDIZATION OR REANNEALING OF DNA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3015051972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NB: Tetramethylammonium chloride (TMAC) chemical which causes DNA to reanneal at a rate related only to it’s length that the time of annealing does not depend on the numbers of GC pairs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385693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Is refers to as the binding of a single strands  DNA  to another single strands DNA under: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i. low stringency 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ii. High stringency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Low stringency  condition  is when  single strands of DNA bind imperfectly  matched  single  strands DNA.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High stringency condition is when the single strands DNA bind perfectly  match DNA single strands.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STRINGENCY CONDITIONS OF DNA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429075407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609653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Salt concentration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Temperature of the reaction</a:t>
            </a:r>
          </a:p>
          <a:p>
            <a:pPr marL="0" indent="0">
              <a:buNone/>
            </a:pPr>
            <a:r>
              <a:rPr lang="en-US" dirty="0" smtClean="0"/>
              <a:t>SALT CONCENTRATION: High salt concentrations allow  imperfectly matched  hybrids to be  form  in low salt concentration , only perfectly  matched hybrids are formed.</a:t>
            </a:r>
          </a:p>
          <a:p>
            <a:pPr marL="0" indent="0">
              <a:buNone/>
            </a:pPr>
            <a:r>
              <a:rPr lang="en-US" dirty="0" smtClean="0"/>
              <a:t>TEMPERATURE OF THE REACTION: High temperature  favor's DNA strands rapid movement .The imperfectly  matched DNA hybrids will dissociate more rapidly at a high temperature. High temperature  favor's the generation of perfectly  matched hybrids. </a:t>
            </a:r>
          </a:p>
          <a:p>
            <a:pPr marL="0" indent="0">
              <a:buNone/>
            </a:pPr>
            <a:r>
              <a:rPr lang="en-US" dirty="0" smtClean="0"/>
              <a:t>NB: If the temperature is too high , the two strands will not reanneal. 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Factors Affecting  Stringency Conditions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xmlns="" val="88514407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Low salt and high temperature create high stringency conditions 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stringency of the match is control during  the incubation of single stranded ( hybridization ) or during the wash following hybridization reaction.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 final high stringency wash is often carried  out 3-5 C below melting temperature to keep the perfectly matched strands hybrids but eliminates imperfectly matched hybrids.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LOW SALT AND HIGH TEMPERATURE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66514778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Denaturation + single strands synthetic DNA (</a:t>
            </a:r>
            <a:r>
              <a:rPr lang="en-US" dirty="0" err="1" smtClean="0"/>
              <a:t>oligo</a:t>
            </a:r>
            <a:r>
              <a:rPr lang="en-US" dirty="0" smtClean="0"/>
              <a:t>)</a:t>
            </a:r>
          </a:p>
          <a:p>
            <a:r>
              <a:rPr lang="en-US" dirty="0" smtClean="0"/>
              <a:t>Hybridization                          control stringency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wash to remove imperfectly matched hybrids .         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02174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Probes are oligonucleotides single stranded DNA  used to detect specific  DNA sequence by hybridization 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They have 12- 26 nucleotides in length and are called  sequence specific digonucleotideprobes (SSOP)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One strand of the DNA is usually attached to a solid  support ( e.g. membrane or bead) to increase the speed of hybridization  and aid  detection of a successful  hybridization reaction.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PROBES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12187709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Detection of hybridization is performed  by using the radioactive phosphate or unusual  nucleotide to a probe.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Adding label to a probe during  or after synthesis of a probe.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3739964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Gel electrophoresis is the standard method to separate , identify and purify DNA fragments.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DNA is negatively charged (due to the phosphate backbone ) and moves away from the  cathode  towards the anode in an electric field.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DNA are identified by their sizes and small pieces of DNA move faster  than large pieces of DNA.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DNA visualized on the gel by Uv light after staining with ethidium bromide or X- ray film  when the DNA IS labeled with radioactive isotope.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GEL ELECTROPHORESIS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28436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FBC/</a:t>
            </a:r>
            <a:r>
              <a:rPr lang="en-US" dirty="0" err="1" smtClean="0"/>
              <a:t>Retics</a:t>
            </a:r>
            <a:r>
              <a:rPr lang="en-US" dirty="0" smtClean="0"/>
              <a:t>/Films.</a:t>
            </a:r>
          </a:p>
          <a:p>
            <a:r>
              <a:rPr lang="en-US" dirty="0" smtClean="0"/>
              <a:t>C-</a:t>
            </a:r>
            <a:r>
              <a:rPr lang="en-US" dirty="0" err="1" smtClean="0"/>
              <a:t>Reative</a:t>
            </a:r>
            <a:r>
              <a:rPr lang="en-US" dirty="0" smtClean="0"/>
              <a:t> Protein.</a:t>
            </a:r>
          </a:p>
          <a:p>
            <a:r>
              <a:rPr lang="en-US" dirty="0" smtClean="0"/>
              <a:t>E/U/Cr</a:t>
            </a:r>
          </a:p>
          <a:p>
            <a:r>
              <a:rPr lang="en-US" dirty="0" smtClean="0"/>
              <a:t>CMV</a:t>
            </a:r>
          </a:p>
          <a:p>
            <a:r>
              <a:rPr lang="en-US" dirty="0" smtClean="0"/>
              <a:t>Bilirubin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         BLOOD TRANSFUSION SUPPORT</a:t>
            </a:r>
          </a:p>
          <a:p>
            <a:r>
              <a:rPr lang="en-US" dirty="0" smtClean="0"/>
              <a:t>Packed red cell</a:t>
            </a:r>
          </a:p>
          <a:p>
            <a:r>
              <a:rPr lang="en-US" dirty="0" smtClean="0"/>
              <a:t>Platelet Concentrate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LAB. INVESTIGATIONS</a:t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8965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NB: i. Polyacrylamide gel  are used to separate small DNA fragment (5-500 base pairs) and are used for DNA sequencing or digonucleotide purification.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ii. Agarose gel are used for DNA from 200- 50,000 base pairs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879467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dirty="0" smtClean="0"/>
              <a:t>DNA can be extracted from  peripheral blood , bone marrow and cultured cells (B-and T-lymphocytes)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Sample containers: EDTA, citrate and heparin </a:t>
            </a:r>
            <a:r>
              <a:rPr lang="en-US" dirty="0" err="1" smtClean="0"/>
              <a:t>etc</a:t>
            </a:r>
            <a:r>
              <a:rPr lang="en-US" dirty="0" smtClean="0"/>
              <a:t> can be used.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DNA extracted from cells is by  the use of organic solvents or salt precipitation and aqueous DNA is purified by ethanol precipitation.</a:t>
            </a:r>
          </a:p>
          <a:p>
            <a:pPr>
              <a:buFont typeface="Wingdings" pitchFamily="2" charset="2"/>
              <a:buChar char="v"/>
            </a:pPr>
            <a:r>
              <a:rPr lang="en-US" dirty="0" smtClean="0"/>
              <a:t>After extraction DNA concentration is measured in </a:t>
            </a:r>
            <a:r>
              <a:rPr lang="en-US" dirty="0" err="1" smtClean="0"/>
              <a:t>ug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DNA EXTRACTION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xmlns="" val="1840870311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NB: Hemoglobin released by the blood cells interfere with the gene amplification reaction and must be washed </a:t>
            </a:r>
            <a:r>
              <a:rPr lang="en-US" smtClean="0"/>
              <a:t>out completely.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88954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Inactivate T-cells.</a:t>
            </a:r>
          </a:p>
          <a:p>
            <a:r>
              <a:rPr lang="en-US" dirty="0" smtClean="0"/>
              <a:t>NB:  All blood/components for SCT transfusion must be irradiated with standard dose of 25GY.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8490" y="990600"/>
            <a:ext cx="7756263" cy="633806"/>
          </a:xfrm>
        </p:spPr>
        <p:txBody>
          <a:bodyPr/>
          <a:lstStyle/>
          <a:p>
            <a:r>
              <a:rPr lang="en-US" sz="4800" b="1" i="1" dirty="0" smtClean="0"/>
              <a:t>IRRADIATION OF BLOOD/COMPONENTS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0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ardcover">
  <a:themeElements>
    <a:clrScheme name="Hardcover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Hardcover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Hardcover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1092</TotalTime>
  <Words>4160</Words>
  <Application>Microsoft Office PowerPoint</Application>
  <PresentationFormat>On-screen Show (4:3)</PresentationFormat>
  <Paragraphs>395</Paragraphs>
  <Slides>82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3" baseType="lpstr">
      <vt:lpstr>Hardcover</vt:lpstr>
      <vt:lpstr>INTRODUCTION TO HAEMATOPOIETIC  STEM CELL TRANSPLANT(HSCT)</vt:lpstr>
      <vt:lpstr>INTRODUCTION</vt:lpstr>
      <vt:lpstr>STEM CELLS </vt:lpstr>
      <vt:lpstr>SUITABILITY/COMPATIBILITY </vt:lpstr>
      <vt:lpstr>REDUCED INTENSITY CONDITIONING(RIC)</vt:lpstr>
      <vt:lpstr>SOURCES OF STEM CELLS</vt:lpstr>
      <vt:lpstr>BONE MARROW HERVEST/TRANSPLANTATION</vt:lpstr>
      <vt:lpstr>LAB. INVESTIGATIONS </vt:lpstr>
      <vt:lpstr>IRRADIATION OF BLOOD/COMPONENTS </vt:lpstr>
      <vt:lpstr>Slide 10</vt:lpstr>
      <vt:lpstr>HAEMOPOIETIC STEM CELLS(HSC)</vt:lpstr>
      <vt:lpstr>Slide 12</vt:lpstr>
      <vt:lpstr>PRIMARY FUNCTION OF SC.</vt:lpstr>
      <vt:lpstr>DEFINITION OF TERMS</vt:lpstr>
      <vt:lpstr>TYPES OF STEM CELLS</vt:lpstr>
      <vt:lpstr>Slide 16</vt:lpstr>
      <vt:lpstr>Slide 17</vt:lpstr>
      <vt:lpstr>NON- EMBRYONIC STEM CELL(NESC) Adult stem cells(ASC)/somatic stem cell/multipotent stem cell.</vt:lpstr>
      <vt:lpstr>Slide 19</vt:lpstr>
      <vt:lpstr>Slide 20</vt:lpstr>
      <vt:lpstr>Slide 21</vt:lpstr>
      <vt:lpstr> SOME ADULT TISSUE CONTAINING STEM CELLS</vt:lpstr>
      <vt:lpstr>Slide 23</vt:lpstr>
      <vt:lpstr>Slide 24</vt:lpstr>
      <vt:lpstr>NORMAL RANGE OF STEM CELLS</vt:lpstr>
      <vt:lpstr>Slide 26</vt:lpstr>
      <vt:lpstr>Slide 27</vt:lpstr>
      <vt:lpstr>Slide 28</vt:lpstr>
      <vt:lpstr>  UNDERSTANDING HLA</vt:lpstr>
      <vt:lpstr>B. HISTOCOMPATIBILITY TESTS</vt:lpstr>
      <vt:lpstr>(HLA)</vt:lpstr>
      <vt:lpstr>Slide 32</vt:lpstr>
      <vt:lpstr>DISTRIBUTION  OF  MHC MOLECULES</vt:lpstr>
      <vt:lpstr>HLA  AND RACE</vt:lpstr>
      <vt:lpstr>CLASSES OF MHC MOLECULES</vt:lpstr>
      <vt:lpstr>HLA CLASS I MOLECULES</vt:lpstr>
      <vt:lpstr>Slide 37</vt:lpstr>
      <vt:lpstr>HLA CLASS II MOLECULES</vt:lpstr>
      <vt:lpstr>CLASS I MOLECULES/VIRAL OR BACTERIAL CELLS</vt:lpstr>
      <vt:lpstr>CLASS I MOLECULES /DONOR CELLS</vt:lpstr>
      <vt:lpstr>DIFFERENCES BETWEEN CLASS I AND II</vt:lpstr>
      <vt:lpstr>CLASS II MOLECULES</vt:lpstr>
      <vt:lpstr>ANTIGEN PRESENTING CELLS (APC)</vt:lpstr>
      <vt:lpstr>Slide 44</vt:lpstr>
      <vt:lpstr>GENETICS OF MHC MOLECULES</vt:lpstr>
      <vt:lpstr>Slide 46</vt:lpstr>
      <vt:lpstr>HISTOCOMPATIBILITY TESTING</vt:lpstr>
      <vt:lpstr>HLA/ BLOOD/ COMPONENTS TRANSPFUSION</vt:lpstr>
      <vt:lpstr>Slide 49</vt:lpstr>
      <vt:lpstr>(I.) SEROLOGIC ASSAYS</vt:lpstr>
      <vt:lpstr>(ii)CELLULAR ASSAYS</vt:lpstr>
      <vt:lpstr>(III.) MOLECULAR TESTING</vt:lpstr>
      <vt:lpstr>MICROLYMPHOCYTOTOXICITY TEST </vt:lpstr>
      <vt:lpstr>Slide 54</vt:lpstr>
      <vt:lpstr>PRINCIPLE OF MICROLYMPHOCYTOTOXICITY TSET</vt:lpstr>
      <vt:lpstr>Slide 56</vt:lpstr>
      <vt:lpstr>EXTRACTION OF HLA –ANTIGENS FOR  SEROLOGIC TEST</vt:lpstr>
      <vt:lpstr>Slide 58</vt:lpstr>
      <vt:lpstr>IMPORTANT ASSOCIATION OF HLA</vt:lpstr>
      <vt:lpstr>BASIC CONCEPTS OF MOLECULAR BIOLOGY</vt:lpstr>
      <vt:lpstr>CHROMOSOMES</vt:lpstr>
      <vt:lpstr>Slide 62</vt:lpstr>
      <vt:lpstr>STRUCTURE OF DNA</vt:lpstr>
      <vt:lpstr>Slide 64</vt:lpstr>
      <vt:lpstr>Slide 65</vt:lpstr>
      <vt:lpstr>RESTRICTION OF ENDONUCLEASES (RE)</vt:lpstr>
      <vt:lpstr>Slide 67</vt:lpstr>
      <vt:lpstr>MOLECULAR HLA TYPING</vt:lpstr>
      <vt:lpstr>DENATURATION</vt:lpstr>
      <vt:lpstr>Slide 70</vt:lpstr>
      <vt:lpstr>HIBRIDIZATION OR REANNEALING OF DNA</vt:lpstr>
      <vt:lpstr>Slide 72</vt:lpstr>
      <vt:lpstr>STRINGENCY CONDITIONS OF DNA</vt:lpstr>
      <vt:lpstr>Factors Affecting  Stringency Conditions</vt:lpstr>
      <vt:lpstr>LOW SALT AND HIGH TEMPERATURE</vt:lpstr>
      <vt:lpstr>Slide 76</vt:lpstr>
      <vt:lpstr>PROBES</vt:lpstr>
      <vt:lpstr>Slide 78</vt:lpstr>
      <vt:lpstr>GEL ELECTROPHORESIS</vt:lpstr>
      <vt:lpstr>Slide 80</vt:lpstr>
      <vt:lpstr>DNA EXTRACTION</vt:lpstr>
      <vt:lpstr>Slide 82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HSCT</dc:title>
  <dc:creator>admin</dc:creator>
  <cp:lastModifiedBy>acey</cp:lastModifiedBy>
  <cp:revision>123</cp:revision>
  <dcterms:created xsi:type="dcterms:W3CDTF">2010-01-26T13:32:25Z</dcterms:created>
  <dcterms:modified xsi:type="dcterms:W3CDTF">2013-07-25T08:46:42Z</dcterms:modified>
</cp:coreProperties>
</file>