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Layouts/slideLayout3.xml" ContentType="application/vnd.openxmlformats-officedocument.presentationml.slideLayout+xml"/>
  <Default Extension="jpeg" ContentType="image/jpeg"/>
  <Override PartName="/ppt/notesSlides/notesSlide17.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5"/>
  </p:notesMasterIdLst>
  <p:sldIdLst>
    <p:sldId id="256" r:id="rId2"/>
    <p:sldId id="257" r:id="rId3"/>
    <p:sldId id="258" r:id="rId4"/>
    <p:sldId id="277" r:id="rId5"/>
    <p:sldId id="259" r:id="rId6"/>
    <p:sldId id="278" r:id="rId7"/>
    <p:sldId id="279" r:id="rId8"/>
    <p:sldId id="280" r:id="rId9"/>
    <p:sldId id="261" r:id="rId10"/>
    <p:sldId id="281" r:id="rId11"/>
    <p:sldId id="282" r:id="rId12"/>
    <p:sldId id="283" r:id="rId13"/>
    <p:sldId id="284" r:id="rId14"/>
    <p:sldId id="263" r:id="rId15"/>
    <p:sldId id="264" r:id="rId16"/>
    <p:sldId id="265" r:id="rId17"/>
    <p:sldId id="266" r:id="rId18"/>
    <p:sldId id="268" r:id="rId19"/>
    <p:sldId id="269" r:id="rId20"/>
    <p:sldId id="272" r:id="rId21"/>
    <p:sldId id="274" r:id="rId22"/>
    <p:sldId id="275" r:id="rId23"/>
    <p:sldId id="276" r:id="rId2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ACAF9F0-0FF9-4968-B0FC-0CAF27A7C8C2}" type="datetimeFigureOut">
              <a:rPr lang="en-US" smtClean="0"/>
              <a:pPr/>
              <a:t>7/22/2013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3CB3DBB-F80E-442C-A53D-D70D927B944B}"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93CB3DBB-F80E-442C-A53D-D70D927B944B}" type="slidenum">
              <a:rPr lang="en-US" smtClean="0"/>
              <a:pPr/>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93CB3DBB-F80E-442C-A53D-D70D927B944B}" type="slidenum">
              <a:rPr lang="en-US" smtClean="0"/>
              <a:pPr/>
              <a:t>10</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93CB3DBB-F80E-442C-A53D-D70D927B944B}" type="slidenum">
              <a:rPr lang="en-US" smtClean="0"/>
              <a:pPr/>
              <a:t>11</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93CB3DBB-F80E-442C-A53D-D70D927B944B}" type="slidenum">
              <a:rPr lang="en-US" smtClean="0"/>
              <a:pPr/>
              <a:t>12</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93CB3DBB-F80E-442C-A53D-D70D927B944B}" type="slidenum">
              <a:rPr lang="en-US" smtClean="0"/>
              <a:pPr/>
              <a:t>13</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93CB3DBB-F80E-442C-A53D-D70D927B944B}" type="slidenum">
              <a:rPr lang="en-US" smtClean="0"/>
              <a:pPr/>
              <a:t>14</a:t>
            </a:fld>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93CB3DBB-F80E-442C-A53D-D70D927B944B}" type="slidenum">
              <a:rPr lang="en-US" smtClean="0"/>
              <a:pPr/>
              <a:t>15</a:t>
            </a:fld>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93CB3DBB-F80E-442C-A53D-D70D927B944B}" type="slidenum">
              <a:rPr lang="en-US" smtClean="0"/>
              <a:pPr/>
              <a:t>16</a:t>
            </a:fld>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93CB3DBB-F80E-442C-A53D-D70D927B944B}" type="slidenum">
              <a:rPr lang="en-US" smtClean="0"/>
              <a:pPr/>
              <a:t>17</a:t>
            </a:fld>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93CB3DBB-F80E-442C-A53D-D70D927B944B}" type="slidenum">
              <a:rPr lang="en-US" smtClean="0"/>
              <a:pPr/>
              <a:t>18</a:t>
            </a:fld>
            <a:endParaRPr 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93CB3DBB-F80E-442C-A53D-D70D927B944B}" type="slidenum">
              <a:rPr lang="en-US" smtClean="0"/>
              <a:pPr/>
              <a:t>19</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93CB3DBB-F80E-442C-A53D-D70D927B944B}" type="slidenum">
              <a:rPr lang="en-US" smtClean="0"/>
              <a:pPr/>
              <a:t>2</a:t>
            </a:fld>
            <a:endParaRPr 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93CB3DBB-F80E-442C-A53D-D70D927B944B}" type="slidenum">
              <a:rPr lang="en-US" smtClean="0"/>
              <a:pPr/>
              <a:t>20</a:t>
            </a:fld>
            <a:endParaRPr 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93CB3DBB-F80E-442C-A53D-D70D927B944B}" type="slidenum">
              <a:rPr lang="en-US" smtClean="0"/>
              <a:pPr/>
              <a:t>21</a:t>
            </a:fld>
            <a:endParaRPr 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93CB3DBB-F80E-442C-A53D-D70D927B944B}" type="slidenum">
              <a:rPr lang="en-US" smtClean="0"/>
              <a:pPr/>
              <a:t>22</a:t>
            </a:fld>
            <a:endParaRPr 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93CB3DBB-F80E-442C-A53D-D70D927B944B}" type="slidenum">
              <a:rPr lang="en-US" smtClean="0"/>
              <a:pPr/>
              <a:t>23</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S1	`</a:t>
            </a:r>
            <a:r>
              <a:rPr lang="en-US" dirty="0" err="1" smtClean="0"/>
              <a:t>EQS`q</a:t>
            </a:r>
            <a:endParaRPr lang="en-US" dirty="0"/>
          </a:p>
        </p:txBody>
      </p:sp>
      <p:sp>
        <p:nvSpPr>
          <p:cNvPr id="4" name="Slide Number Placeholder 3"/>
          <p:cNvSpPr>
            <a:spLocks noGrp="1"/>
          </p:cNvSpPr>
          <p:nvPr>
            <p:ph type="sldNum" sz="quarter" idx="10"/>
          </p:nvPr>
        </p:nvSpPr>
        <p:spPr/>
        <p:txBody>
          <a:bodyPr/>
          <a:lstStyle/>
          <a:p>
            <a:fld id="{93CB3DBB-F80E-442C-A53D-D70D927B944B}" type="slidenum">
              <a:rPr lang="en-US" smtClean="0"/>
              <a:pPr/>
              <a:t>3</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93CB3DBB-F80E-442C-A53D-D70D927B944B}" type="slidenum">
              <a:rPr lang="en-US" smtClean="0"/>
              <a:pPr/>
              <a:t>4</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93CB3DBB-F80E-442C-A53D-D70D927B944B}" type="slidenum">
              <a:rPr lang="en-US" smtClean="0"/>
              <a:pPr/>
              <a:t>5</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93CB3DBB-F80E-442C-A53D-D70D927B944B}" type="slidenum">
              <a:rPr lang="en-US" smtClean="0"/>
              <a:pPr/>
              <a:t>6</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93CB3DBB-F80E-442C-A53D-D70D927B944B}" type="slidenum">
              <a:rPr lang="en-US" smtClean="0"/>
              <a:pPr/>
              <a:t>7</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93CB3DBB-F80E-442C-A53D-D70D927B944B}" type="slidenum">
              <a:rPr lang="en-US" smtClean="0"/>
              <a:pPr/>
              <a:t>8</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93CB3DBB-F80E-442C-A53D-D70D927B944B}" type="slidenum">
              <a:rPr lang="en-US" smtClean="0"/>
              <a:pPr/>
              <a:t>9</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27F4B792-21B9-47BC-9BE2-DB0FC2D380DA}" type="datetimeFigureOut">
              <a:rPr lang="en-US" smtClean="0"/>
              <a:pPr/>
              <a:t>7/22/2013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9BBB97B-D114-460F-AE62-0BE607522D03}"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7F4B792-21B9-47BC-9BE2-DB0FC2D380DA}" type="datetimeFigureOut">
              <a:rPr lang="en-US" smtClean="0"/>
              <a:pPr/>
              <a:t>7/22/2013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9BBB97B-D114-460F-AE62-0BE607522D03}"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7F4B792-21B9-47BC-9BE2-DB0FC2D380DA}" type="datetimeFigureOut">
              <a:rPr lang="en-US" smtClean="0"/>
              <a:pPr/>
              <a:t>7/22/2013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9BBB97B-D114-460F-AE62-0BE607522D03}"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7F4B792-21B9-47BC-9BE2-DB0FC2D380DA}" type="datetimeFigureOut">
              <a:rPr lang="en-US" smtClean="0"/>
              <a:pPr/>
              <a:t>7/22/2013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9BBB97B-D114-460F-AE62-0BE607522D03}"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7F4B792-21B9-47BC-9BE2-DB0FC2D380DA}" type="datetimeFigureOut">
              <a:rPr lang="en-US" smtClean="0"/>
              <a:pPr/>
              <a:t>7/22/2013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9BBB97B-D114-460F-AE62-0BE607522D03}"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27F4B792-21B9-47BC-9BE2-DB0FC2D380DA}" type="datetimeFigureOut">
              <a:rPr lang="en-US" smtClean="0"/>
              <a:pPr/>
              <a:t>7/22/2013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9BBB97B-D114-460F-AE62-0BE607522D03}"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27F4B792-21B9-47BC-9BE2-DB0FC2D380DA}" type="datetimeFigureOut">
              <a:rPr lang="en-US" smtClean="0"/>
              <a:pPr/>
              <a:t>7/22/2013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9BBB97B-D114-460F-AE62-0BE607522D03}"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27F4B792-21B9-47BC-9BE2-DB0FC2D380DA}" type="datetimeFigureOut">
              <a:rPr lang="en-US" smtClean="0"/>
              <a:pPr/>
              <a:t>7/22/2013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9BBB97B-D114-460F-AE62-0BE607522D03}"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7F4B792-21B9-47BC-9BE2-DB0FC2D380DA}" type="datetimeFigureOut">
              <a:rPr lang="en-US" smtClean="0"/>
              <a:pPr/>
              <a:t>7/22/2013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9BBB97B-D114-460F-AE62-0BE607522D03}"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7F4B792-21B9-47BC-9BE2-DB0FC2D380DA}" type="datetimeFigureOut">
              <a:rPr lang="en-US" smtClean="0"/>
              <a:pPr/>
              <a:t>7/22/2013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9BBB97B-D114-460F-AE62-0BE607522D03}"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7F4B792-21B9-47BC-9BE2-DB0FC2D380DA}" type="datetimeFigureOut">
              <a:rPr lang="en-US" smtClean="0"/>
              <a:pPr/>
              <a:t>7/22/2013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9BBB97B-D114-460F-AE62-0BE607522D03}"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2">
            <a:lumMod val="60000"/>
            <a:lumOff val="40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7F4B792-21B9-47BC-9BE2-DB0FC2D380DA}" type="datetimeFigureOut">
              <a:rPr lang="en-US" smtClean="0"/>
              <a:pPr/>
              <a:t>7/22/2013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9BBB97B-D114-460F-AE62-0BE607522D03}"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hyperlink" Target="http://en.wikipedia.org/wiki/File:Tpn_3bag.jpg" TargetMode="External"/><Relationship Id="rId2" Type="http://schemas.openxmlformats.org/officeDocument/2006/relationships/notesSlide" Target="../notesSlides/notesSlide13.xml"/><Relationship Id="rId1" Type="http://schemas.openxmlformats.org/officeDocument/2006/relationships/slideLayout" Target="../slideLayouts/slideLayout2.xml"/><Relationship Id="rId4" Type="http://schemas.openxmlformats.org/officeDocument/2006/relationships/image" Target="../media/image1.jpeg"/></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a:xfrm>
            <a:off x="457200" y="228600"/>
            <a:ext cx="8229600" cy="5897563"/>
          </a:xfrm>
        </p:spPr>
        <p:txBody>
          <a:bodyPr/>
          <a:lstStyle/>
          <a:p>
            <a:pPr algn="ctr">
              <a:buNone/>
            </a:pPr>
            <a:endParaRPr lang="en-US" b="1" dirty="0" smtClean="0"/>
          </a:p>
          <a:p>
            <a:pPr algn="ctr">
              <a:buNone/>
            </a:pPr>
            <a:endParaRPr lang="en-US" b="1" dirty="0"/>
          </a:p>
          <a:p>
            <a:pPr algn="ctr">
              <a:buNone/>
            </a:pPr>
            <a:r>
              <a:rPr lang="en-US" sz="3600" b="1" dirty="0" smtClean="0"/>
              <a:t>PARENTERAL NUTRITION IN HAEMATOPOIETIC  STEM CELL TRANSPLANTATION</a:t>
            </a:r>
            <a:endParaRPr lang="en-US" sz="3600" dirty="0"/>
          </a:p>
          <a:p>
            <a:pPr algn="ctr">
              <a:buNone/>
            </a:pPr>
            <a:r>
              <a:rPr lang="en-US" sz="3600" b="1" dirty="0"/>
              <a:t>BY </a:t>
            </a:r>
            <a:endParaRPr lang="en-US" sz="3600" dirty="0"/>
          </a:p>
          <a:p>
            <a:pPr algn="ctr">
              <a:buNone/>
            </a:pPr>
            <a:r>
              <a:rPr lang="en-US" sz="3600" b="1" dirty="0"/>
              <a:t>DR</a:t>
            </a:r>
            <a:r>
              <a:rPr lang="en-US" sz="3600" b="1" dirty="0" smtClean="0"/>
              <a:t>. </a:t>
            </a:r>
            <a:r>
              <a:rPr lang="en-US" sz="3600" b="1" dirty="0"/>
              <a:t>IDEMUDIA </a:t>
            </a:r>
            <a:r>
              <a:rPr lang="en-US" sz="3600" b="1" dirty="0" smtClean="0"/>
              <a:t> J.O</a:t>
            </a:r>
            <a:endParaRPr lang="en-US" sz="3600" dirty="0"/>
          </a:p>
          <a:p>
            <a:pPr algn="ctr">
              <a:buNone/>
            </a:pPr>
            <a:r>
              <a:rPr lang="en-US" sz="3600" b="1" dirty="0" smtClean="0"/>
              <a:t>DEPARTMENT OF CHEMICAL PATHOLOGY</a:t>
            </a:r>
            <a:endParaRPr lang="en-US" sz="3600" dirty="0"/>
          </a:p>
          <a:p>
            <a:pPr algn="ctr">
              <a:buNone/>
            </a:pPr>
            <a:r>
              <a:rPr lang="en-US" sz="3600" b="1" dirty="0"/>
              <a:t>UBTH, BENIN CITY</a:t>
            </a:r>
            <a:endParaRPr lang="en-US" sz="3600" dirty="0"/>
          </a:p>
          <a:p>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BASIC ADULT DAILY REQUIREMENTS FOR TOTAL PARENTERAL NUTRITION </a:t>
            </a:r>
            <a:endParaRPr lang="en-US" b="1" dirty="0"/>
          </a:p>
        </p:txBody>
      </p:sp>
      <p:graphicFrame>
        <p:nvGraphicFramePr>
          <p:cNvPr id="4" name="Content Placeholder 3"/>
          <p:cNvGraphicFramePr>
            <a:graphicFrameLocks noGrp="1"/>
          </p:cNvGraphicFramePr>
          <p:nvPr>
            <p:ph idx="1"/>
          </p:nvPr>
        </p:nvGraphicFramePr>
        <p:xfrm>
          <a:off x="457200" y="1600200"/>
          <a:ext cx="8382000" cy="4648200"/>
        </p:xfrm>
        <a:graphic>
          <a:graphicData uri="http://schemas.openxmlformats.org/drawingml/2006/table">
            <a:tbl>
              <a:tblPr firstRow="1" bandRow="1">
                <a:tableStyleId>{5C22544A-7EE6-4342-B048-85BDC9FD1C3A}</a:tableStyleId>
              </a:tblPr>
              <a:tblGrid>
                <a:gridCol w="4191000"/>
                <a:gridCol w="4191000"/>
              </a:tblGrid>
              <a:tr h="464820">
                <a:tc>
                  <a:txBody>
                    <a:bodyPr/>
                    <a:lstStyle/>
                    <a:p>
                      <a:pPr marL="0" marR="0">
                        <a:lnSpc>
                          <a:spcPct val="115000"/>
                        </a:lnSpc>
                        <a:spcBef>
                          <a:spcPts val="0"/>
                        </a:spcBef>
                        <a:spcAft>
                          <a:spcPts val="1000"/>
                        </a:spcAft>
                      </a:pPr>
                      <a:r>
                        <a:rPr lang="en-US" sz="2400" b="1" dirty="0">
                          <a:latin typeface="Times New Roman"/>
                          <a:ea typeface="Times New Roman"/>
                          <a:cs typeface="Times New Roman"/>
                        </a:rPr>
                        <a:t>NUTRIENT </a:t>
                      </a:r>
                      <a:endParaRPr lang="en-US" sz="2000" dirty="0">
                        <a:latin typeface="Calibri"/>
                        <a:ea typeface="Calibri"/>
                        <a:cs typeface="Times New Roman"/>
                      </a:endParaRPr>
                    </a:p>
                  </a:txBody>
                  <a:tcPr marL="0" marR="0" marT="0" marB="0"/>
                </a:tc>
                <a:tc>
                  <a:txBody>
                    <a:bodyPr/>
                    <a:lstStyle/>
                    <a:p>
                      <a:pPr marL="0" marR="0">
                        <a:lnSpc>
                          <a:spcPct val="115000"/>
                        </a:lnSpc>
                        <a:spcBef>
                          <a:spcPts val="0"/>
                        </a:spcBef>
                        <a:spcAft>
                          <a:spcPts val="1000"/>
                        </a:spcAft>
                      </a:pPr>
                      <a:r>
                        <a:rPr lang="en-US" sz="2400" b="1" dirty="0">
                          <a:latin typeface="Times New Roman"/>
                          <a:ea typeface="Times New Roman"/>
                          <a:cs typeface="Times New Roman"/>
                        </a:rPr>
                        <a:t>AMOUNT </a:t>
                      </a:r>
                      <a:endParaRPr lang="en-US" sz="2000" dirty="0">
                        <a:latin typeface="Calibri"/>
                        <a:ea typeface="Calibri"/>
                        <a:cs typeface="Times New Roman"/>
                      </a:endParaRPr>
                    </a:p>
                  </a:txBody>
                  <a:tcPr marL="0" marR="0" marT="0" marB="0"/>
                </a:tc>
              </a:tr>
              <a:tr h="464820">
                <a:tc>
                  <a:txBody>
                    <a:bodyPr/>
                    <a:lstStyle/>
                    <a:p>
                      <a:pPr marL="0" marR="0">
                        <a:lnSpc>
                          <a:spcPct val="115000"/>
                        </a:lnSpc>
                        <a:spcBef>
                          <a:spcPts val="0"/>
                        </a:spcBef>
                        <a:spcAft>
                          <a:spcPts val="1000"/>
                        </a:spcAft>
                      </a:pPr>
                      <a:r>
                        <a:rPr lang="en-US" sz="2400">
                          <a:latin typeface="Times New Roman"/>
                          <a:ea typeface="Times New Roman"/>
                          <a:cs typeface="Times New Roman"/>
                        </a:rPr>
                        <a:t>Water (/kg body wt/day)</a:t>
                      </a:r>
                      <a:endParaRPr lang="en-US" sz="2000">
                        <a:latin typeface="Calibri"/>
                        <a:ea typeface="Calibri"/>
                        <a:cs typeface="Times New Roman"/>
                      </a:endParaRPr>
                    </a:p>
                  </a:txBody>
                  <a:tcPr marL="0" marR="0" marT="0" marB="0"/>
                </a:tc>
                <a:tc>
                  <a:txBody>
                    <a:bodyPr/>
                    <a:lstStyle/>
                    <a:p>
                      <a:pPr marL="0" marR="0">
                        <a:lnSpc>
                          <a:spcPct val="115000"/>
                        </a:lnSpc>
                        <a:spcBef>
                          <a:spcPts val="0"/>
                        </a:spcBef>
                        <a:spcAft>
                          <a:spcPts val="1000"/>
                        </a:spcAft>
                      </a:pPr>
                      <a:r>
                        <a:rPr lang="en-US" sz="2400" dirty="0">
                          <a:latin typeface="Times New Roman"/>
                          <a:ea typeface="Times New Roman"/>
                          <a:cs typeface="Times New Roman"/>
                        </a:rPr>
                        <a:t>30–40 </a:t>
                      </a:r>
                      <a:r>
                        <a:rPr lang="en-US" sz="2400" dirty="0" err="1">
                          <a:latin typeface="Times New Roman"/>
                          <a:ea typeface="Times New Roman"/>
                          <a:cs typeface="Times New Roman"/>
                        </a:rPr>
                        <a:t>mL</a:t>
                      </a:r>
                      <a:endParaRPr lang="en-US" sz="2000" dirty="0">
                        <a:latin typeface="Calibri"/>
                        <a:ea typeface="Calibri"/>
                        <a:cs typeface="Times New Roman"/>
                      </a:endParaRPr>
                    </a:p>
                  </a:txBody>
                  <a:tcPr marL="0" marR="0" marT="0" marB="0"/>
                </a:tc>
              </a:tr>
              <a:tr h="464820">
                <a:tc gridSpan="2">
                  <a:txBody>
                    <a:bodyPr/>
                    <a:lstStyle/>
                    <a:p>
                      <a:pPr marL="0" marR="0">
                        <a:lnSpc>
                          <a:spcPct val="115000"/>
                        </a:lnSpc>
                        <a:spcBef>
                          <a:spcPts val="0"/>
                        </a:spcBef>
                        <a:spcAft>
                          <a:spcPts val="1000"/>
                        </a:spcAft>
                      </a:pPr>
                      <a:r>
                        <a:rPr lang="en-US" sz="2400" b="1">
                          <a:latin typeface="Times New Roman"/>
                          <a:ea typeface="Times New Roman"/>
                          <a:cs typeface="Times New Roman"/>
                        </a:rPr>
                        <a:t>ENERGY (/kg body wt/day) </a:t>
                      </a:r>
                      <a:endParaRPr lang="en-US" sz="2000">
                        <a:latin typeface="Calibri"/>
                        <a:ea typeface="Calibri"/>
                        <a:cs typeface="Times New Roman"/>
                      </a:endParaRPr>
                    </a:p>
                  </a:txBody>
                  <a:tcPr marL="0" marR="0" marT="0" marB="0"/>
                </a:tc>
                <a:tc hMerge="1">
                  <a:txBody>
                    <a:bodyPr/>
                    <a:lstStyle/>
                    <a:p>
                      <a:endParaRPr lang="en-US"/>
                    </a:p>
                  </a:txBody>
                  <a:tcPr/>
                </a:tc>
              </a:tr>
              <a:tr h="464820">
                <a:tc>
                  <a:txBody>
                    <a:bodyPr/>
                    <a:lstStyle/>
                    <a:p>
                      <a:pPr marL="0" marR="0">
                        <a:lnSpc>
                          <a:spcPct val="115000"/>
                        </a:lnSpc>
                        <a:spcBef>
                          <a:spcPts val="0"/>
                        </a:spcBef>
                        <a:spcAft>
                          <a:spcPts val="1000"/>
                        </a:spcAft>
                      </a:pPr>
                      <a:r>
                        <a:rPr lang="en-US" sz="2400">
                          <a:latin typeface="Times New Roman"/>
                          <a:ea typeface="Times New Roman"/>
                          <a:cs typeface="Times New Roman"/>
                        </a:rPr>
                        <a:t>Medical patient</a:t>
                      </a:r>
                      <a:endParaRPr lang="en-US" sz="2000">
                        <a:latin typeface="Calibri"/>
                        <a:ea typeface="Calibri"/>
                        <a:cs typeface="Times New Roman"/>
                      </a:endParaRPr>
                    </a:p>
                  </a:txBody>
                  <a:tcPr marL="0" marR="0" marT="0" marB="0"/>
                </a:tc>
                <a:tc>
                  <a:txBody>
                    <a:bodyPr/>
                    <a:lstStyle/>
                    <a:p>
                      <a:pPr marL="0" marR="0">
                        <a:lnSpc>
                          <a:spcPct val="115000"/>
                        </a:lnSpc>
                        <a:spcBef>
                          <a:spcPts val="0"/>
                        </a:spcBef>
                        <a:spcAft>
                          <a:spcPts val="1000"/>
                        </a:spcAft>
                      </a:pPr>
                      <a:r>
                        <a:rPr lang="en-US" sz="2400">
                          <a:latin typeface="Times New Roman"/>
                          <a:ea typeface="Times New Roman"/>
                          <a:cs typeface="Times New Roman"/>
                        </a:rPr>
                        <a:t>30 kcal</a:t>
                      </a:r>
                      <a:endParaRPr lang="en-US" sz="2000">
                        <a:latin typeface="Calibri"/>
                        <a:ea typeface="Calibri"/>
                        <a:cs typeface="Times New Roman"/>
                      </a:endParaRPr>
                    </a:p>
                  </a:txBody>
                  <a:tcPr marL="0" marR="0" marT="0" marB="0"/>
                </a:tc>
              </a:tr>
              <a:tr h="464820">
                <a:tc>
                  <a:txBody>
                    <a:bodyPr/>
                    <a:lstStyle/>
                    <a:p>
                      <a:pPr marL="0" marR="0">
                        <a:lnSpc>
                          <a:spcPct val="115000"/>
                        </a:lnSpc>
                        <a:spcBef>
                          <a:spcPts val="0"/>
                        </a:spcBef>
                        <a:spcAft>
                          <a:spcPts val="1000"/>
                        </a:spcAft>
                      </a:pPr>
                      <a:r>
                        <a:rPr lang="en-US" sz="2400">
                          <a:latin typeface="Times New Roman"/>
                          <a:ea typeface="Times New Roman"/>
                          <a:cs typeface="Times New Roman"/>
                        </a:rPr>
                        <a:t>Postoperative patient</a:t>
                      </a:r>
                      <a:endParaRPr lang="en-US" sz="2000">
                        <a:latin typeface="Calibri"/>
                        <a:ea typeface="Calibri"/>
                        <a:cs typeface="Times New Roman"/>
                      </a:endParaRPr>
                    </a:p>
                  </a:txBody>
                  <a:tcPr marL="0" marR="0" marT="0" marB="0"/>
                </a:tc>
                <a:tc>
                  <a:txBody>
                    <a:bodyPr/>
                    <a:lstStyle/>
                    <a:p>
                      <a:pPr marL="0" marR="0">
                        <a:lnSpc>
                          <a:spcPct val="115000"/>
                        </a:lnSpc>
                        <a:spcBef>
                          <a:spcPts val="0"/>
                        </a:spcBef>
                        <a:spcAft>
                          <a:spcPts val="1000"/>
                        </a:spcAft>
                      </a:pPr>
                      <a:r>
                        <a:rPr lang="en-US" sz="2400">
                          <a:latin typeface="Times New Roman"/>
                          <a:ea typeface="Times New Roman"/>
                          <a:cs typeface="Times New Roman"/>
                        </a:rPr>
                        <a:t>30–45 kcal</a:t>
                      </a:r>
                      <a:endParaRPr lang="en-US" sz="2000">
                        <a:latin typeface="Calibri"/>
                        <a:ea typeface="Calibri"/>
                        <a:cs typeface="Times New Roman"/>
                      </a:endParaRPr>
                    </a:p>
                  </a:txBody>
                  <a:tcPr marL="0" marR="0" marT="0" marB="0"/>
                </a:tc>
              </a:tr>
              <a:tr h="464820">
                <a:tc>
                  <a:txBody>
                    <a:bodyPr/>
                    <a:lstStyle/>
                    <a:p>
                      <a:pPr marL="0" marR="0">
                        <a:lnSpc>
                          <a:spcPct val="115000"/>
                        </a:lnSpc>
                        <a:spcBef>
                          <a:spcPts val="0"/>
                        </a:spcBef>
                        <a:spcAft>
                          <a:spcPts val="1000"/>
                        </a:spcAft>
                      </a:pPr>
                      <a:r>
                        <a:rPr lang="en-US" sz="2400">
                          <a:latin typeface="Times New Roman"/>
                          <a:ea typeface="Times New Roman"/>
                          <a:cs typeface="Times New Roman"/>
                        </a:rPr>
                        <a:t>Hypercatabolic patient</a:t>
                      </a:r>
                      <a:endParaRPr lang="en-US" sz="2000">
                        <a:latin typeface="Calibri"/>
                        <a:ea typeface="Calibri"/>
                        <a:cs typeface="Times New Roman"/>
                      </a:endParaRPr>
                    </a:p>
                  </a:txBody>
                  <a:tcPr marL="0" marR="0" marT="0" marB="0"/>
                </a:tc>
                <a:tc>
                  <a:txBody>
                    <a:bodyPr/>
                    <a:lstStyle/>
                    <a:p>
                      <a:pPr marL="0" marR="0">
                        <a:lnSpc>
                          <a:spcPct val="115000"/>
                        </a:lnSpc>
                        <a:spcBef>
                          <a:spcPts val="0"/>
                        </a:spcBef>
                        <a:spcAft>
                          <a:spcPts val="1000"/>
                        </a:spcAft>
                      </a:pPr>
                      <a:r>
                        <a:rPr lang="en-US" sz="2400">
                          <a:latin typeface="Times New Roman"/>
                          <a:ea typeface="Times New Roman"/>
                          <a:cs typeface="Times New Roman"/>
                        </a:rPr>
                        <a:t>45–60 kcal</a:t>
                      </a:r>
                      <a:endParaRPr lang="en-US" sz="2000">
                        <a:latin typeface="Calibri"/>
                        <a:ea typeface="Calibri"/>
                        <a:cs typeface="Times New Roman"/>
                      </a:endParaRPr>
                    </a:p>
                  </a:txBody>
                  <a:tcPr marL="0" marR="0" marT="0" marB="0"/>
                </a:tc>
              </a:tr>
              <a:tr h="464820">
                <a:tc gridSpan="2">
                  <a:txBody>
                    <a:bodyPr/>
                    <a:lstStyle/>
                    <a:p>
                      <a:pPr marL="0" marR="0">
                        <a:lnSpc>
                          <a:spcPct val="115000"/>
                        </a:lnSpc>
                        <a:spcBef>
                          <a:spcPts val="0"/>
                        </a:spcBef>
                        <a:spcAft>
                          <a:spcPts val="1000"/>
                        </a:spcAft>
                      </a:pPr>
                      <a:r>
                        <a:rPr lang="en-US" sz="2400" b="1">
                          <a:latin typeface="Times New Roman"/>
                          <a:ea typeface="Times New Roman"/>
                          <a:cs typeface="Times New Roman"/>
                        </a:rPr>
                        <a:t>AMINO ACIDS</a:t>
                      </a:r>
                      <a:r>
                        <a:rPr lang="en-US" sz="2400">
                          <a:latin typeface="Times New Roman"/>
                          <a:ea typeface="Times New Roman"/>
                          <a:cs typeface="Times New Roman"/>
                        </a:rPr>
                        <a:t> </a:t>
                      </a:r>
                      <a:r>
                        <a:rPr lang="en-US" sz="2400" b="1">
                          <a:latin typeface="Times New Roman"/>
                          <a:ea typeface="Times New Roman"/>
                          <a:cs typeface="Times New Roman"/>
                        </a:rPr>
                        <a:t>(/kg body wt/day)</a:t>
                      </a:r>
                      <a:r>
                        <a:rPr lang="en-US" sz="2400">
                          <a:latin typeface="Times New Roman"/>
                          <a:ea typeface="Times New Roman"/>
                          <a:cs typeface="Times New Roman"/>
                        </a:rPr>
                        <a:t> </a:t>
                      </a:r>
                      <a:endParaRPr lang="en-US" sz="2000">
                        <a:latin typeface="Calibri"/>
                        <a:ea typeface="Calibri"/>
                        <a:cs typeface="Times New Roman"/>
                      </a:endParaRPr>
                    </a:p>
                  </a:txBody>
                  <a:tcPr marL="0" marR="0" marT="0" marB="0"/>
                </a:tc>
                <a:tc hMerge="1">
                  <a:txBody>
                    <a:bodyPr/>
                    <a:lstStyle/>
                    <a:p>
                      <a:endParaRPr lang="en-US"/>
                    </a:p>
                  </a:txBody>
                  <a:tcPr/>
                </a:tc>
              </a:tr>
              <a:tr h="464820">
                <a:tc>
                  <a:txBody>
                    <a:bodyPr/>
                    <a:lstStyle/>
                    <a:p>
                      <a:pPr marL="0" marR="0">
                        <a:lnSpc>
                          <a:spcPct val="115000"/>
                        </a:lnSpc>
                        <a:spcBef>
                          <a:spcPts val="0"/>
                        </a:spcBef>
                        <a:spcAft>
                          <a:spcPts val="1000"/>
                        </a:spcAft>
                      </a:pPr>
                      <a:r>
                        <a:rPr lang="en-US" sz="2400">
                          <a:latin typeface="Times New Roman"/>
                          <a:ea typeface="Times New Roman"/>
                          <a:cs typeface="Times New Roman"/>
                        </a:rPr>
                        <a:t>Medical patient</a:t>
                      </a:r>
                      <a:endParaRPr lang="en-US" sz="2000">
                        <a:latin typeface="Calibri"/>
                        <a:ea typeface="Calibri"/>
                        <a:cs typeface="Times New Roman"/>
                      </a:endParaRPr>
                    </a:p>
                  </a:txBody>
                  <a:tcPr marL="0" marR="0" marT="0" marB="0"/>
                </a:tc>
                <a:tc>
                  <a:txBody>
                    <a:bodyPr/>
                    <a:lstStyle/>
                    <a:p>
                      <a:pPr marL="0" marR="0">
                        <a:lnSpc>
                          <a:spcPct val="115000"/>
                        </a:lnSpc>
                        <a:spcBef>
                          <a:spcPts val="0"/>
                        </a:spcBef>
                        <a:spcAft>
                          <a:spcPts val="1000"/>
                        </a:spcAft>
                      </a:pPr>
                      <a:r>
                        <a:rPr lang="en-US" sz="2400">
                          <a:latin typeface="Times New Roman"/>
                          <a:ea typeface="Times New Roman"/>
                          <a:cs typeface="Times New Roman"/>
                        </a:rPr>
                        <a:t>1.0 g</a:t>
                      </a:r>
                      <a:endParaRPr lang="en-US" sz="2000">
                        <a:latin typeface="Calibri"/>
                        <a:ea typeface="Calibri"/>
                        <a:cs typeface="Times New Roman"/>
                      </a:endParaRPr>
                    </a:p>
                  </a:txBody>
                  <a:tcPr marL="0" marR="0" marT="0" marB="0"/>
                </a:tc>
              </a:tr>
              <a:tr h="464820">
                <a:tc>
                  <a:txBody>
                    <a:bodyPr/>
                    <a:lstStyle/>
                    <a:p>
                      <a:pPr marL="0" marR="0">
                        <a:lnSpc>
                          <a:spcPct val="115000"/>
                        </a:lnSpc>
                        <a:spcBef>
                          <a:spcPts val="0"/>
                        </a:spcBef>
                        <a:spcAft>
                          <a:spcPts val="1000"/>
                        </a:spcAft>
                      </a:pPr>
                      <a:r>
                        <a:rPr lang="en-US" sz="2400">
                          <a:latin typeface="Times New Roman"/>
                          <a:ea typeface="Times New Roman"/>
                          <a:cs typeface="Times New Roman"/>
                        </a:rPr>
                        <a:t>Postoperative patient</a:t>
                      </a:r>
                      <a:endParaRPr lang="en-US" sz="2000">
                        <a:latin typeface="Calibri"/>
                        <a:ea typeface="Calibri"/>
                        <a:cs typeface="Times New Roman"/>
                      </a:endParaRPr>
                    </a:p>
                  </a:txBody>
                  <a:tcPr marL="0" marR="0" marT="0" marB="0"/>
                </a:tc>
                <a:tc>
                  <a:txBody>
                    <a:bodyPr/>
                    <a:lstStyle/>
                    <a:p>
                      <a:pPr marL="0" marR="0">
                        <a:lnSpc>
                          <a:spcPct val="115000"/>
                        </a:lnSpc>
                        <a:spcBef>
                          <a:spcPts val="0"/>
                        </a:spcBef>
                        <a:spcAft>
                          <a:spcPts val="1000"/>
                        </a:spcAft>
                      </a:pPr>
                      <a:r>
                        <a:rPr lang="en-US" sz="2400">
                          <a:latin typeface="Times New Roman"/>
                          <a:ea typeface="Times New Roman"/>
                          <a:cs typeface="Times New Roman"/>
                        </a:rPr>
                        <a:t>2.0 g</a:t>
                      </a:r>
                      <a:endParaRPr lang="en-US" sz="2000">
                        <a:latin typeface="Calibri"/>
                        <a:ea typeface="Calibri"/>
                        <a:cs typeface="Times New Roman"/>
                      </a:endParaRPr>
                    </a:p>
                  </a:txBody>
                  <a:tcPr marL="0" marR="0" marT="0" marB="0"/>
                </a:tc>
              </a:tr>
              <a:tr h="464820">
                <a:tc>
                  <a:txBody>
                    <a:bodyPr/>
                    <a:lstStyle/>
                    <a:p>
                      <a:pPr marL="0" marR="0">
                        <a:lnSpc>
                          <a:spcPct val="115000"/>
                        </a:lnSpc>
                        <a:spcBef>
                          <a:spcPts val="0"/>
                        </a:spcBef>
                        <a:spcAft>
                          <a:spcPts val="1000"/>
                        </a:spcAft>
                      </a:pPr>
                      <a:r>
                        <a:rPr lang="en-US" sz="2400">
                          <a:latin typeface="Times New Roman"/>
                          <a:ea typeface="Times New Roman"/>
                          <a:cs typeface="Times New Roman"/>
                        </a:rPr>
                        <a:t>Hypercatabolic patient</a:t>
                      </a:r>
                      <a:endParaRPr lang="en-US" sz="2000">
                        <a:latin typeface="Calibri"/>
                        <a:ea typeface="Calibri"/>
                        <a:cs typeface="Times New Roman"/>
                      </a:endParaRPr>
                    </a:p>
                  </a:txBody>
                  <a:tcPr marL="0" marR="0" marT="0" marB="0"/>
                </a:tc>
                <a:tc>
                  <a:txBody>
                    <a:bodyPr/>
                    <a:lstStyle/>
                    <a:p>
                      <a:pPr marL="0" marR="0">
                        <a:lnSpc>
                          <a:spcPct val="115000"/>
                        </a:lnSpc>
                        <a:spcBef>
                          <a:spcPts val="0"/>
                        </a:spcBef>
                        <a:spcAft>
                          <a:spcPts val="1000"/>
                        </a:spcAft>
                      </a:pPr>
                      <a:r>
                        <a:rPr lang="en-US" sz="2400" dirty="0">
                          <a:latin typeface="Times New Roman"/>
                          <a:ea typeface="Times New Roman"/>
                          <a:cs typeface="Times New Roman"/>
                        </a:rPr>
                        <a:t>3.0 g</a:t>
                      </a:r>
                      <a:endParaRPr lang="en-US" sz="2000" dirty="0">
                        <a:latin typeface="Calibri"/>
                        <a:ea typeface="Calibri"/>
                        <a:cs typeface="Times New Roman"/>
                      </a:endParaRPr>
                    </a:p>
                  </a:txBody>
                  <a:tcPr marL="0" marR="0" marT="0" marB="0"/>
                </a:tc>
              </a:tr>
            </a:tbl>
          </a:graphicData>
        </a:graphic>
      </p:graphicFrame>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nvPr>
        </p:nvGraphicFramePr>
        <p:xfrm>
          <a:off x="457200" y="228600"/>
          <a:ext cx="8382000" cy="6326033"/>
        </p:xfrm>
        <a:graphic>
          <a:graphicData uri="http://schemas.openxmlformats.org/drawingml/2006/table">
            <a:tbl>
              <a:tblPr firstRow="1" bandRow="1">
                <a:tableStyleId>{5C22544A-7EE6-4342-B048-85BDC9FD1C3A}</a:tableStyleId>
              </a:tblPr>
              <a:tblGrid>
                <a:gridCol w="4191000"/>
                <a:gridCol w="4191000"/>
              </a:tblGrid>
              <a:tr h="437297">
                <a:tc>
                  <a:txBody>
                    <a:bodyPr/>
                    <a:lstStyle/>
                    <a:p>
                      <a:pPr marL="0" marR="0">
                        <a:lnSpc>
                          <a:spcPct val="115000"/>
                        </a:lnSpc>
                        <a:spcBef>
                          <a:spcPts val="0"/>
                        </a:spcBef>
                        <a:spcAft>
                          <a:spcPts val="1000"/>
                        </a:spcAft>
                      </a:pPr>
                      <a:r>
                        <a:rPr lang="en-US" sz="2400" b="1" dirty="0">
                          <a:latin typeface="Times New Roman"/>
                          <a:ea typeface="Times New Roman"/>
                          <a:cs typeface="Times New Roman"/>
                        </a:rPr>
                        <a:t>NUTRIENT </a:t>
                      </a:r>
                      <a:endParaRPr lang="en-US" sz="2000" dirty="0">
                        <a:latin typeface="Calibri"/>
                        <a:ea typeface="Calibri"/>
                        <a:cs typeface="Times New Roman"/>
                      </a:endParaRPr>
                    </a:p>
                  </a:txBody>
                  <a:tcPr marL="0" marR="0" marT="0" marB="0"/>
                </a:tc>
                <a:tc>
                  <a:txBody>
                    <a:bodyPr/>
                    <a:lstStyle/>
                    <a:p>
                      <a:pPr marL="0" marR="0">
                        <a:lnSpc>
                          <a:spcPct val="115000"/>
                        </a:lnSpc>
                        <a:spcBef>
                          <a:spcPts val="0"/>
                        </a:spcBef>
                        <a:spcAft>
                          <a:spcPts val="1000"/>
                        </a:spcAft>
                      </a:pPr>
                      <a:r>
                        <a:rPr lang="en-US" sz="2400" b="1" dirty="0">
                          <a:latin typeface="Times New Roman"/>
                          <a:ea typeface="Times New Roman"/>
                          <a:cs typeface="Times New Roman"/>
                        </a:rPr>
                        <a:t>AMOUNT </a:t>
                      </a:r>
                      <a:endParaRPr lang="en-US" sz="2000" dirty="0">
                        <a:latin typeface="Calibri"/>
                        <a:ea typeface="Calibri"/>
                        <a:cs typeface="Times New Roman"/>
                      </a:endParaRPr>
                    </a:p>
                  </a:txBody>
                  <a:tcPr marL="0" marR="0" marT="0" marB="0"/>
                </a:tc>
              </a:tr>
              <a:tr h="409636">
                <a:tc gridSpan="2">
                  <a:txBody>
                    <a:bodyPr/>
                    <a:lstStyle/>
                    <a:p>
                      <a:pPr marL="0" marR="0">
                        <a:lnSpc>
                          <a:spcPct val="115000"/>
                        </a:lnSpc>
                        <a:spcBef>
                          <a:spcPts val="0"/>
                        </a:spcBef>
                        <a:spcAft>
                          <a:spcPts val="1000"/>
                        </a:spcAft>
                      </a:pPr>
                      <a:r>
                        <a:rPr lang="en-US" sz="2400" b="1" dirty="0">
                          <a:latin typeface="Times New Roman"/>
                          <a:ea typeface="Times New Roman"/>
                          <a:cs typeface="Times New Roman"/>
                        </a:rPr>
                        <a:t>MINERALS </a:t>
                      </a:r>
                      <a:endParaRPr lang="en-US" sz="2000" dirty="0">
                        <a:latin typeface="Calibri"/>
                        <a:ea typeface="Calibri"/>
                        <a:cs typeface="Times New Roman"/>
                      </a:endParaRPr>
                    </a:p>
                  </a:txBody>
                  <a:tcPr marL="0" marR="0" marT="0" marB="0"/>
                </a:tc>
                <a:tc hMerge="1">
                  <a:txBody>
                    <a:bodyPr/>
                    <a:lstStyle/>
                    <a:p>
                      <a:endParaRPr lang="en-US"/>
                    </a:p>
                  </a:txBody>
                  <a:tcPr/>
                </a:tc>
              </a:tr>
              <a:tr h="409636">
                <a:tc>
                  <a:txBody>
                    <a:bodyPr/>
                    <a:lstStyle/>
                    <a:p>
                      <a:pPr marL="0" marR="0">
                        <a:lnSpc>
                          <a:spcPct val="115000"/>
                        </a:lnSpc>
                        <a:spcBef>
                          <a:spcPts val="0"/>
                        </a:spcBef>
                        <a:spcAft>
                          <a:spcPts val="1000"/>
                        </a:spcAft>
                      </a:pPr>
                      <a:r>
                        <a:rPr lang="en-US" sz="2400" dirty="0">
                          <a:latin typeface="Times New Roman"/>
                          <a:ea typeface="Times New Roman"/>
                          <a:cs typeface="Times New Roman"/>
                        </a:rPr>
                        <a:t>Acetate/</a:t>
                      </a:r>
                      <a:r>
                        <a:rPr lang="en-US" sz="2400" dirty="0" err="1">
                          <a:latin typeface="Times New Roman"/>
                          <a:ea typeface="Times New Roman"/>
                          <a:cs typeface="Times New Roman"/>
                        </a:rPr>
                        <a:t>gluconate</a:t>
                      </a:r>
                      <a:endParaRPr lang="en-US" sz="2000" dirty="0">
                        <a:latin typeface="Calibri"/>
                        <a:ea typeface="Calibri"/>
                        <a:cs typeface="Times New Roman"/>
                      </a:endParaRPr>
                    </a:p>
                  </a:txBody>
                  <a:tcPr marL="0" marR="0" marT="0" marB="0"/>
                </a:tc>
                <a:tc>
                  <a:txBody>
                    <a:bodyPr/>
                    <a:lstStyle/>
                    <a:p>
                      <a:pPr marL="0" marR="0">
                        <a:lnSpc>
                          <a:spcPct val="115000"/>
                        </a:lnSpc>
                        <a:spcBef>
                          <a:spcPts val="0"/>
                        </a:spcBef>
                        <a:spcAft>
                          <a:spcPts val="1000"/>
                        </a:spcAft>
                      </a:pPr>
                      <a:r>
                        <a:rPr lang="en-US" sz="2400">
                          <a:latin typeface="Times New Roman"/>
                          <a:ea typeface="Times New Roman"/>
                          <a:cs typeface="Times New Roman"/>
                        </a:rPr>
                        <a:t>90 mEq</a:t>
                      </a:r>
                      <a:endParaRPr lang="en-US" sz="2000">
                        <a:latin typeface="Calibri"/>
                        <a:ea typeface="Calibri"/>
                        <a:cs typeface="Times New Roman"/>
                      </a:endParaRPr>
                    </a:p>
                  </a:txBody>
                  <a:tcPr marL="0" marR="0" marT="0" marB="0"/>
                </a:tc>
              </a:tr>
              <a:tr h="409636">
                <a:tc>
                  <a:txBody>
                    <a:bodyPr/>
                    <a:lstStyle/>
                    <a:p>
                      <a:pPr marL="0" marR="0">
                        <a:lnSpc>
                          <a:spcPct val="115000"/>
                        </a:lnSpc>
                        <a:spcBef>
                          <a:spcPts val="0"/>
                        </a:spcBef>
                        <a:spcAft>
                          <a:spcPts val="1000"/>
                        </a:spcAft>
                      </a:pPr>
                      <a:r>
                        <a:rPr lang="en-US" sz="2400" dirty="0">
                          <a:latin typeface="Times New Roman"/>
                          <a:ea typeface="Times New Roman"/>
                          <a:cs typeface="Times New Roman"/>
                        </a:rPr>
                        <a:t>Calcium</a:t>
                      </a:r>
                      <a:endParaRPr lang="en-US" sz="2000" dirty="0">
                        <a:latin typeface="Calibri"/>
                        <a:ea typeface="Calibri"/>
                        <a:cs typeface="Times New Roman"/>
                      </a:endParaRPr>
                    </a:p>
                  </a:txBody>
                  <a:tcPr marL="0" marR="0" marT="0" marB="0"/>
                </a:tc>
                <a:tc>
                  <a:txBody>
                    <a:bodyPr/>
                    <a:lstStyle/>
                    <a:p>
                      <a:pPr marL="0" marR="0">
                        <a:lnSpc>
                          <a:spcPct val="115000"/>
                        </a:lnSpc>
                        <a:spcBef>
                          <a:spcPts val="0"/>
                        </a:spcBef>
                        <a:spcAft>
                          <a:spcPts val="1000"/>
                        </a:spcAft>
                      </a:pPr>
                      <a:r>
                        <a:rPr lang="en-US" sz="2400">
                          <a:latin typeface="Times New Roman"/>
                          <a:ea typeface="Times New Roman"/>
                          <a:cs typeface="Times New Roman"/>
                        </a:rPr>
                        <a:t>15 mEq</a:t>
                      </a:r>
                      <a:endParaRPr lang="en-US" sz="2000">
                        <a:latin typeface="Calibri"/>
                        <a:ea typeface="Calibri"/>
                        <a:cs typeface="Times New Roman"/>
                      </a:endParaRPr>
                    </a:p>
                  </a:txBody>
                  <a:tcPr marL="0" marR="0" marT="0" marB="0"/>
                </a:tc>
              </a:tr>
              <a:tr h="409636">
                <a:tc>
                  <a:txBody>
                    <a:bodyPr/>
                    <a:lstStyle/>
                    <a:p>
                      <a:pPr marL="0" marR="0">
                        <a:lnSpc>
                          <a:spcPct val="115000"/>
                        </a:lnSpc>
                        <a:spcBef>
                          <a:spcPts val="0"/>
                        </a:spcBef>
                        <a:spcAft>
                          <a:spcPts val="1000"/>
                        </a:spcAft>
                      </a:pPr>
                      <a:r>
                        <a:rPr lang="en-US" sz="2400" dirty="0">
                          <a:latin typeface="Times New Roman"/>
                          <a:ea typeface="Times New Roman"/>
                          <a:cs typeface="Times New Roman"/>
                        </a:rPr>
                        <a:t>Chloride</a:t>
                      </a:r>
                      <a:endParaRPr lang="en-US" sz="2000" dirty="0">
                        <a:latin typeface="Calibri"/>
                        <a:ea typeface="Calibri"/>
                        <a:cs typeface="Times New Roman"/>
                      </a:endParaRPr>
                    </a:p>
                  </a:txBody>
                  <a:tcPr marL="0" marR="0" marT="0" marB="0"/>
                </a:tc>
                <a:tc>
                  <a:txBody>
                    <a:bodyPr/>
                    <a:lstStyle/>
                    <a:p>
                      <a:pPr marL="0" marR="0">
                        <a:lnSpc>
                          <a:spcPct val="115000"/>
                        </a:lnSpc>
                        <a:spcBef>
                          <a:spcPts val="0"/>
                        </a:spcBef>
                        <a:spcAft>
                          <a:spcPts val="1000"/>
                        </a:spcAft>
                      </a:pPr>
                      <a:r>
                        <a:rPr lang="en-US" sz="2400">
                          <a:latin typeface="Times New Roman"/>
                          <a:ea typeface="Times New Roman"/>
                          <a:cs typeface="Times New Roman"/>
                        </a:rPr>
                        <a:t>130 mEq</a:t>
                      </a:r>
                      <a:endParaRPr lang="en-US" sz="2000">
                        <a:latin typeface="Calibri"/>
                        <a:ea typeface="Calibri"/>
                        <a:cs typeface="Times New Roman"/>
                      </a:endParaRPr>
                    </a:p>
                  </a:txBody>
                  <a:tcPr marL="0" marR="0" marT="0" marB="0"/>
                </a:tc>
              </a:tr>
              <a:tr h="409636">
                <a:tc>
                  <a:txBody>
                    <a:bodyPr/>
                    <a:lstStyle/>
                    <a:p>
                      <a:pPr marL="0" marR="0">
                        <a:lnSpc>
                          <a:spcPct val="115000"/>
                        </a:lnSpc>
                        <a:spcBef>
                          <a:spcPts val="0"/>
                        </a:spcBef>
                        <a:spcAft>
                          <a:spcPts val="1000"/>
                        </a:spcAft>
                      </a:pPr>
                      <a:r>
                        <a:rPr lang="en-US" sz="2400">
                          <a:latin typeface="Times New Roman"/>
                          <a:ea typeface="Times New Roman"/>
                          <a:cs typeface="Times New Roman"/>
                        </a:rPr>
                        <a:t>Chromium</a:t>
                      </a:r>
                      <a:endParaRPr lang="en-US" sz="2000">
                        <a:latin typeface="Calibri"/>
                        <a:ea typeface="Calibri"/>
                        <a:cs typeface="Times New Roman"/>
                      </a:endParaRPr>
                    </a:p>
                  </a:txBody>
                  <a:tcPr marL="0" marR="0" marT="0" marB="0"/>
                </a:tc>
                <a:tc>
                  <a:txBody>
                    <a:bodyPr/>
                    <a:lstStyle/>
                    <a:p>
                      <a:pPr marL="0" marR="0">
                        <a:lnSpc>
                          <a:spcPct val="115000"/>
                        </a:lnSpc>
                        <a:spcBef>
                          <a:spcPts val="0"/>
                        </a:spcBef>
                        <a:spcAft>
                          <a:spcPts val="1000"/>
                        </a:spcAft>
                      </a:pPr>
                      <a:r>
                        <a:rPr lang="en-US" sz="2400">
                          <a:latin typeface="Times New Roman"/>
                          <a:ea typeface="Times New Roman"/>
                          <a:cs typeface="Times New Roman"/>
                        </a:rPr>
                        <a:t>15 μg</a:t>
                      </a:r>
                      <a:endParaRPr lang="en-US" sz="2000">
                        <a:latin typeface="Calibri"/>
                        <a:ea typeface="Calibri"/>
                        <a:cs typeface="Times New Roman"/>
                      </a:endParaRPr>
                    </a:p>
                  </a:txBody>
                  <a:tcPr marL="0" marR="0" marT="0" marB="0"/>
                </a:tc>
              </a:tr>
              <a:tr h="409636">
                <a:tc>
                  <a:txBody>
                    <a:bodyPr/>
                    <a:lstStyle/>
                    <a:p>
                      <a:pPr marL="0" marR="0">
                        <a:lnSpc>
                          <a:spcPct val="115000"/>
                        </a:lnSpc>
                        <a:spcBef>
                          <a:spcPts val="0"/>
                        </a:spcBef>
                        <a:spcAft>
                          <a:spcPts val="1000"/>
                        </a:spcAft>
                      </a:pPr>
                      <a:r>
                        <a:rPr lang="en-US" sz="2400" dirty="0">
                          <a:latin typeface="Times New Roman"/>
                          <a:ea typeface="Times New Roman"/>
                          <a:cs typeface="Times New Roman"/>
                        </a:rPr>
                        <a:t>Copper</a:t>
                      </a:r>
                      <a:endParaRPr lang="en-US" sz="2000" dirty="0">
                        <a:latin typeface="Calibri"/>
                        <a:ea typeface="Calibri"/>
                        <a:cs typeface="Times New Roman"/>
                      </a:endParaRPr>
                    </a:p>
                  </a:txBody>
                  <a:tcPr marL="0" marR="0" marT="0" marB="0"/>
                </a:tc>
                <a:tc>
                  <a:txBody>
                    <a:bodyPr/>
                    <a:lstStyle/>
                    <a:p>
                      <a:pPr marL="0" marR="0">
                        <a:lnSpc>
                          <a:spcPct val="115000"/>
                        </a:lnSpc>
                        <a:spcBef>
                          <a:spcPts val="0"/>
                        </a:spcBef>
                        <a:spcAft>
                          <a:spcPts val="1000"/>
                        </a:spcAft>
                      </a:pPr>
                      <a:r>
                        <a:rPr lang="en-US" sz="2400">
                          <a:latin typeface="Times New Roman"/>
                          <a:ea typeface="Times New Roman"/>
                          <a:cs typeface="Times New Roman"/>
                        </a:rPr>
                        <a:t>1.5 mg</a:t>
                      </a:r>
                      <a:endParaRPr lang="en-US" sz="2000">
                        <a:latin typeface="Calibri"/>
                        <a:ea typeface="Calibri"/>
                        <a:cs typeface="Times New Roman"/>
                      </a:endParaRPr>
                    </a:p>
                  </a:txBody>
                  <a:tcPr marL="0" marR="0" marT="0" marB="0"/>
                </a:tc>
              </a:tr>
              <a:tr h="409636">
                <a:tc>
                  <a:txBody>
                    <a:bodyPr/>
                    <a:lstStyle/>
                    <a:p>
                      <a:pPr marL="0" marR="0">
                        <a:lnSpc>
                          <a:spcPct val="115000"/>
                        </a:lnSpc>
                        <a:spcBef>
                          <a:spcPts val="0"/>
                        </a:spcBef>
                        <a:spcAft>
                          <a:spcPts val="1000"/>
                        </a:spcAft>
                      </a:pPr>
                      <a:r>
                        <a:rPr lang="en-US" sz="2400" dirty="0">
                          <a:latin typeface="Times New Roman"/>
                          <a:ea typeface="Times New Roman"/>
                          <a:cs typeface="Times New Roman"/>
                        </a:rPr>
                        <a:t>Iodine</a:t>
                      </a:r>
                      <a:endParaRPr lang="en-US" sz="2000" dirty="0">
                        <a:latin typeface="Calibri"/>
                        <a:ea typeface="Calibri"/>
                        <a:cs typeface="Times New Roman"/>
                      </a:endParaRPr>
                    </a:p>
                  </a:txBody>
                  <a:tcPr marL="0" marR="0" marT="0" marB="0"/>
                </a:tc>
                <a:tc>
                  <a:txBody>
                    <a:bodyPr/>
                    <a:lstStyle/>
                    <a:p>
                      <a:pPr marL="0" marR="0">
                        <a:lnSpc>
                          <a:spcPct val="115000"/>
                        </a:lnSpc>
                        <a:spcBef>
                          <a:spcPts val="0"/>
                        </a:spcBef>
                        <a:spcAft>
                          <a:spcPts val="1000"/>
                        </a:spcAft>
                      </a:pPr>
                      <a:r>
                        <a:rPr lang="en-US" sz="2400">
                          <a:latin typeface="Times New Roman"/>
                          <a:ea typeface="Times New Roman"/>
                          <a:cs typeface="Times New Roman"/>
                        </a:rPr>
                        <a:t>120 μg</a:t>
                      </a:r>
                      <a:endParaRPr lang="en-US" sz="2000">
                        <a:latin typeface="Calibri"/>
                        <a:ea typeface="Calibri"/>
                        <a:cs typeface="Times New Roman"/>
                      </a:endParaRPr>
                    </a:p>
                  </a:txBody>
                  <a:tcPr marL="0" marR="0" marT="0" marB="0"/>
                </a:tc>
              </a:tr>
              <a:tr h="409636">
                <a:tc>
                  <a:txBody>
                    <a:bodyPr/>
                    <a:lstStyle/>
                    <a:p>
                      <a:pPr marL="0" marR="0">
                        <a:lnSpc>
                          <a:spcPct val="115000"/>
                        </a:lnSpc>
                        <a:spcBef>
                          <a:spcPts val="0"/>
                        </a:spcBef>
                        <a:spcAft>
                          <a:spcPts val="1000"/>
                        </a:spcAft>
                      </a:pPr>
                      <a:r>
                        <a:rPr lang="en-US" sz="2400" dirty="0">
                          <a:latin typeface="Times New Roman"/>
                          <a:ea typeface="Times New Roman"/>
                          <a:cs typeface="Times New Roman"/>
                        </a:rPr>
                        <a:t>Magnesium</a:t>
                      </a:r>
                      <a:endParaRPr lang="en-US" sz="2000" dirty="0">
                        <a:latin typeface="Calibri"/>
                        <a:ea typeface="Calibri"/>
                        <a:cs typeface="Times New Roman"/>
                      </a:endParaRPr>
                    </a:p>
                  </a:txBody>
                  <a:tcPr marL="0" marR="0" marT="0" marB="0"/>
                </a:tc>
                <a:tc>
                  <a:txBody>
                    <a:bodyPr/>
                    <a:lstStyle/>
                    <a:p>
                      <a:pPr marL="0" marR="0">
                        <a:lnSpc>
                          <a:spcPct val="115000"/>
                        </a:lnSpc>
                        <a:spcBef>
                          <a:spcPts val="0"/>
                        </a:spcBef>
                        <a:spcAft>
                          <a:spcPts val="1000"/>
                        </a:spcAft>
                      </a:pPr>
                      <a:r>
                        <a:rPr lang="en-US" sz="2400">
                          <a:latin typeface="Times New Roman"/>
                          <a:ea typeface="Times New Roman"/>
                          <a:cs typeface="Times New Roman"/>
                        </a:rPr>
                        <a:t>20 mEq</a:t>
                      </a:r>
                      <a:endParaRPr lang="en-US" sz="2000">
                        <a:latin typeface="Calibri"/>
                        <a:ea typeface="Calibri"/>
                        <a:cs typeface="Times New Roman"/>
                      </a:endParaRPr>
                    </a:p>
                  </a:txBody>
                  <a:tcPr marL="0" marR="0" marT="0" marB="0"/>
                </a:tc>
              </a:tr>
              <a:tr h="409636">
                <a:tc>
                  <a:txBody>
                    <a:bodyPr/>
                    <a:lstStyle/>
                    <a:p>
                      <a:pPr marL="0" marR="0">
                        <a:lnSpc>
                          <a:spcPct val="115000"/>
                        </a:lnSpc>
                        <a:spcBef>
                          <a:spcPts val="0"/>
                        </a:spcBef>
                        <a:spcAft>
                          <a:spcPts val="1000"/>
                        </a:spcAft>
                      </a:pPr>
                      <a:r>
                        <a:rPr lang="en-US" sz="2400">
                          <a:latin typeface="Times New Roman"/>
                          <a:ea typeface="Times New Roman"/>
                          <a:cs typeface="Times New Roman"/>
                        </a:rPr>
                        <a:t>Manganese</a:t>
                      </a:r>
                      <a:endParaRPr lang="en-US" sz="2000">
                        <a:latin typeface="Calibri"/>
                        <a:ea typeface="Calibri"/>
                        <a:cs typeface="Times New Roman"/>
                      </a:endParaRPr>
                    </a:p>
                  </a:txBody>
                  <a:tcPr marL="0" marR="0" marT="0" marB="0"/>
                </a:tc>
                <a:tc>
                  <a:txBody>
                    <a:bodyPr/>
                    <a:lstStyle/>
                    <a:p>
                      <a:pPr marL="0" marR="0">
                        <a:lnSpc>
                          <a:spcPct val="115000"/>
                        </a:lnSpc>
                        <a:spcBef>
                          <a:spcPts val="0"/>
                        </a:spcBef>
                        <a:spcAft>
                          <a:spcPts val="1000"/>
                        </a:spcAft>
                      </a:pPr>
                      <a:r>
                        <a:rPr lang="en-US" sz="2400" dirty="0">
                          <a:latin typeface="Times New Roman"/>
                          <a:ea typeface="Times New Roman"/>
                          <a:cs typeface="Times New Roman"/>
                        </a:rPr>
                        <a:t>2 mg</a:t>
                      </a:r>
                      <a:endParaRPr lang="en-US" sz="2000" dirty="0">
                        <a:latin typeface="Calibri"/>
                        <a:ea typeface="Calibri"/>
                        <a:cs typeface="Times New Roman"/>
                      </a:endParaRPr>
                    </a:p>
                  </a:txBody>
                  <a:tcPr marL="0" marR="0" marT="0" marB="0"/>
                </a:tc>
              </a:tr>
              <a:tr h="409636">
                <a:tc>
                  <a:txBody>
                    <a:bodyPr/>
                    <a:lstStyle/>
                    <a:p>
                      <a:pPr marL="0" marR="0">
                        <a:lnSpc>
                          <a:spcPct val="115000"/>
                        </a:lnSpc>
                        <a:spcBef>
                          <a:spcPts val="0"/>
                        </a:spcBef>
                        <a:spcAft>
                          <a:spcPts val="1000"/>
                        </a:spcAft>
                      </a:pPr>
                      <a:r>
                        <a:rPr lang="en-US" sz="2400">
                          <a:latin typeface="Times New Roman"/>
                          <a:ea typeface="Times New Roman"/>
                          <a:cs typeface="Times New Roman"/>
                        </a:rPr>
                        <a:t>Phosphorus</a:t>
                      </a:r>
                      <a:endParaRPr lang="en-US" sz="2000">
                        <a:latin typeface="Calibri"/>
                        <a:ea typeface="Calibri"/>
                        <a:cs typeface="Times New Roman"/>
                      </a:endParaRPr>
                    </a:p>
                  </a:txBody>
                  <a:tcPr marL="0" marR="0" marT="0" marB="0"/>
                </a:tc>
                <a:tc>
                  <a:txBody>
                    <a:bodyPr/>
                    <a:lstStyle/>
                    <a:p>
                      <a:pPr marL="0" marR="0">
                        <a:lnSpc>
                          <a:spcPct val="115000"/>
                        </a:lnSpc>
                        <a:spcBef>
                          <a:spcPts val="0"/>
                        </a:spcBef>
                        <a:spcAft>
                          <a:spcPts val="1000"/>
                        </a:spcAft>
                      </a:pPr>
                      <a:r>
                        <a:rPr lang="en-US" sz="2400" dirty="0">
                          <a:latin typeface="Times New Roman"/>
                          <a:ea typeface="Times New Roman"/>
                          <a:cs typeface="Times New Roman"/>
                        </a:rPr>
                        <a:t>300 mg</a:t>
                      </a:r>
                      <a:endParaRPr lang="en-US" sz="2000" dirty="0">
                        <a:latin typeface="Calibri"/>
                        <a:ea typeface="Calibri"/>
                        <a:cs typeface="Times New Roman"/>
                      </a:endParaRPr>
                    </a:p>
                  </a:txBody>
                  <a:tcPr marL="0" marR="0" marT="0" marB="0"/>
                </a:tc>
              </a:tr>
              <a:tr h="409636">
                <a:tc>
                  <a:txBody>
                    <a:bodyPr/>
                    <a:lstStyle/>
                    <a:p>
                      <a:pPr marL="0" marR="0">
                        <a:lnSpc>
                          <a:spcPct val="115000"/>
                        </a:lnSpc>
                        <a:spcBef>
                          <a:spcPts val="0"/>
                        </a:spcBef>
                        <a:spcAft>
                          <a:spcPts val="1000"/>
                        </a:spcAft>
                      </a:pPr>
                      <a:r>
                        <a:rPr lang="en-US" sz="2400">
                          <a:latin typeface="Times New Roman"/>
                          <a:ea typeface="Times New Roman"/>
                          <a:cs typeface="Times New Roman"/>
                        </a:rPr>
                        <a:t>Potassium</a:t>
                      </a:r>
                      <a:endParaRPr lang="en-US" sz="2000">
                        <a:latin typeface="Calibri"/>
                        <a:ea typeface="Calibri"/>
                        <a:cs typeface="Times New Roman"/>
                      </a:endParaRPr>
                    </a:p>
                  </a:txBody>
                  <a:tcPr marL="0" marR="0" marT="0" marB="0"/>
                </a:tc>
                <a:tc>
                  <a:txBody>
                    <a:bodyPr/>
                    <a:lstStyle/>
                    <a:p>
                      <a:pPr marL="0" marR="0">
                        <a:lnSpc>
                          <a:spcPct val="115000"/>
                        </a:lnSpc>
                        <a:spcBef>
                          <a:spcPts val="0"/>
                        </a:spcBef>
                        <a:spcAft>
                          <a:spcPts val="1000"/>
                        </a:spcAft>
                      </a:pPr>
                      <a:r>
                        <a:rPr lang="en-US" sz="2400" dirty="0">
                          <a:latin typeface="Times New Roman"/>
                          <a:ea typeface="Times New Roman"/>
                          <a:cs typeface="Times New Roman"/>
                        </a:rPr>
                        <a:t>100 </a:t>
                      </a:r>
                      <a:r>
                        <a:rPr lang="en-US" sz="2400" dirty="0" err="1">
                          <a:latin typeface="Times New Roman"/>
                          <a:ea typeface="Times New Roman"/>
                          <a:cs typeface="Times New Roman"/>
                        </a:rPr>
                        <a:t>mEq</a:t>
                      </a:r>
                      <a:endParaRPr lang="en-US" sz="2000" dirty="0">
                        <a:latin typeface="Calibri"/>
                        <a:ea typeface="Calibri"/>
                        <a:cs typeface="Times New Roman"/>
                      </a:endParaRPr>
                    </a:p>
                  </a:txBody>
                  <a:tcPr marL="0" marR="0" marT="0" marB="0"/>
                </a:tc>
              </a:tr>
              <a:tr h="409636">
                <a:tc>
                  <a:txBody>
                    <a:bodyPr/>
                    <a:lstStyle/>
                    <a:p>
                      <a:pPr marL="0" marR="0">
                        <a:lnSpc>
                          <a:spcPct val="115000"/>
                        </a:lnSpc>
                        <a:spcBef>
                          <a:spcPts val="0"/>
                        </a:spcBef>
                        <a:spcAft>
                          <a:spcPts val="1000"/>
                        </a:spcAft>
                      </a:pPr>
                      <a:r>
                        <a:rPr lang="en-US" sz="2400">
                          <a:latin typeface="Times New Roman"/>
                          <a:ea typeface="Times New Roman"/>
                          <a:cs typeface="Times New Roman"/>
                        </a:rPr>
                        <a:t>SeleniumSome Trade </a:t>
                      </a:r>
                      <a:endParaRPr lang="en-US" sz="2000">
                        <a:latin typeface="Calibri"/>
                        <a:ea typeface="Calibri"/>
                        <a:cs typeface="Times New Roman"/>
                      </a:endParaRPr>
                    </a:p>
                  </a:txBody>
                  <a:tcPr marL="0" marR="0" marT="0" marB="0"/>
                </a:tc>
                <a:tc>
                  <a:txBody>
                    <a:bodyPr/>
                    <a:lstStyle/>
                    <a:p>
                      <a:pPr marL="0" marR="0">
                        <a:lnSpc>
                          <a:spcPct val="115000"/>
                        </a:lnSpc>
                        <a:spcBef>
                          <a:spcPts val="0"/>
                        </a:spcBef>
                        <a:spcAft>
                          <a:spcPts val="1000"/>
                        </a:spcAft>
                      </a:pPr>
                      <a:r>
                        <a:rPr lang="en-US" sz="2400" dirty="0">
                          <a:latin typeface="Times New Roman"/>
                          <a:ea typeface="Times New Roman"/>
                          <a:cs typeface="Times New Roman"/>
                        </a:rPr>
                        <a:t>100 </a:t>
                      </a:r>
                      <a:r>
                        <a:rPr lang="en-US" sz="2400" dirty="0" err="1">
                          <a:latin typeface="Times New Roman"/>
                          <a:ea typeface="Times New Roman"/>
                          <a:cs typeface="Times New Roman"/>
                        </a:rPr>
                        <a:t>μg</a:t>
                      </a:r>
                      <a:endParaRPr lang="en-US" sz="2000" dirty="0">
                        <a:latin typeface="Calibri"/>
                        <a:ea typeface="Calibri"/>
                        <a:cs typeface="Times New Roman"/>
                      </a:endParaRPr>
                    </a:p>
                  </a:txBody>
                  <a:tcPr marL="0" marR="0" marT="0" marB="0"/>
                </a:tc>
              </a:tr>
              <a:tr h="409636">
                <a:tc>
                  <a:txBody>
                    <a:bodyPr/>
                    <a:lstStyle/>
                    <a:p>
                      <a:pPr marL="0" marR="0">
                        <a:lnSpc>
                          <a:spcPct val="115000"/>
                        </a:lnSpc>
                        <a:spcBef>
                          <a:spcPts val="0"/>
                        </a:spcBef>
                        <a:spcAft>
                          <a:spcPts val="1000"/>
                        </a:spcAft>
                      </a:pPr>
                      <a:r>
                        <a:rPr lang="en-US" sz="2400">
                          <a:latin typeface="Times New Roman"/>
                          <a:ea typeface="Times New Roman"/>
                          <a:cs typeface="Times New Roman"/>
                        </a:rPr>
                        <a:t>Sodium</a:t>
                      </a:r>
                      <a:endParaRPr lang="en-US" sz="2000">
                        <a:latin typeface="Calibri"/>
                        <a:ea typeface="Calibri"/>
                        <a:cs typeface="Times New Roman"/>
                      </a:endParaRPr>
                    </a:p>
                  </a:txBody>
                  <a:tcPr marL="0" marR="0" marT="0" marB="0"/>
                </a:tc>
                <a:tc>
                  <a:txBody>
                    <a:bodyPr/>
                    <a:lstStyle/>
                    <a:p>
                      <a:pPr marL="0" marR="0">
                        <a:lnSpc>
                          <a:spcPct val="115000"/>
                        </a:lnSpc>
                        <a:spcBef>
                          <a:spcPts val="0"/>
                        </a:spcBef>
                        <a:spcAft>
                          <a:spcPts val="1000"/>
                        </a:spcAft>
                      </a:pPr>
                      <a:r>
                        <a:rPr lang="en-US" sz="2400" dirty="0">
                          <a:latin typeface="Times New Roman"/>
                          <a:ea typeface="Times New Roman"/>
                          <a:cs typeface="Times New Roman"/>
                        </a:rPr>
                        <a:t>100 </a:t>
                      </a:r>
                      <a:r>
                        <a:rPr lang="en-US" sz="2400" dirty="0" err="1">
                          <a:latin typeface="Times New Roman"/>
                          <a:ea typeface="Times New Roman"/>
                          <a:cs typeface="Times New Roman"/>
                        </a:rPr>
                        <a:t>mEq</a:t>
                      </a:r>
                      <a:endParaRPr lang="en-US" sz="2000" dirty="0">
                        <a:latin typeface="Calibri"/>
                        <a:ea typeface="Calibri"/>
                        <a:cs typeface="Times New Roman"/>
                      </a:endParaRPr>
                    </a:p>
                  </a:txBody>
                  <a:tcPr marL="0" marR="0" marT="0" marB="0"/>
                </a:tc>
              </a:tr>
              <a:tr h="409636">
                <a:tc>
                  <a:txBody>
                    <a:bodyPr/>
                    <a:lstStyle/>
                    <a:p>
                      <a:pPr marL="0" marR="0">
                        <a:lnSpc>
                          <a:spcPct val="115000"/>
                        </a:lnSpc>
                        <a:spcBef>
                          <a:spcPts val="0"/>
                        </a:spcBef>
                        <a:spcAft>
                          <a:spcPts val="1000"/>
                        </a:spcAft>
                      </a:pPr>
                      <a:r>
                        <a:rPr lang="en-US" sz="2400">
                          <a:latin typeface="Times New Roman"/>
                          <a:ea typeface="Times New Roman"/>
                          <a:cs typeface="Times New Roman"/>
                        </a:rPr>
                        <a:t>Zinc</a:t>
                      </a:r>
                      <a:endParaRPr lang="en-US" sz="2000">
                        <a:latin typeface="Calibri"/>
                        <a:ea typeface="Calibri"/>
                        <a:cs typeface="Times New Roman"/>
                      </a:endParaRPr>
                    </a:p>
                  </a:txBody>
                  <a:tcPr marL="0" marR="0" marT="0" marB="0"/>
                </a:tc>
                <a:tc>
                  <a:txBody>
                    <a:bodyPr/>
                    <a:lstStyle/>
                    <a:p>
                      <a:pPr marL="0" marR="0">
                        <a:lnSpc>
                          <a:spcPct val="115000"/>
                        </a:lnSpc>
                        <a:spcBef>
                          <a:spcPts val="0"/>
                        </a:spcBef>
                        <a:spcAft>
                          <a:spcPts val="1000"/>
                        </a:spcAft>
                      </a:pPr>
                      <a:r>
                        <a:rPr lang="en-US" sz="2400" dirty="0">
                          <a:latin typeface="Times New Roman"/>
                          <a:ea typeface="Times New Roman"/>
                          <a:cs typeface="Times New Roman"/>
                        </a:rPr>
                        <a:t>5 mg</a:t>
                      </a:r>
                      <a:endParaRPr lang="en-US" sz="2000" dirty="0">
                        <a:latin typeface="Calibri"/>
                        <a:ea typeface="Calibri"/>
                        <a:cs typeface="Times New Roman"/>
                      </a:endParaRPr>
                    </a:p>
                  </a:txBody>
                  <a:tcPr marL="0" marR="0" marT="0" marB="0"/>
                </a:tc>
              </a:tr>
            </a:tbl>
          </a:graphicData>
        </a:graphic>
      </p:graphicFrame>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nvPr>
        </p:nvGraphicFramePr>
        <p:xfrm>
          <a:off x="457200" y="152400"/>
          <a:ext cx="8229600" cy="6680200"/>
        </p:xfrm>
        <a:graphic>
          <a:graphicData uri="http://schemas.openxmlformats.org/drawingml/2006/table">
            <a:tbl>
              <a:tblPr firstRow="1" bandRow="1">
                <a:tableStyleId>{5C22544A-7EE6-4342-B048-85BDC9FD1C3A}</a:tableStyleId>
              </a:tblPr>
              <a:tblGrid>
                <a:gridCol w="2455881"/>
                <a:gridCol w="5773719"/>
              </a:tblGrid>
              <a:tr h="370840">
                <a:tc>
                  <a:txBody>
                    <a:bodyPr/>
                    <a:lstStyle/>
                    <a:p>
                      <a:pPr marL="0" marR="0">
                        <a:lnSpc>
                          <a:spcPct val="115000"/>
                        </a:lnSpc>
                        <a:spcBef>
                          <a:spcPts val="0"/>
                        </a:spcBef>
                        <a:spcAft>
                          <a:spcPts val="1000"/>
                        </a:spcAft>
                      </a:pPr>
                      <a:r>
                        <a:rPr lang="en-US" sz="2400" b="1" dirty="0">
                          <a:latin typeface="Times New Roman"/>
                          <a:ea typeface="Times New Roman"/>
                          <a:cs typeface="Times New Roman"/>
                        </a:rPr>
                        <a:t>NUTRIENT </a:t>
                      </a:r>
                      <a:endParaRPr lang="en-US" sz="2000" dirty="0">
                        <a:latin typeface="Calibri"/>
                        <a:ea typeface="Calibri"/>
                        <a:cs typeface="Times New Roman"/>
                      </a:endParaRPr>
                    </a:p>
                  </a:txBody>
                  <a:tcPr marL="0" marR="0" marT="0" marB="0"/>
                </a:tc>
                <a:tc>
                  <a:txBody>
                    <a:bodyPr/>
                    <a:lstStyle/>
                    <a:p>
                      <a:pPr marL="0" marR="0">
                        <a:lnSpc>
                          <a:spcPct val="115000"/>
                        </a:lnSpc>
                        <a:spcBef>
                          <a:spcPts val="0"/>
                        </a:spcBef>
                        <a:spcAft>
                          <a:spcPts val="1000"/>
                        </a:spcAft>
                      </a:pPr>
                      <a:r>
                        <a:rPr lang="en-US" sz="2400" b="1" dirty="0">
                          <a:latin typeface="Times New Roman"/>
                          <a:ea typeface="Times New Roman"/>
                          <a:cs typeface="Times New Roman"/>
                        </a:rPr>
                        <a:t>AMOUNT </a:t>
                      </a:r>
                      <a:endParaRPr lang="en-US" sz="2000" dirty="0">
                        <a:latin typeface="Calibri"/>
                        <a:ea typeface="Calibri"/>
                        <a:cs typeface="Times New Roman"/>
                      </a:endParaRPr>
                    </a:p>
                  </a:txBody>
                  <a:tcPr marL="0" marR="0" marT="0" marB="0"/>
                </a:tc>
              </a:tr>
              <a:tr h="370840">
                <a:tc gridSpan="2">
                  <a:txBody>
                    <a:bodyPr/>
                    <a:lstStyle/>
                    <a:p>
                      <a:pPr marL="0" marR="0">
                        <a:lnSpc>
                          <a:spcPct val="115000"/>
                        </a:lnSpc>
                        <a:spcBef>
                          <a:spcPts val="0"/>
                        </a:spcBef>
                        <a:spcAft>
                          <a:spcPts val="1000"/>
                        </a:spcAft>
                      </a:pPr>
                      <a:r>
                        <a:rPr lang="en-US" sz="2000" b="1" dirty="0">
                          <a:latin typeface="Times New Roman"/>
                          <a:ea typeface="Times New Roman"/>
                          <a:cs typeface="Times New Roman"/>
                        </a:rPr>
                        <a:t>VITAMINS</a:t>
                      </a:r>
                      <a:r>
                        <a:rPr lang="en-US" sz="2000" dirty="0">
                          <a:latin typeface="Times New Roman"/>
                          <a:ea typeface="Times New Roman"/>
                          <a:cs typeface="Times New Roman"/>
                        </a:rPr>
                        <a:t> </a:t>
                      </a:r>
                      <a:endParaRPr lang="en-US" sz="1800" dirty="0">
                        <a:latin typeface="Calibri"/>
                        <a:ea typeface="Calibri"/>
                        <a:cs typeface="Times New Roman"/>
                      </a:endParaRPr>
                    </a:p>
                  </a:txBody>
                  <a:tcPr marL="0" marR="0" marT="0" marB="0"/>
                </a:tc>
                <a:tc hMerge="1">
                  <a:txBody>
                    <a:bodyPr/>
                    <a:lstStyle/>
                    <a:p>
                      <a:endParaRPr lang="en-US"/>
                    </a:p>
                  </a:txBody>
                  <a:tcPr/>
                </a:tc>
              </a:tr>
              <a:tr h="370840">
                <a:tc>
                  <a:txBody>
                    <a:bodyPr/>
                    <a:lstStyle/>
                    <a:p>
                      <a:pPr marL="0" marR="0">
                        <a:lnSpc>
                          <a:spcPct val="115000"/>
                        </a:lnSpc>
                        <a:spcBef>
                          <a:spcPts val="0"/>
                        </a:spcBef>
                        <a:spcAft>
                          <a:spcPts val="1000"/>
                        </a:spcAft>
                      </a:pPr>
                      <a:r>
                        <a:rPr lang="en-US" sz="2400" dirty="0">
                          <a:latin typeface="Times New Roman"/>
                          <a:ea typeface="Times New Roman"/>
                          <a:cs typeface="Times New Roman"/>
                        </a:rPr>
                        <a:t>Ascorbic acid</a:t>
                      </a:r>
                      <a:endParaRPr lang="en-US" sz="2000" dirty="0">
                        <a:latin typeface="Calibri"/>
                        <a:ea typeface="Calibri"/>
                        <a:cs typeface="Times New Roman"/>
                      </a:endParaRPr>
                    </a:p>
                  </a:txBody>
                  <a:tcPr marL="0" marR="0" marT="0" marB="0"/>
                </a:tc>
                <a:tc>
                  <a:txBody>
                    <a:bodyPr/>
                    <a:lstStyle/>
                    <a:p>
                      <a:pPr marL="0" marR="0">
                        <a:lnSpc>
                          <a:spcPct val="115000"/>
                        </a:lnSpc>
                        <a:spcBef>
                          <a:spcPts val="0"/>
                        </a:spcBef>
                        <a:spcAft>
                          <a:spcPts val="1000"/>
                        </a:spcAft>
                      </a:pPr>
                      <a:r>
                        <a:rPr lang="en-US" sz="2400">
                          <a:latin typeface="Times New Roman"/>
                          <a:ea typeface="Times New Roman"/>
                          <a:cs typeface="Times New Roman"/>
                        </a:rPr>
                        <a:t>100 mg</a:t>
                      </a:r>
                      <a:endParaRPr lang="en-US" sz="2000">
                        <a:latin typeface="Calibri"/>
                        <a:ea typeface="Calibri"/>
                        <a:cs typeface="Times New Roman"/>
                      </a:endParaRPr>
                    </a:p>
                  </a:txBody>
                  <a:tcPr marL="0" marR="0" marT="0" marB="0"/>
                </a:tc>
              </a:tr>
              <a:tr h="370840">
                <a:tc>
                  <a:txBody>
                    <a:bodyPr/>
                    <a:lstStyle/>
                    <a:p>
                      <a:pPr marL="0" marR="0">
                        <a:lnSpc>
                          <a:spcPct val="115000"/>
                        </a:lnSpc>
                        <a:spcBef>
                          <a:spcPts val="0"/>
                        </a:spcBef>
                        <a:spcAft>
                          <a:spcPts val="1000"/>
                        </a:spcAft>
                      </a:pPr>
                      <a:r>
                        <a:rPr lang="en-US" sz="2400" dirty="0">
                          <a:latin typeface="Times New Roman"/>
                          <a:ea typeface="Times New Roman"/>
                          <a:cs typeface="Times New Roman"/>
                        </a:rPr>
                        <a:t>Biotin</a:t>
                      </a:r>
                      <a:endParaRPr lang="en-US" sz="2000" dirty="0">
                        <a:latin typeface="Calibri"/>
                        <a:ea typeface="Calibri"/>
                        <a:cs typeface="Times New Roman"/>
                      </a:endParaRPr>
                    </a:p>
                  </a:txBody>
                  <a:tcPr marL="0" marR="0" marT="0" marB="0"/>
                </a:tc>
                <a:tc>
                  <a:txBody>
                    <a:bodyPr/>
                    <a:lstStyle/>
                    <a:p>
                      <a:pPr marL="0" marR="0">
                        <a:lnSpc>
                          <a:spcPct val="115000"/>
                        </a:lnSpc>
                        <a:spcBef>
                          <a:spcPts val="0"/>
                        </a:spcBef>
                        <a:spcAft>
                          <a:spcPts val="1000"/>
                        </a:spcAft>
                      </a:pPr>
                      <a:r>
                        <a:rPr lang="en-US" sz="2400">
                          <a:latin typeface="Times New Roman"/>
                          <a:ea typeface="Times New Roman"/>
                          <a:cs typeface="Times New Roman"/>
                        </a:rPr>
                        <a:t>60 μg</a:t>
                      </a:r>
                      <a:endParaRPr lang="en-US" sz="2000">
                        <a:latin typeface="Calibri"/>
                        <a:ea typeface="Calibri"/>
                        <a:cs typeface="Times New Roman"/>
                      </a:endParaRPr>
                    </a:p>
                  </a:txBody>
                  <a:tcPr marL="0" marR="0" marT="0" marB="0"/>
                </a:tc>
              </a:tr>
              <a:tr h="370840">
                <a:tc>
                  <a:txBody>
                    <a:bodyPr/>
                    <a:lstStyle/>
                    <a:p>
                      <a:pPr marL="0" marR="0">
                        <a:lnSpc>
                          <a:spcPct val="115000"/>
                        </a:lnSpc>
                        <a:spcBef>
                          <a:spcPts val="0"/>
                        </a:spcBef>
                        <a:spcAft>
                          <a:spcPts val="1000"/>
                        </a:spcAft>
                      </a:pPr>
                      <a:r>
                        <a:rPr lang="en-US" sz="2400" dirty="0" err="1">
                          <a:latin typeface="Times New Roman"/>
                          <a:ea typeface="Times New Roman"/>
                          <a:cs typeface="Times New Roman"/>
                        </a:rPr>
                        <a:t>Cobalamin</a:t>
                      </a:r>
                      <a:endParaRPr lang="en-US" sz="2000" dirty="0">
                        <a:latin typeface="Calibri"/>
                        <a:ea typeface="Calibri"/>
                        <a:cs typeface="Times New Roman"/>
                      </a:endParaRPr>
                    </a:p>
                  </a:txBody>
                  <a:tcPr marL="0" marR="0" marT="0" marB="0"/>
                </a:tc>
                <a:tc>
                  <a:txBody>
                    <a:bodyPr/>
                    <a:lstStyle/>
                    <a:p>
                      <a:pPr marL="0" marR="0">
                        <a:lnSpc>
                          <a:spcPct val="115000"/>
                        </a:lnSpc>
                        <a:spcBef>
                          <a:spcPts val="0"/>
                        </a:spcBef>
                        <a:spcAft>
                          <a:spcPts val="1000"/>
                        </a:spcAft>
                      </a:pPr>
                      <a:r>
                        <a:rPr lang="en-US" sz="2400">
                          <a:latin typeface="Times New Roman"/>
                          <a:ea typeface="Times New Roman"/>
                          <a:cs typeface="Times New Roman"/>
                        </a:rPr>
                        <a:t>5 μg</a:t>
                      </a:r>
                      <a:endParaRPr lang="en-US" sz="2000">
                        <a:latin typeface="Calibri"/>
                        <a:ea typeface="Calibri"/>
                        <a:cs typeface="Times New Roman"/>
                      </a:endParaRPr>
                    </a:p>
                  </a:txBody>
                  <a:tcPr marL="0" marR="0" marT="0" marB="0"/>
                </a:tc>
              </a:tr>
              <a:tr h="370840">
                <a:tc>
                  <a:txBody>
                    <a:bodyPr/>
                    <a:lstStyle/>
                    <a:p>
                      <a:pPr marL="0" marR="0">
                        <a:lnSpc>
                          <a:spcPct val="115000"/>
                        </a:lnSpc>
                        <a:spcBef>
                          <a:spcPts val="0"/>
                        </a:spcBef>
                        <a:spcAft>
                          <a:spcPts val="1000"/>
                        </a:spcAft>
                      </a:pPr>
                      <a:r>
                        <a:rPr lang="en-US" sz="2400" dirty="0" err="1">
                          <a:latin typeface="Times New Roman"/>
                          <a:ea typeface="Times New Roman"/>
                          <a:cs typeface="Times New Roman"/>
                        </a:rPr>
                        <a:t>Folate</a:t>
                      </a:r>
                      <a:r>
                        <a:rPr lang="en-US" sz="2400" dirty="0">
                          <a:latin typeface="Times New Roman"/>
                          <a:ea typeface="Times New Roman"/>
                          <a:cs typeface="Times New Roman"/>
                        </a:rPr>
                        <a:t> (folic acid)</a:t>
                      </a:r>
                      <a:endParaRPr lang="en-US" sz="2000" dirty="0">
                        <a:latin typeface="Calibri"/>
                        <a:ea typeface="Calibri"/>
                        <a:cs typeface="Times New Roman"/>
                      </a:endParaRPr>
                    </a:p>
                  </a:txBody>
                  <a:tcPr marL="0" marR="0" marT="0" marB="0"/>
                </a:tc>
                <a:tc>
                  <a:txBody>
                    <a:bodyPr/>
                    <a:lstStyle/>
                    <a:p>
                      <a:pPr marL="0" marR="0">
                        <a:lnSpc>
                          <a:spcPct val="115000"/>
                        </a:lnSpc>
                        <a:spcBef>
                          <a:spcPts val="0"/>
                        </a:spcBef>
                        <a:spcAft>
                          <a:spcPts val="1000"/>
                        </a:spcAft>
                      </a:pPr>
                      <a:r>
                        <a:rPr lang="en-US" sz="2400">
                          <a:latin typeface="Times New Roman"/>
                          <a:ea typeface="Times New Roman"/>
                          <a:cs typeface="Times New Roman"/>
                        </a:rPr>
                        <a:t>400 μg</a:t>
                      </a:r>
                      <a:endParaRPr lang="en-US" sz="2000">
                        <a:latin typeface="Calibri"/>
                        <a:ea typeface="Calibri"/>
                        <a:cs typeface="Times New Roman"/>
                      </a:endParaRPr>
                    </a:p>
                  </a:txBody>
                  <a:tcPr marL="0" marR="0" marT="0" marB="0"/>
                </a:tc>
              </a:tr>
              <a:tr h="370840">
                <a:tc>
                  <a:txBody>
                    <a:bodyPr/>
                    <a:lstStyle/>
                    <a:p>
                      <a:pPr marL="0" marR="0">
                        <a:lnSpc>
                          <a:spcPct val="115000"/>
                        </a:lnSpc>
                        <a:spcBef>
                          <a:spcPts val="0"/>
                        </a:spcBef>
                        <a:spcAft>
                          <a:spcPts val="1000"/>
                        </a:spcAft>
                      </a:pPr>
                      <a:r>
                        <a:rPr lang="en-US" sz="2400" dirty="0">
                          <a:latin typeface="Times New Roman"/>
                          <a:ea typeface="Times New Roman"/>
                          <a:cs typeface="Times New Roman"/>
                        </a:rPr>
                        <a:t>Niacin</a:t>
                      </a:r>
                      <a:endParaRPr lang="en-US" sz="2000" dirty="0">
                        <a:latin typeface="Calibri"/>
                        <a:ea typeface="Calibri"/>
                        <a:cs typeface="Times New Roman"/>
                      </a:endParaRPr>
                    </a:p>
                  </a:txBody>
                  <a:tcPr marL="0" marR="0" marT="0" marB="0"/>
                </a:tc>
                <a:tc>
                  <a:txBody>
                    <a:bodyPr/>
                    <a:lstStyle/>
                    <a:p>
                      <a:pPr marL="0" marR="0">
                        <a:lnSpc>
                          <a:spcPct val="115000"/>
                        </a:lnSpc>
                        <a:spcBef>
                          <a:spcPts val="0"/>
                        </a:spcBef>
                        <a:spcAft>
                          <a:spcPts val="1000"/>
                        </a:spcAft>
                      </a:pPr>
                      <a:r>
                        <a:rPr lang="en-US" sz="2400">
                          <a:latin typeface="Times New Roman"/>
                          <a:ea typeface="Times New Roman"/>
                          <a:cs typeface="Times New Roman"/>
                        </a:rPr>
                        <a:t>40 mg</a:t>
                      </a:r>
                      <a:endParaRPr lang="en-US" sz="2000">
                        <a:latin typeface="Calibri"/>
                        <a:ea typeface="Calibri"/>
                        <a:cs typeface="Times New Roman"/>
                      </a:endParaRPr>
                    </a:p>
                  </a:txBody>
                  <a:tcPr marL="0" marR="0" marT="0" marB="0"/>
                </a:tc>
              </a:tr>
              <a:tr h="370840">
                <a:tc>
                  <a:txBody>
                    <a:bodyPr/>
                    <a:lstStyle/>
                    <a:p>
                      <a:pPr marL="0" marR="0">
                        <a:lnSpc>
                          <a:spcPct val="115000"/>
                        </a:lnSpc>
                        <a:spcBef>
                          <a:spcPts val="0"/>
                        </a:spcBef>
                        <a:spcAft>
                          <a:spcPts val="1000"/>
                        </a:spcAft>
                      </a:pPr>
                      <a:r>
                        <a:rPr lang="en-US" sz="2400" dirty="0" err="1">
                          <a:latin typeface="Times New Roman"/>
                          <a:ea typeface="Times New Roman"/>
                          <a:cs typeface="Times New Roman"/>
                        </a:rPr>
                        <a:t>Pantothenic</a:t>
                      </a:r>
                      <a:r>
                        <a:rPr lang="en-US" sz="2400" dirty="0">
                          <a:latin typeface="Times New Roman"/>
                          <a:ea typeface="Times New Roman"/>
                          <a:cs typeface="Times New Roman"/>
                        </a:rPr>
                        <a:t> acid</a:t>
                      </a:r>
                      <a:endParaRPr lang="en-US" sz="2000" dirty="0">
                        <a:latin typeface="Calibri"/>
                        <a:ea typeface="Calibri"/>
                        <a:cs typeface="Times New Roman"/>
                      </a:endParaRPr>
                    </a:p>
                  </a:txBody>
                  <a:tcPr marL="0" marR="0" marT="0" marB="0"/>
                </a:tc>
                <a:tc>
                  <a:txBody>
                    <a:bodyPr/>
                    <a:lstStyle/>
                    <a:p>
                      <a:pPr marL="0" marR="0">
                        <a:lnSpc>
                          <a:spcPct val="115000"/>
                        </a:lnSpc>
                        <a:spcBef>
                          <a:spcPts val="0"/>
                        </a:spcBef>
                        <a:spcAft>
                          <a:spcPts val="1000"/>
                        </a:spcAft>
                      </a:pPr>
                      <a:r>
                        <a:rPr lang="en-US" sz="2400">
                          <a:latin typeface="Times New Roman"/>
                          <a:ea typeface="Times New Roman"/>
                          <a:cs typeface="Times New Roman"/>
                        </a:rPr>
                        <a:t>15 mg</a:t>
                      </a:r>
                      <a:endParaRPr lang="en-US" sz="2000">
                        <a:latin typeface="Calibri"/>
                        <a:ea typeface="Calibri"/>
                        <a:cs typeface="Times New Roman"/>
                      </a:endParaRPr>
                    </a:p>
                  </a:txBody>
                  <a:tcPr marL="0" marR="0" marT="0" marB="0"/>
                </a:tc>
              </a:tr>
              <a:tr h="370840">
                <a:tc>
                  <a:txBody>
                    <a:bodyPr/>
                    <a:lstStyle/>
                    <a:p>
                      <a:pPr marL="0" marR="0">
                        <a:lnSpc>
                          <a:spcPct val="115000"/>
                        </a:lnSpc>
                        <a:spcBef>
                          <a:spcPts val="0"/>
                        </a:spcBef>
                        <a:spcAft>
                          <a:spcPts val="1000"/>
                        </a:spcAft>
                      </a:pPr>
                      <a:r>
                        <a:rPr lang="en-US" sz="2400">
                          <a:latin typeface="Times New Roman"/>
                          <a:ea typeface="Times New Roman"/>
                          <a:cs typeface="Times New Roman"/>
                        </a:rPr>
                        <a:t>Pyridoxine</a:t>
                      </a:r>
                      <a:endParaRPr lang="en-US" sz="2000">
                        <a:latin typeface="Calibri"/>
                        <a:ea typeface="Calibri"/>
                        <a:cs typeface="Times New Roman"/>
                      </a:endParaRPr>
                    </a:p>
                  </a:txBody>
                  <a:tcPr marL="0" marR="0" marT="0" marB="0"/>
                </a:tc>
                <a:tc>
                  <a:txBody>
                    <a:bodyPr/>
                    <a:lstStyle/>
                    <a:p>
                      <a:pPr marL="0" marR="0">
                        <a:lnSpc>
                          <a:spcPct val="115000"/>
                        </a:lnSpc>
                        <a:spcBef>
                          <a:spcPts val="0"/>
                        </a:spcBef>
                        <a:spcAft>
                          <a:spcPts val="1000"/>
                        </a:spcAft>
                      </a:pPr>
                      <a:r>
                        <a:rPr lang="en-US" sz="2400" dirty="0">
                          <a:latin typeface="Times New Roman"/>
                          <a:ea typeface="Times New Roman"/>
                          <a:cs typeface="Times New Roman"/>
                        </a:rPr>
                        <a:t>4 mg</a:t>
                      </a:r>
                      <a:endParaRPr lang="en-US" sz="2000" dirty="0">
                        <a:latin typeface="Calibri"/>
                        <a:ea typeface="Calibri"/>
                        <a:cs typeface="Times New Roman"/>
                      </a:endParaRPr>
                    </a:p>
                  </a:txBody>
                  <a:tcPr marL="0" marR="0" marT="0" marB="0"/>
                </a:tc>
              </a:tr>
              <a:tr h="370840">
                <a:tc>
                  <a:txBody>
                    <a:bodyPr/>
                    <a:lstStyle/>
                    <a:p>
                      <a:pPr marL="0" marR="0">
                        <a:lnSpc>
                          <a:spcPct val="115000"/>
                        </a:lnSpc>
                        <a:spcBef>
                          <a:spcPts val="0"/>
                        </a:spcBef>
                        <a:spcAft>
                          <a:spcPts val="1000"/>
                        </a:spcAft>
                      </a:pPr>
                      <a:r>
                        <a:rPr lang="en-US" sz="2400">
                          <a:latin typeface="Times New Roman"/>
                          <a:ea typeface="Times New Roman"/>
                          <a:cs typeface="Times New Roman"/>
                        </a:rPr>
                        <a:t>Riboflavin</a:t>
                      </a:r>
                      <a:endParaRPr lang="en-US" sz="2000">
                        <a:latin typeface="Calibri"/>
                        <a:ea typeface="Calibri"/>
                        <a:cs typeface="Times New Roman"/>
                      </a:endParaRPr>
                    </a:p>
                  </a:txBody>
                  <a:tcPr marL="0" marR="0" marT="0" marB="0"/>
                </a:tc>
                <a:tc>
                  <a:txBody>
                    <a:bodyPr/>
                    <a:lstStyle/>
                    <a:p>
                      <a:pPr marL="0" marR="0">
                        <a:lnSpc>
                          <a:spcPct val="115000"/>
                        </a:lnSpc>
                        <a:spcBef>
                          <a:spcPts val="0"/>
                        </a:spcBef>
                        <a:spcAft>
                          <a:spcPts val="1000"/>
                        </a:spcAft>
                      </a:pPr>
                      <a:r>
                        <a:rPr lang="en-US" sz="2400" dirty="0">
                          <a:latin typeface="Times New Roman"/>
                          <a:ea typeface="Times New Roman"/>
                          <a:cs typeface="Times New Roman"/>
                        </a:rPr>
                        <a:t>3.6 mg</a:t>
                      </a:r>
                      <a:endParaRPr lang="en-US" sz="2000" dirty="0">
                        <a:latin typeface="Calibri"/>
                        <a:ea typeface="Calibri"/>
                        <a:cs typeface="Times New Roman"/>
                      </a:endParaRPr>
                    </a:p>
                  </a:txBody>
                  <a:tcPr marL="0" marR="0" marT="0" marB="0"/>
                </a:tc>
              </a:tr>
              <a:tr h="370840">
                <a:tc>
                  <a:txBody>
                    <a:bodyPr/>
                    <a:lstStyle/>
                    <a:p>
                      <a:pPr marL="0" marR="0">
                        <a:lnSpc>
                          <a:spcPct val="115000"/>
                        </a:lnSpc>
                        <a:spcBef>
                          <a:spcPts val="0"/>
                        </a:spcBef>
                        <a:spcAft>
                          <a:spcPts val="1000"/>
                        </a:spcAft>
                      </a:pPr>
                      <a:r>
                        <a:rPr lang="en-US" sz="2400">
                          <a:latin typeface="Times New Roman"/>
                          <a:ea typeface="Times New Roman"/>
                          <a:cs typeface="Times New Roman"/>
                        </a:rPr>
                        <a:t>Thiamin</a:t>
                      </a:r>
                      <a:endParaRPr lang="en-US" sz="2000">
                        <a:latin typeface="Calibri"/>
                        <a:ea typeface="Calibri"/>
                        <a:cs typeface="Times New Roman"/>
                      </a:endParaRPr>
                    </a:p>
                  </a:txBody>
                  <a:tcPr marL="0" marR="0" marT="0" marB="0"/>
                </a:tc>
                <a:tc>
                  <a:txBody>
                    <a:bodyPr/>
                    <a:lstStyle/>
                    <a:p>
                      <a:pPr marL="0" marR="0">
                        <a:lnSpc>
                          <a:spcPct val="115000"/>
                        </a:lnSpc>
                        <a:spcBef>
                          <a:spcPts val="0"/>
                        </a:spcBef>
                        <a:spcAft>
                          <a:spcPts val="1000"/>
                        </a:spcAft>
                      </a:pPr>
                      <a:r>
                        <a:rPr lang="en-US" sz="2400" dirty="0">
                          <a:latin typeface="Times New Roman"/>
                          <a:ea typeface="Times New Roman"/>
                          <a:cs typeface="Times New Roman"/>
                        </a:rPr>
                        <a:t>3 mg</a:t>
                      </a:r>
                      <a:endParaRPr lang="en-US" sz="2000" dirty="0">
                        <a:latin typeface="Calibri"/>
                        <a:ea typeface="Calibri"/>
                        <a:cs typeface="Times New Roman"/>
                      </a:endParaRPr>
                    </a:p>
                  </a:txBody>
                  <a:tcPr marL="0" marR="0" marT="0" marB="0"/>
                </a:tc>
              </a:tr>
              <a:tr h="370840">
                <a:tc>
                  <a:txBody>
                    <a:bodyPr/>
                    <a:lstStyle/>
                    <a:p>
                      <a:pPr marL="0" marR="0">
                        <a:lnSpc>
                          <a:spcPct val="115000"/>
                        </a:lnSpc>
                        <a:spcBef>
                          <a:spcPts val="0"/>
                        </a:spcBef>
                        <a:spcAft>
                          <a:spcPts val="1000"/>
                        </a:spcAft>
                      </a:pPr>
                      <a:r>
                        <a:rPr lang="en-US" sz="2400">
                          <a:latin typeface="Times New Roman"/>
                          <a:ea typeface="Times New Roman"/>
                          <a:cs typeface="Times New Roman"/>
                        </a:rPr>
                        <a:t>Vitamin A</a:t>
                      </a:r>
                      <a:endParaRPr lang="en-US" sz="2000">
                        <a:latin typeface="Calibri"/>
                        <a:ea typeface="Calibri"/>
                        <a:cs typeface="Times New Roman"/>
                      </a:endParaRPr>
                    </a:p>
                  </a:txBody>
                  <a:tcPr marL="0" marR="0" marT="0" marB="0"/>
                </a:tc>
                <a:tc>
                  <a:txBody>
                    <a:bodyPr/>
                    <a:lstStyle/>
                    <a:p>
                      <a:pPr marL="0" marR="0">
                        <a:lnSpc>
                          <a:spcPct val="115000"/>
                        </a:lnSpc>
                        <a:spcBef>
                          <a:spcPts val="0"/>
                        </a:spcBef>
                        <a:spcAft>
                          <a:spcPts val="1000"/>
                        </a:spcAft>
                      </a:pPr>
                      <a:r>
                        <a:rPr lang="en-US" sz="2400" dirty="0">
                          <a:latin typeface="Times New Roman"/>
                          <a:ea typeface="Times New Roman"/>
                          <a:cs typeface="Times New Roman"/>
                        </a:rPr>
                        <a:t>4000 IU</a:t>
                      </a:r>
                      <a:endParaRPr lang="en-US" sz="2000" dirty="0">
                        <a:latin typeface="Calibri"/>
                        <a:ea typeface="Calibri"/>
                        <a:cs typeface="Times New Roman"/>
                      </a:endParaRPr>
                    </a:p>
                  </a:txBody>
                  <a:tcPr marL="0" marR="0" marT="0" marB="0"/>
                </a:tc>
              </a:tr>
              <a:tr h="370840">
                <a:tc>
                  <a:txBody>
                    <a:bodyPr/>
                    <a:lstStyle/>
                    <a:p>
                      <a:pPr marL="0" marR="0">
                        <a:lnSpc>
                          <a:spcPct val="115000"/>
                        </a:lnSpc>
                        <a:spcBef>
                          <a:spcPts val="0"/>
                        </a:spcBef>
                        <a:spcAft>
                          <a:spcPts val="1000"/>
                        </a:spcAft>
                      </a:pPr>
                      <a:r>
                        <a:rPr lang="en-US" sz="2400">
                          <a:latin typeface="Times New Roman"/>
                          <a:ea typeface="Times New Roman"/>
                          <a:cs typeface="Times New Roman"/>
                        </a:rPr>
                        <a:t>Vitamin D</a:t>
                      </a:r>
                      <a:endParaRPr lang="en-US" sz="2000">
                        <a:latin typeface="Calibri"/>
                        <a:ea typeface="Calibri"/>
                        <a:cs typeface="Times New Roman"/>
                      </a:endParaRPr>
                    </a:p>
                  </a:txBody>
                  <a:tcPr marL="0" marR="0" marT="0" marB="0"/>
                </a:tc>
                <a:tc>
                  <a:txBody>
                    <a:bodyPr/>
                    <a:lstStyle/>
                    <a:p>
                      <a:pPr marL="0" marR="0">
                        <a:lnSpc>
                          <a:spcPct val="115000"/>
                        </a:lnSpc>
                        <a:spcBef>
                          <a:spcPts val="0"/>
                        </a:spcBef>
                        <a:spcAft>
                          <a:spcPts val="1000"/>
                        </a:spcAft>
                      </a:pPr>
                      <a:r>
                        <a:rPr lang="en-US" sz="2400" dirty="0">
                          <a:latin typeface="Times New Roman"/>
                          <a:ea typeface="Times New Roman"/>
                          <a:cs typeface="Times New Roman"/>
                        </a:rPr>
                        <a:t>400 IU</a:t>
                      </a:r>
                      <a:endParaRPr lang="en-US" sz="2000" dirty="0">
                        <a:latin typeface="Calibri"/>
                        <a:ea typeface="Calibri"/>
                        <a:cs typeface="Times New Roman"/>
                      </a:endParaRPr>
                    </a:p>
                  </a:txBody>
                  <a:tcPr marL="0" marR="0" marT="0" marB="0"/>
                </a:tc>
              </a:tr>
              <a:tr h="370840">
                <a:tc>
                  <a:txBody>
                    <a:bodyPr/>
                    <a:lstStyle/>
                    <a:p>
                      <a:pPr marL="0" marR="0">
                        <a:lnSpc>
                          <a:spcPct val="115000"/>
                        </a:lnSpc>
                        <a:spcBef>
                          <a:spcPts val="0"/>
                        </a:spcBef>
                        <a:spcAft>
                          <a:spcPts val="1000"/>
                        </a:spcAft>
                      </a:pPr>
                      <a:r>
                        <a:rPr lang="en-US" sz="2400">
                          <a:latin typeface="Times New Roman"/>
                          <a:ea typeface="Times New Roman"/>
                          <a:cs typeface="Times New Roman"/>
                        </a:rPr>
                        <a:t>Vitamin E</a:t>
                      </a:r>
                      <a:endParaRPr lang="en-US" sz="2000">
                        <a:latin typeface="Calibri"/>
                        <a:ea typeface="Calibri"/>
                        <a:cs typeface="Times New Roman"/>
                      </a:endParaRPr>
                    </a:p>
                  </a:txBody>
                  <a:tcPr marL="0" marR="0" marT="0" marB="0"/>
                </a:tc>
                <a:tc>
                  <a:txBody>
                    <a:bodyPr/>
                    <a:lstStyle/>
                    <a:p>
                      <a:pPr marL="0" marR="0">
                        <a:lnSpc>
                          <a:spcPct val="115000"/>
                        </a:lnSpc>
                        <a:spcBef>
                          <a:spcPts val="0"/>
                        </a:spcBef>
                        <a:spcAft>
                          <a:spcPts val="1000"/>
                        </a:spcAft>
                      </a:pPr>
                      <a:r>
                        <a:rPr lang="en-US" sz="2400" dirty="0">
                          <a:latin typeface="Times New Roman"/>
                          <a:ea typeface="Times New Roman"/>
                          <a:cs typeface="Times New Roman"/>
                        </a:rPr>
                        <a:t>15 mg</a:t>
                      </a:r>
                      <a:endParaRPr lang="en-US" sz="2000" dirty="0">
                        <a:latin typeface="Calibri"/>
                        <a:ea typeface="Calibri"/>
                        <a:cs typeface="Times New Roman"/>
                      </a:endParaRPr>
                    </a:p>
                  </a:txBody>
                  <a:tcPr marL="0" marR="0" marT="0" marB="0"/>
                </a:tc>
              </a:tr>
              <a:tr h="370840">
                <a:tc>
                  <a:txBody>
                    <a:bodyPr/>
                    <a:lstStyle/>
                    <a:p>
                      <a:pPr marL="0" marR="0">
                        <a:lnSpc>
                          <a:spcPct val="115000"/>
                        </a:lnSpc>
                        <a:spcBef>
                          <a:spcPts val="0"/>
                        </a:spcBef>
                        <a:spcAft>
                          <a:spcPts val="1000"/>
                        </a:spcAft>
                      </a:pPr>
                      <a:r>
                        <a:rPr lang="en-US" sz="2400">
                          <a:latin typeface="Times New Roman"/>
                          <a:ea typeface="Times New Roman"/>
                          <a:cs typeface="Times New Roman"/>
                        </a:rPr>
                        <a:t>Vitamin K</a:t>
                      </a:r>
                      <a:endParaRPr lang="en-US" sz="2000">
                        <a:latin typeface="Calibri"/>
                        <a:ea typeface="Calibri"/>
                        <a:cs typeface="Times New Roman"/>
                      </a:endParaRPr>
                    </a:p>
                  </a:txBody>
                  <a:tcPr marL="0" marR="0" marT="0" marB="0"/>
                </a:tc>
                <a:tc>
                  <a:txBody>
                    <a:bodyPr/>
                    <a:lstStyle/>
                    <a:p>
                      <a:pPr marL="0" marR="0">
                        <a:lnSpc>
                          <a:spcPct val="115000"/>
                        </a:lnSpc>
                        <a:spcBef>
                          <a:spcPts val="0"/>
                        </a:spcBef>
                        <a:spcAft>
                          <a:spcPts val="1000"/>
                        </a:spcAft>
                      </a:pPr>
                      <a:r>
                        <a:rPr lang="en-US" sz="2400" dirty="0">
                          <a:latin typeface="Times New Roman"/>
                          <a:ea typeface="Times New Roman"/>
                          <a:cs typeface="Times New Roman"/>
                        </a:rPr>
                        <a:t>200 </a:t>
                      </a:r>
                      <a:r>
                        <a:rPr lang="en-US" sz="2400" dirty="0" err="1">
                          <a:latin typeface="Times New Roman"/>
                          <a:ea typeface="Times New Roman"/>
                          <a:cs typeface="Times New Roman"/>
                        </a:rPr>
                        <a:t>μg</a:t>
                      </a:r>
                      <a:endParaRPr lang="en-US" sz="2000" dirty="0">
                        <a:latin typeface="Calibri"/>
                        <a:ea typeface="Calibri"/>
                        <a:cs typeface="Times New Roman"/>
                      </a:endParaRPr>
                    </a:p>
                  </a:txBody>
                  <a:tcPr marL="0" marR="0" marT="0" marB="0"/>
                </a:tc>
              </a:tr>
              <a:tr h="370840">
                <a:tc gridSpan="2">
                  <a:txBody>
                    <a:bodyPr/>
                    <a:lstStyle/>
                    <a:p>
                      <a:pPr marL="0" marR="0">
                        <a:lnSpc>
                          <a:spcPct val="115000"/>
                        </a:lnSpc>
                        <a:spcBef>
                          <a:spcPts val="0"/>
                        </a:spcBef>
                        <a:spcAft>
                          <a:spcPts val="1000"/>
                        </a:spcAft>
                      </a:pPr>
                      <a:r>
                        <a:rPr lang="en-US" sz="2400" dirty="0">
                          <a:latin typeface="Times New Roman"/>
                          <a:ea typeface="Times New Roman"/>
                          <a:cs typeface="Times New Roman"/>
                        </a:rPr>
                        <a:t>*Requirements for energy increase by 12% per 1° C of fever.</a:t>
                      </a:r>
                      <a:endParaRPr lang="en-US" sz="2000" dirty="0">
                        <a:latin typeface="Calibri"/>
                        <a:ea typeface="Calibri"/>
                        <a:cs typeface="Times New Roman"/>
                      </a:endParaRPr>
                    </a:p>
                  </a:txBody>
                  <a:tcPr marL="0" marR="0" marT="0" marB="0"/>
                </a:tc>
                <a:tc hMerge="1">
                  <a:txBody>
                    <a:bodyPr/>
                    <a:lstStyle/>
                    <a:p>
                      <a:endParaRPr lang="en-US"/>
                    </a:p>
                  </a:txBody>
                  <a:tcPr/>
                </a:tc>
              </a:tr>
            </a:tbl>
          </a:graphicData>
        </a:graphic>
      </p:graphicFrame>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descr="mhtml:file://C:\Users\UNIBEN\Documents\Parenteral%20nutrition%20-%20Wikipedia,%20the%20free%20encyclopedia.mht!http://upload.wikimedia.org/wikipedia/commons/thumb/0/03/Tpn_3bag.jpg/220px-Tpn_3bag.jpg">
            <a:hlinkClick r:id="rId3"/>
          </p:cNvPr>
          <p:cNvPicPr>
            <a:picLocks noGrp="1"/>
          </p:cNvPicPr>
          <p:nvPr>
            <p:ph idx="1"/>
          </p:nvPr>
        </p:nvPicPr>
        <p:blipFill>
          <a:blip r:embed="rId4"/>
          <a:srcRect/>
          <a:stretch>
            <a:fillRect/>
          </a:stretch>
        </p:blipFill>
        <p:spPr bwMode="auto">
          <a:xfrm>
            <a:off x="914400" y="152400"/>
            <a:ext cx="7315200" cy="6477000"/>
          </a:xfrm>
          <a:prstGeom prst="rect">
            <a:avLst/>
          </a:prstGeom>
          <a:noFill/>
          <a:ln w="9525">
            <a:noFill/>
            <a:miter lim="800000"/>
            <a:headEnd/>
            <a:tailEnd/>
          </a:ln>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04800"/>
            <a:ext cx="8229600" cy="6019800"/>
          </a:xfrm>
        </p:spPr>
        <p:txBody>
          <a:bodyPr>
            <a:normAutofit fontScale="92500" lnSpcReduction="10000"/>
          </a:bodyPr>
          <a:lstStyle/>
          <a:p>
            <a:pPr>
              <a:buNone/>
            </a:pPr>
            <a:r>
              <a:rPr lang="en-US" b="1" dirty="0"/>
              <a:t>BEGINNING TPN ADMINISTRATION</a:t>
            </a:r>
            <a:endParaRPr lang="en-US" dirty="0"/>
          </a:p>
          <a:p>
            <a:r>
              <a:rPr lang="en-US" sz="3600" dirty="0" smtClean="0"/>
              <a:t>The first thing to do is to put a central venous catheter in place, because</a:t>
            </a:r>
            <a:r>
              <a:rPr lang="en-US" sz="3600" dirty="0" smtClean="0"/>
              <a:t> </a:t>
            </a:r>
            <a:r>
              <a:rPr lang="en-US" sz="3600" dirty="0"/>
              <a:t>the central venous catheter needs to remain in place for a long time, strict sterile technique must be used during insertion and maintenance. The TPN line should not be used for any other purpose. The external tubing should be changed every 24hours with the first bag of the day. Dressing should be kept sterile and are usually changed every 48hours using strict sterile techniques. </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04800"/>
            <a:ext cx="8229600" cy="5821363"/>
          </a:xfrm>
        </p:spPr>
        <p:txBody>
          <a:bodyPr/>
          <a:lstStyle/>
          <a:p>
            <a:r>
              <a:rPr lang="en-US" sz="4800" dirty="0" smtClean="0"/>
              <a:t>The </a:t>
            </a:r>
            <a:r>
              <a:rPr lang="en-US" sz="4800" dirty="0"/>
              <a:t>solution is started slowly at 50% of the calculated requirements, using 5% dextrose to make up the balance of fluid requirements.</a:t>
            </a:r>
          </a:p>
          <a:p>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152400"/>
            <a:ext cx="8610600" cy="6248400"/>
          </a:xfrm>
        </p:spPr>
        <p:txBody>
          <a:bodyPr>
            <a:normAutofit fontScale="92500"/>
          </a:bodyPr>
          <a:lstStyle/>
          <a:p>
            <a:r>
              <a:rPr lang="en-US" sz="3600" b="1" dirty="0"/>
              <a:t>MONITORING OF PATIENTS ON TPN</a:t>
            </a:r>
            <a:endParaRPr lang="en-US" sz="3600" dirty="0"/>
          </a:p>
          <a:p>
            <a:r>
              <a:rPr lang="en-US" sz="3800" dirty="0"/>
              <a:t>Progress should be followed on a flowchart.</a:t>
            </a:r>
          </a:p>
          <a:p>
            <a:r>
              <a:rPr lang="en-US" sz="3800" dirty="0" smtClean="0"/>
              <a:t>Weight</a:t>
            </a:r>
            <a:r>
              <a:rPr lang="en-US" sz="3800" dirty="0"/>
              <a:t>, electrolytes and blood urea nitrogen should be monitored daily. Plasma glucose concentration should be monitored every 6hours until patient’s blood glucose level </a:t>
            </a:r>
            <a:r>
              <a:rPr lang="en-US" sz="3800" dirty="0" smtClean="0"/>
              <a:t>becomes </a:t>
            </a:r>
            <a:r>
              <a:rPr lang="en-US" sz="3800" dirty="0"/>
              <a:t>stable, blood tests can be done much less often.</a:t>
            </a:r>
          </a:p>
          <a:p>
            <a:r>
              <a:rPr lang="en-US" sz="3800" dirty="0" smtClean="0"/>
              <a:t>If there is </a:t>
            </a:r>
            <a:r>
              <a:rPr lang="en-US" sz="3800" dirty="0" err="1" smtClean="0"/>
              <a:t>hyperglycaemia</a:t>
            </a:r>
            <a:r>
              <a:rPr lang="en-US" sz="3800" dirty="0" smtClean="0"/>
              <a:t>, 1iu of insulin should be added to every 10g of dextrose solution</a:t>
            </a:r>
            <a:endParaRPr lang="en-US" sz="38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28600"/>
            <a:ext cx="8229600" cy="6400800"/>
          </a:xfrm>
        </p:spPr>
        <p:txBody>
          <a:bodyPr/>
          <a:lstStyle/>
          <a:p>
            <a:r>
              <a:rPr lang="en-US" dirty="0"/>
              <a:t>Liver function tests, </a:t>
            </a:r>
            <a:r>
              <a:rPr lang="en-US" dirty="0" smtClean="0"/>
              <a:t>plasma total protein and albumin, </a:t>
            </a:r>
            <a:r>
              <a:rPr lang="en-US" dirty="0"/>
              <a:t>plasma and urine </a:t>
            </a:r>
            <a:r>
              <a:rPr lang="en-US" dirty="0" err="1"/>
              <a:t>osmolality</a:t>
            </a:r>
            <a:r>
              <a:rPr lang="en-US" dirty="0"/>
              <a:t>, plasma calcium, magnesium and phosphate should be done twice a week until the patient is stable.</a:t>
            </a:r>
          </a:p>
          <a:p>
            <a:pPr>
              <a:buNone/>
            </a:pPr>
            <a:r>
              <a:rPr lang="en-US" b="1" dirty="0"/>
              <a:t> </a:t>
            </a:r>
            <a:endParaRPr lang="en-US" dirty="0"/>
          </a:p>
          <a:p>
            <a:r>
              <a:rPr lang="en-US" b="1" dirty="0"/>
              <a:t>INDICES FOR MONITORING PATIENTS ON TPN</a:t>
            </a:r>
            <a:endParaRPr lang="en-US" dirty="0"/>
          </a:p>
          <a:p>
            <a:pPr>
              <a:buNone/>
            </a:pPr>
            <a:r>
              <a:rPr lang="en-US" dirty="0"/>
              <a:t>BMI	=	≥30kg/m</a:t>
            </a:r>
            <a:r>
              <a:rPr lang="en-US" baseline="30000" dirty="0"/>
              <a:t>2</a:t>
            </a:r>
            <a:r>
              <a:rPr lang="en-US" dirty="0"/>
              <a:t>-   Obesity</a:t>
            </a:r>
          </a:p>
          <a:p>
            <a:pPr>
              <a:buNone/>
            </a:pPr>
            <a:r>
              <a:rPr lang="en-US" dirty="0"/>
              <a:t>		</a:t>
            </a:r>
            <a:r>
              <a:rPr lang="en-US" dirty="0" smtClean="0"/>
              <a:t>	25-29.9kg/m</a:t>
            </a:r>
            <a:r>
              <a:rPr lang="en-US" baseline="30000" dirty="0" smtClean="0"/>
              <a:t>2</a:t>
            </a:r>
            <a:r>
              <a:rPr lang="en-US" dirty="0" smtClean="0"/>
              <a:t> </a:t>
            </a:r>
            <a:r>
              <a:rPr lang="en-US" dirty="0"/>
              <a:t>– over weight</a:t>
            </a:r>
          </a:p>
          <a:p>
            <a:pPr>
              <a:buNone/>
            </a:pPr>
            <a:r>
              <a:rPr lang="en-US" dirty="0" smtClean="0"/>
              <a:t>	</a:t>
            </a:r>
            <a:r>
              <a:rPr lang="en-US" dirty="0"/>
              <a:t>		&lt;18.5kg/m</a:t>
            </a:r>
            <a:r>
              <a:rPr lang="en-US" baseline="30000" dirty="0"/>
              <a:t>2</a:t>
            </a:r>
            <a:r>
              <a:rPr lang="en-US" dirty="0"/>
              <a:t> – underweight </a:t>
            </a:r>
          </a:p>
          <a:p>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57200"/>
            <a:ext cx="8229600" cy="5668963"/>
          </a:xfrm>
        </p:spPr>
        <p:txBody>
          <a:bodyPr>
            <a:normAutofit/>
          </a:bodyPr>
          <a:lstStyle/>
          <a:p>
            <a:pPr>
              <a:buNone/>
            </a:pPr>
            <a:r>
              <a:rPr lang="en-US" b="1" dirty="0"/>
              <a:t>NITROGEN BALANCE</a:t>
            </a:r>
            <a:endParaRPr lang="en-US" dirty="0"/>
          </a:p>
          <a:p>
            <a:r>
              <a:rPr lang="en-US" dirty="0"/>
              <a:t> </a:t>
            </a:r>
            <a:r>
              <a:rPr lang="en-US" sz="4000" dirty="0"/>
              <a:t>Is the difference between nitrogen intake and nitrogen excretion. It is one of the major indicators of protein change and/or adequacy of feeding in a controlled setting. In a healthy adult anabolic and catabolic rates are in equilibrium, and the nitrogen balance approaches </a:t>
            </a:r>
            <a:r>
              <a:rPr lang="en-US" sz="4000" dirty="0" smtClean="0"/>
              <a:t>zero. </a:t>
            </a:r>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04800"/>
            <a:ext cx="8229600" cy="5821363"/>
          </a:xfrm>
        </p:spPr>
        <p:txBody>
          <a:bodyPr>
            <a:normAutofit lnSpcReduction="10000"/>
          </a:bodyPr>
          <a:lstStyle/>
          <a:p>
            <a:pPr>
              <a:buNone/>
            </a:pPr>
            <a:r>
              <a:rPr lang="en-US" dirty="0" smtClean="0"/>
              <a:t>Nitrogen </a:t>
            </a:r>
            <a:r>
              <a:rPr lang="en-US" dirty="0"/>
              <a:t>balance is calculated as:</a:t>
            </a:r>
          </a:p>
          <a:p>
            <a:pPr>
              <a:buNone/>
            </a:pPr>
            <a:endParaRPr lang="en-US" dirty="0" smtClean="0"/>
          </a:p>
          <a:p>
            <a:pPr>
              <a:buNone/>
            </a:pPr>
            <a:r>
              <a:rPr lang="en-US" sz="2800" dirty="0" smtClean="0"/>
              <a:t>	24hour-protein </a:t>
            </a:r>
            <a:r>
              <a:rPr lang="en-US" sz="2800" dirty="0"/>
              <a:t>intake (g)</a:t>
            </a:r>
            <a:r>
              <a:rPr lang="en-US" dirty="0"/>
              <a:t>	</a:t>
            </a:r>
            <a:r>
              <a:rPr lang="en-US" sz="2400" dirty="0" smtClean="0"/>
              <a:t>24hour </a:t>
            </a:r>
            <a:r>
              <a:rPr lang="en-US" sz="2400" dirty="0"/>
              <a:t>UUN+4</a:t>
            </a:r>
            <a:endParaRPr lang="en-US" dirty="0"/>
          </a:p>
          <a:p>
            <a:pPr>
              <a:buNone/>
            </a:pPr>
            <a:r>
              <a:rPr lang="en-US" dirty="0"/>
              <a:t>	</a:t>
            </a:r>
            <a:r>
              <a:rPr lang="en-US" dirty="0" smtClean="0"/>
              <a:t>		</a:t>
            </a:r>
            <a:r>
              <a:rPr lang="en-US" sz="2400" dirty="0" smtClean="0"/>
              <a:t>6.25</a:t>
            </a:r>
            <a:r>
              <a:rPr lang="en-US" dirty="0" smtClean="0"/>
              <a:t>  </a:t>
            </a:r>
            <a:r>
              <a:rPr lang="en-US" dirty="0"/>
              <a:t>			</a:t>
            </a:r>
            <a:r>
              <a:rPr lang="en-US" sz="2400" dirty="0" smtClean="0"/>
              <a:t>Total Volume of  urine(L</a:t>
            </a:r>
            <a:r>
              <a:rPr lang="en-US" sz="2400" dirty="0"/>
              <a:t>)</a:t>
            </a:r>
            <a:endParaRPr lang="en-US" dirty="0"/>
          </a:p>
          <a:p>
            <a:pPr>
              <a:buNone/>
            </a:pPr>
            <a:endParaRPr lang="en-US" dirty="0" smtClean="0"/>
          </a:p>
          <a:p>
            <a:r>
              <a:rPr lang="en-US" dirty="0" smtClean="0"/>
              <a:t>Protein intake in grams is converted into grams of nitrogen by dividing by a factor of 6.25.</a:t>
            </a:r>
          </a:p>
          <a:p>
            <a:r>
              <a:rPr lang="en-US" dirty="0" smtClean="0"/>
              <a:t>The factor of 4 represents non urinary losses of nitrogen (</a:t>
            </a:r>
            <a:r>
              <a:rPr lang="en-US" dirty="0" err="1" smtClean="0"/>
              <a:t>e.g</a:t>
            </a:r>
            <a:r>
              <a:rPr lang="en-US" dirty="0" smtClean="0"/>
              <a:t> from skin, </a:t>
            </a:r>
            <a:r>
              <a:rPr lang="en-US" dirty="0" err="1" smtClean="0"/>
              <a:t>faeces</a:t>
            </a:r>
            <a:r>
              <a:rPr lang="en-US" dirty="0" smtClean="0"/>
              <a:t>, hair, and nails)</a:t>
            </a:r>
          </a:p>
          <a:p>
            <a:pPr>
              <a:buNone/>
            </a:pPr>
            <a:endParaRPr lang="en-US" dirty="0"/>
          </a:p>
        </p:txBody>
      </p:sp>
      <p:cxnSp>
        <p:nvCxnSpPr>
          <p:cNvPr id="5" name="Straight Connector 4"/>
          <p:cNvCxnSpPr/>
          <p:nvPr/>
        </p:nvCxnSpPr>
        <p:spPr>
          <a:xfrm>
            <a:off x="838200" y="1905000"/>
            <a:ext cx="3581400"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 name="Straight Connector 6"/>
          <p:cNvCxnSpPr/>
          <p:nvPr/>
        </p:nvCxnSpPr>
        <p:spPr>
          <a:xfrm>
            <a:off x="4953000" y="1905000"/>
            <a:ext cx="2514600"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a:off x="4572000" y="1828800"/>
            <a:ext cx="304800" cy="1588"/>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04800"/>
            <a:ext cx="8229600" cy="5821363"/>
          </a:xfrm>
        </p:spPr>
        <p:txBody>
          <a:bodyPr/>
          <a:lstStyle/>
          <a:p>
            <a:pPr>
              <a:buNone/>
            </a:pPr>
            <a:r>
              <a:rPr lang="en-US" b="1" dirty="0"/>
              <a:t>OUTLINE:</a:t>
            </a:r>
            <a:endParaRPr lang="en-US" dirty="0"/>
          </a:p>
          <a:p>
            <a:r>
              <a:rPr lang="en-US" dirty="0" smtClean="0"/>
              <a:t>INTRODUCTION</a:t>
            </a:r>
          </a:p>
          <a:p>
            <a:r>
              <a:rPr lang="en-US" dirty="0" smtClean="0"/>
              <a:t>INDICATIONS FOR TPN IN HAEMATOPOIETIC  STEM CELL TRANSPLANTATION</a:t>
            </a:r>
          </a:p>
          <a:p>
            <a:r>
              <a:rPr lang="en-US" dirty="0" smtClean="0"/>
              <a:t>TIMING OF TPN</a:t>
            </a:r>
            <a:endParaRPr lang="en-US" dirty="0"/>
          </a:p>
          <a:p>
            <a:r>
              <a:rPr lang="en-US" dirty="0" smtClean="0"/>
              <a:t>NUTRITIONAL </a:t>
            </a:r>
            <a:r>
              <a:rPr lang="en-US" dirty="0"/>
              <a:t>CONTENT</a:t>
            </a:r>
          </a:p>
          <a:p>
            <a:r>
              <a:rPr lang="en-US" dirty="0"/>
              <a:t>BEGINNING TPN ADMINISTRATION</a:t>
            </a:r>
          </a:p>
          <a:p>
            <a:r>
              <a:rPr lang="en-US" dirty="0" smtClean="0"/>
              <a:t>MONITORING </a:t>
            </a:r>
            <a:endParaRPr lang="en-US" dirty="0"/>
          </a:p>
          <a:p>
            <a:r>
              <a:rPr lang="en-US" dirty="0" smtClean="0"/>
              <a:t>COMPLICATIONS</a:t>
            </a:r>
            <a:endParaRPr lang="en-US" dirty="0"/>
          </a:p>
          <a:p>
            <a:r>
              <a:rPr lang="en-US" dirty="0"/>
              <a:t>CONCLUSION</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04800"/>
            <a:ext cx="8229600" cy="5821363"/>
          </a:xfrm>
        </p:spPr>
        <p:txBody>
          <a:bodyPr>
            <a:normAutofit/>
          </a:bodyPr>
          <a:lstStyle/>
          <a:p>
            <a:pPr>
              <a:buNone/>
            </a:pPr>
            <a:r>
              <a:rPr lang="en-US" b="1" dirty="0"/>
              <a:t>COMPLICATIONS:</a:t>
            </a:r>
            <a:endParaRPr lang="en-US" dirty="0"/>
          </a:p>
          <a:p>
            <a:r>
              <a:rPr lang="en-US" dirty="0"/>
              <a:t>About 5 to 10% of patients  on TPN have complications </a:t>
            </a:r>
            <a:r>
              <a:rPr lang="en-US" dirty="0" smtClean="0"/>
              <a:t>related to </a:t>
            </a:r>
            <a:r>
              <a:rPr lang="en-US" dirty="0"/>
              <a:t>central venous </a:t>
            </a:r>
            <a:r>
              <a:rPr lang="en-US" dirty="0" smtClean="0"/>
              <a:t>access, mainly sepsis.</a:t>
            </a:r>
            <a:endParaRPr lang="en-US" dirty="0"/>
          </a:p>
          <a:p>
            <a:pPr>
              <a:buNone/>
            </a:pPr>
            <a:r>
              <a:rPr lang="en-US" b="1" dirty="0" smtClean="0"/>
              <a:t>.</a:t>
            </a:r>
            <a:r>
              <a:rPr lang="en-US" dirty="0" smtClean="0"/>
              <a:t> </a:t>
            </a:r>
            <a:r>
              <a:rPr lang="en-US" dirty="0"/>
              <a:t>Glucose abnormalities (</a:t>
            </a:r>
            <a:r>
              <a:rPr lang="en-US" dirty="0" err="1"/>
              <a:t>hyperglycaemia</a:t>
            </a:r>
            <a:r>
              <a:rPr lang="en-US" dirty="0"/>
              <a:t> or </a:t>
            </a:r>
            <a:r>
              <a:rPr lang="en-US" dirty="0" err="1"/>
              <a:t>hypoglycaemia</a:t>
            </a:r>
            <a:r>
              <a:rPr lang="en-US" dirty="0"/>
              <a:t>) or liver dysfunction occurs in &gt;90% of patients</a:t>
            </a:r>
            <a:r>
              <a:rPr lang="en-US" dirty="0" smtClean="0"/>
              <a:t>.</a:t>
            </a:r>
          </a:p>
          <a:p>
            <a:r>
              <a:rPr lang="en-US" dirty="0" smtClean="0"/>
              <a:t>TPN increases the risk of acute </a:t>
            </a:r>
            <a:r>
              <a:rPr lang="en-US" dirty="0" err="1" smtClean="0"/>
              <a:t>cholecystitis</a:t>
            </a:r>
            <a:r>
              <a:rPr lang="en-US" dirty="0" smtClean="0"/>
              <a:t> due to complete </a:t>
            </a:r>
            <a:r>
              <a:rPr lang="en-US" dirty="0" err="1" smtClean="0"/>
              <a:t>unusage</a:t>
            </a:r>
            <a:r>
              <a:rPr lang="en-US" dirty="0" smtClean="0"/>
              <a:t> of gastrointestinal tract, which may result in bile stasis in the gall gladder.</a:t>
            </a:r>
            <a:endParaRPr lang="en-US" dirty="0"/>
          </a:p>
          <a:p>
            <a:pPr>
              <a:buNone/>
            </a:pPr>
            <a:endParaRPr lang="en-US"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28600"/>
            <a:ext cx="8229600" cy="5897563"/>
          </a:xfrm>
        </p:spPr>
        <p:txBody>
          <a:bodyPr>
            <a:normAutofit lnSpcReduction="10000"/>
          </a:bodyPr>
          <a:lstStyle/>
          <a:p>
            <a:pPr>
              <a:buNone/>
            </a:pPr>
            <a:r>
              <a:rPr lang="en-US" b="1" dirty="0"/>
              <a:t>ABNORMALITIES OF SERUM ELECTROLYTES AND MINERALS</a:t>
            </a:r>
            <a:endParaRPr lang="en-US" dirty="0"/>
          </a:p>
          <a:p>
            <a:r>
              <a:rPr lang="en-US" dirty="0"/>
              <a:t>This should be corrected by modifying subsequent infusion or, if correction is urgently required, by beginning appropriate peripheral vein infusions.</a:t>
            </a:r>
          </a:p>
          <a:p>
            <a:r>
              <a:rPr lang="en-US" b="1" dirty="0"/>
              <a:t>Volume overload:</a:t>
            </a:r>
            <a:r>
              <a:rPr lang="en-US" dirty="0"/>
              <a:t> (Suggested by &gt;</a:t>
            </a:r>
            <a:r>
              <a:rPr lang="en-US" dirty="0" smtClean="0"/>
              <a:t>1kg/day </a:t>
            </a:r>
            <a:r>
              <a:rPr lang="en-US" dirty="0"/>
              <a:t>weight gain).</a:t>
            </a:r>
          </a:p>
          <a:p>
            <a:r>
              <a:rPr lang="en-US" b="1" dirty="0"/>
              <a:t>Metabolic bone disease: </a:t>
            </a:r>
            <a:r>
              <a:rPr lang="en-US" dirty="0"/>
              <a:t>This occurs in patients receiving TPN for &gt; 3months. There is severe pain in the back and lower extremities. Treatment is to temporarily stop TPN.</a:t>
            </a:r>
          </a:p>
          <a:p>
            <a:endParaRPr lang="en-US"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28600"/>
            <a:ext cx="8229600" cy="6324600"/>
          </a:xfrm>
        </p:spPr>
        <p:txBody>
          <a:bodyPr/>
          <a:lstStyle/>
          <a:p>
            <a:r>
              <a:rPr lang="en-US" b="1" dirty="0"/>
              <a:t>Adverse reaction to lipid emulsion</a:t>
            </a:r>
            <a:r>
              <a:rPr lang="en-US" dirty="0"/>
              <a:t>: This occurs in the form of </a:t>
            </a:r>
            <a:r>
              <a:rPr lang="en-US" dirty="0" err="1"/>
              <a:t>dyspnoea</a:t>
            </a:r>
            <a:r>
              <a:rPr lang="en-US" dirty="0"/>
              <a:t>, </a:t>
            </a:r>
            <a:r>
              <a:rPr lang="en-US" dirty="0" err="1"/>
              <a:t>cutaneous</a:t>
            </a:r>
            <a:r>
              <a:rPr lang="en-US" dirty="0"/>
              <a:t> allergic reaction, nausea, head ache, back pain, dizziness and sweating. They are uncommon but may occur early, </a:t>
            </a:r>
            <a:r>
              <a:rPr lang="en-US" dirty="0" smtClean="0"/>
              <a:t>particularly </a:t>
            </a:r>
            <a:r>
              <a:rPr lang="en-US" dirty="0"/>
              <a:t>if lipids are given at &gt;1.0kcal/kg/hour. Temporary </a:t>
            </a:r>
            <a:r>
              <a:rPr lang="en-US" dirty="0" err="1"/>
              <a:t>hyperlipidaemia</a:t>
            </a:r>
            <a:r>
              <a:rPr lang="en-US" dirty="0"/>
              <a:t> may occur, particularly in patients with kidney or liver failure. Treatment is to either slow or temporarily stop lipid emulsion infusion.</a:t>
            </a:r>
          </a:p>
          <a:p>
            <a:endParaRPr lang="en-US"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28600"/>
            <a:ext cx="8229600" cy="5897563"/>
          </a:xfrm>
        </p:spPr>
        <p:txBody>
          <a:bodyPr/>
          <a:lstStyle/>
          <a:p>
            <a:pPr>
              <a:buNone/>
            </a:pPr>
            <a:r>
              <a:rPr lang="en-US" sz="4000" b="1" dirty="0"/>
              <a:t>Conclusion:</a:t>
            </a:r>
            <a:r>
              <a:rPr lang="en-US" sz="4000" dirty="0"/>
              <a:t> </a:t>
            </a:r>
            <a:endParaRPr lang="en-US" sz="4000" dirty="0" smtClean="0"/>
          </a:p>
          <a:p>
            <a:pPr>
              <a:buNone/>
            </a:pPr>
            <a:r>
              <a:rPr lang="en-US" sz="4000" dirty="0" smtClean="0"/>
              <a:t>   Despite </a:t>
            </a:r>
            <a:r>
              <a:rPr lang="en-US" sz="4000" dirty="0"/>
              <a:t>all the complications associated with the use of TPN, its benefits cannot be overlooked and if all the necessary precautions are taken, the complications can be minimized</a:t>
            </a:r>
            <a:r>
              <a:rPr lang="en-US" dirty="0"/>
              <a:t>.</a:t>
            </a:r>
          </a:p>
          <a:p>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229600" cy="5745163"/>
          </a:xfrm>
        </p:spPr>
        <p:txBody>
          <a:bodyPr>
            <a:normAutofit lnSpcReduction="10000"/>
          </a:bodyPr>
          <a:lstStyle/>
          <a:p>
            <a:pPr>
              <a:buNone/>
            </a:pPr>
            <a:r>
              <a:rPr lang="en-US" b="1" dirty="0"/>
              <a:t>INTRODUCTION</a:t>
            </a:r>
            <a:endParaRPr lang="en-US" dirty="0"/>
          </a:p>
          <a:p>
            <a:r>
              <a:rPr lang="en-US" sz="4400" dirty="0" err="1"/>
              <a:t>Parenteral</a:t>
            </a:r>
            <a:r>
              <a:rPr lang="en-US" sz="4400" dirty="0"/>
              <a:t> nutrition is feeding a person intravenously, bypassing the usual process of eating and digestion. The person receives nutritional </a:t>
            </a:r>
            <a:r>
              <a:rPr lang="en-US" sz="4400" dirty="0" smtClean="0"/>
              <a:t>formulation </a:t>
            </a:r>
            <a:r>
              <a:rPr lang="en-US" sz="4400" dirty="0"/>
              <a:t>that </a:t>
            </a:r>
            <a:r>
              <a:rPr lang="en-US" sz="4400" dirty="0" smtClean="0"/>
              <a:t>contains nutrients </a:t>
            </a:r>
            <a:r>
              <a:rPr lang="en-US" sz="4400" dirty="0"/>
              <a:t>such as salts, glucose, amino acid, lipids, vitamins etc</a:t>
            </a:r>
            <a:r>
              <a:rPr lang="en-US" sz="4400" dirty="0" smtClean="0"/>
              <a:t>.</a:t>
            </a:r>
            <a:endParaRPr lang="en-US" sz="44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04800"/>
            <a:ext cx="8305800" cy="6172200"/>
          </a:xfrm>
        </p:spPr>
        <p:txBody>
          <a:bodyPr>
            <a:noAutofit/>
          </a:bodyPr>
          <a:lstStyle/>
          <a:p>
            <a:r>
              <a:rPr lang="en-US" sz="4400" dirty="0" smtClean="0"/>
              <a:t> </a:t>
            </a:r>
            <a:r>
              <a:rPr lang="en-US" sz="4400" dirty="0" err="1" smtClean="0"/>
              <a:t>Parenteral</a:t>
            </a:r>
            <a:r>
              <a:rPr lang="en-US" sz="4400" dirty="0" smtClean="0"/>
              <a:t> nutrition is divided into two; (1) Partial </a:t>
            </a:r>
            <a:r>
              <a:rPr lang="en-US" sz="4400" dirty="0" err="1" smtClean="0"/>
              <a:t>parenteral</a:t>
            </a:r>
            <a:r>
              <a:rPr lang="en-US" sz="4400" dirty="0" smtClean="0"/>
              <a:t> nutrition in which case only part of the daily nutritional requirement is supplied, supplementing an oral intake. Many hospitalized patients are given dextrose, electrolytes or amino acid solutions by this method.</a:t>
            </a:r>
          </a:p>
          <a:p>
            <a:endParaRPr lang="en-US" sz="44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04800"/>
            <a:ext cx="8229600" cy="5821363"/>
          </a:xfrm>
        </p:spPr>
        <p:txBody>
          <a:bodyPr>
            <a:noAutofit/>
          </a:bodyPr>
          <a:lstStyle/>
          <a:p>
            <a:r>
              <a:rPr lang="en-US" sz="4000" dirty="0"/>
              <a:t>(2) Total </a:t>
            </a:r>
            <a:r>
              <a:rPr lang="en-US" sz="4000" dirty="0" err="1"/>
              <a:t>parenteral</a:t>
            </a:r>
            <a:r>
              <a:rPr lang="en-US" sz="4000" dirty="0"/>
              <a:t> nutrition (TPN) which supplies all daily nutritional requirements of the person. </a:t>
            </a:r>
            <a:r>
              <a:rPr lang="en-US" sz="4000" dirty="0" smtClean="0"/>
              <a:t> </a:t>
            </a:r>
            <a:r>
              <a:rPr lang="en-US" sz="4000" dirty="0"/>
              <a:t>Because TPN solution is concentrated and can cause thrombosis of peripheral veins, a central venous catheter is usually required.</a:t>
            </a:r>
          </a:p>
          <a:p>
            <a:pPr>
              <a:buNone/>
            </a:pPr>
            <a:r>
              <a:rPr lang="en-US" sz="4000" dirty="0" smtClean="0"/>
              <a:t>	</a:t>
            </a:r>
            <a:endParaRPr lang="en-US" sz="4000" dirty="0"/>
          </a:p>
          <a:p>
            <a:endParaRPr lang="en-US" sz="40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382000" cy="6324600"/>
          </a:xfrm>
        </p:spPr>
        <p:txBody>
          <a:bodyPr>
            <a:normAutofit fontScale="92500" lnSpcReduction="10000"/>
          </a:bodyPr>
          <a:lstStyle/>
          <a:p>
            <a:pPr>
              <a:buNone/>
            </a:pPr>
            <a:r>
              <a:rPr lang="en-US" b="1" dirty="0" smtClean="0"/>
              <a:t>INDICATIONS FOR TPN IN HAEMATOPOIETIC  STEM CELL TRANSPLANTATION</a:t>
            </a:r>
          </a:p>
          <a:p>
            <a:pPr>
              <a:buNone/>
            </a:pPr>
            <a:r>
              <a:rPr lang="en-US" dirty="0" err="1" smtClean="0"/>
              <a:t>Mucositis</a:t>
            </a:r>
            <a:r>
              <a:rPr lang="en-US" dirty="0" smtClean="0"/>
              <a:t> of the gastrointestinal tract:</a:t>
            </a:r>
          </a:p>
          <a:p>
            <a:r>
              <a:rPr lang="en-US" dirty="0" smtClean="0"/>
              <a:t>This is the main indication for TPN in patients undergoing HSCT </a:t>
            </a:r>
          </a:p>
          <a:p>
            <a:r>
              <a:rPr lang="en-US" dirty="0" smtClean="0"/>
              <a:t>Usually develops within 7-10 days after </a:t>
            </a:r>
            <a:r>
              <a:rPr lang="en-US" dirty="0" smtClean="0"/>
              <a:t>chemotherapy and radiotherapy </a:t>
            </a:r>
            <a:r>
              <a:rPr lang="en-US" dirty="0" smtClean="0"/>
              <a:t>during conditioning of patient for BMT resulting in </a:t>
            </a:r>
            <a:r>
              <a:rPr lang="en-US" dirty="0" err="1" smtClean="0"/>
              <a:t>oroesophageal</a:t>
            </a:r>
            <a:r>
              <a:rPr lang="en-US" dirty="0" smtClean="0"/>
              <a:t> </a:t>
            </a:r>
            <a:r>
              <a:rPr lang="en-US" dirty="0" err="1" smtClean="0"/>
              <a:t>mucositis</a:t>
            </a:r>
            <a:r>
              <a:rPr lang="en-US" dirty="0" smtClean="0"/>
              <a:t> and gastrointestinal toxicity</a:t>
            </a:r>
          </a:p>
          <a:p>
            <a:r>
              <a:rPr lang="en-US" dirty="0" smtClean="0"/>
              <a:t>This may result in decreased oral intake of food, nausea, vomiting, </a:t>
            </a:r>
            <a:r>
              <a:rPr lang="en-US" dirty="0" err="1" smtClean="0"/>
              <a:t>diarrhoea</a:t>
            </a:r>
            <a:r>
              <a:rPr lang="en-US" dirty="0" smtClean="0"/>
              <a:t> and decreased nutrient absorption which may last up to 2-3weeks after BMT</a:t>
            </a:r>
          </a:p>
          <a:p>
            <a:endParaRPr lang="en-US" sz="2800" dirty="0" smtClean="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28600"/>
            <a:ext cx="8229600" cy="6324600"/>
          </a:xfrm>
        </p:spPr>
        <p:txBody>
          <a:bodyPr>
            <a:noAutofit/>
          </a:bodyPr>
          <a:lstStyle/>
          <a:p>
            <a:pPr>
              <a:buNone/>
            </a:pPr>
            <a:r>
              <a:rPr lang="en-US" sz="4000" dirty="0" smtClean="0"/>
              <a:t>Increased energy demand by the recipient </a:t>
            </a:r>
          </a:p>
          <a:p>
            <a:r>
              <a:rPr lang="en-US" sz="4000" dirty="0" smtClean="0"/>
              <a:t>Metabolic effects of the conditioning regimens, and possible BMT complications such as sepsis and </a:t>
            </a:r>
            <a:r>
              <a:rPr lang="en-US" sz="4000" dirty="0" err="1" smtClean="0"/>
              <a:t>GVsHD</a:t>
            </a:r>
            <a:endParaRPr lang="en-US" sz="4000" dirty="0" smtClean="0"/>
          </a:p>
          <a:p>
            <a:r>
              <a:rPr lang="en-US" sz="4000" dirty="0" smtClean="0"/>
              <a:t>Impaired glucose tolerance resulting from steroid or cyclosporine administration or effect of BMT on pancreatic </a:t>
            </a:r>
            <a:r>
              <a:rPr lang="el-GR" sz="4000" dirty="0" smtClean="0"/>
              <a:t>β</a:t>
            </a:r>
            <a:r>
              <a:rPr lang="en-US" sz="4000" dirty="0" smtClean="0"/>
              <a:t> cell function</a:t>
            </a:r>
            <a:endParaRPr lang="en-US" sz="40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28600"/>
            <a:ext cx="8382000" cy="6400800"/>
          </a:xfrm>
        </p:spPr>
        <p:txBody>
          <a:bodyPr>
            <a:normAutofit fontScale="92500"/>
          </a:bodyPr>
          <a:lstStyle/>
          <a:p>
            <a:pPr>
              <a:buNone/>
            </a:pPr>
            <a:r>
              <a:rPr lang="en-US" b="1" dirty="0" smtClean="0"/>
              <a:t>TIMING of TPN</a:t>
            </a:r>
          </a:p>
          <a:p>
            <a:r>
              <a:rPr lang="en-US" sz="4000" dirty="0" smtClean="0"/>
              <a:t>TPN is often considered to be an expensive procedure and it is therefore started only when it becomes necessary</a:t>
            </a:r>
          </a:p>
          <a:p>
            <a:r>
              <a:rPr lang="en-US" sz="4000" dirty="0" smtClean="0"/>
              <a:t>In </a:t>
            </a:r>
            <a:r>
              <a:rPr lang="en-US" sz="4000" dirty="0" smtClean="0"/>
              <a:t>some </a:t>
            </a:r>
            <a:r>
              <a:rPr lang="en-US" sz="4000" dirty="0" err="1" smtClean="0"/>
              <a:t>centres</a:t>
            </a:r>
            <a:r>
              <a:rPr lang="en-US" sz="4000" dirty="0" smtClean="0"/>
              <a:t> </a:t>
            </a:r>
            <a:r>
              <a:rPr lang="en-US" sz="4000" dirty="0" smtClean="0"/>
              <a:t>TPN </a:t>
            </a:r>
            <a:r>
              <a:rPr lang="en-US" sz="4000" dirty="0" smtClean="0"/>
              <a:t>is</a:t>
            </a:r>
            <a:r>
              <a:rPr lang="en-US" sz="4000" dirty="0" smtClean="0"/>
              <a:t> </a:t>
            </a:r>
            <a:r>
              <a:rPr lang="en-US" sz="4000" dirty="0" smtClean="0"/>
              <a:t>initiated </a:t>
            </a:r>
            <a:r>
              <a:rPr lang="en-US" sz="4000" dirty="0" smtClean="0"/>
              <a:t>before commencement of </a:t>
            </a:r>
            <a:r>
              <a:rPr lang="en-US" sz="4000" dirty="0" smtClean="0"/>
              <a:t>chemotherapy and irradiation and continued up to day 28 post BMT </a:t>
            </a:r>
            <a:r>
              <a:rPr lang="en-US" sz="4000" dirty="0" smtClean="0"/>
              <a:t>while</a:t>
            </a:r>
            <a:r>
              <a:rPr lang="en-US" sz="4000" dirty="0" smtClean="0"/>
              <a:t> </a:t>
            </a:r>
            <a:r>
              <a:rPr lang="en-US" sz="4000" dirty="0" smtClean="0"/>
              <a:t>in </a:t>
            </a:r>
            <a:r>
              <a:rPr lang="en-US" sz="4000" dirty="0" smtClean="0"/>
              <a:t>other</a:t>
            </a:r>
            <a:r>
              <a:rPr lang="en-US" sz="4000" dirty="0" smtClean="0"/>
              <a:t> </a:t>
            </a:r>
            <a:r>
              <a:rPr lang="en-US" sz="4000" dirty="0" err="1" smtClean="0"/>
              <a:t>centres</a:t>
            </a:r>
            <a:r>
              <a:rPr lang="en-US" sz="4000" dirty="0" smtClean="0"/>
              <a:t>, TPN is routinely initiated on day 1 after BMT and continued for 15 – 21 days</a:t>
            </a:r>
            <a:endParaRPr lang="en-US" sz="40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28600"/>
            <a:ext cx="8229600" cy="5897563"/>
          </a:xfrm>
        </p:spPr>
        <p:txBody>
          <a:bodyPr>
            <a:normAutofit lnSpcReduction="10000"/>
          </a:bodyPr>
          <a:lstStyle/>
          <a:p>
            <a:pPr>
              <a:buNone/>
            </a:pPr>
            <a:r>
              <a:rPr lang="en-US" sz="4400" b="1" dirty="0"/>
              <a:t>NUTRITIONAL CONTENT</a:t>
            </a:r>
            <a:endParaRPr lang="en-US" sz="4400" dirty="0"/>
          </a:p>
          <a:p>
            <a:r>
              <a:rPr lang="en-US" sz="4400" dirty="0"/>
              <a:t>TPN requires water (30 to 40 </a:t>
            </a:r>
            <a:r>
              <a:rPr lang="en-US" sz="4400" dirty="0" err="1"/>
              <a:t>mL</a:t>
            </a:r>
            <a:r>
              <a:rPr lang="en-US" sz="4400" dirty="0"/>
              <a:t>/kg/day), energy (30-60kcal/kg/day, depending on energy expenditure) amino </a:t>
            </a:r>
            <a:r>
              <a:rPr lang="en-US" sz="4400" dirty="0" smtClean="0"/>
              <a:t>acids and lipids </a:t>
            </a:r>
            <a:r>
              <a:rPr lang="en-US" sz="4400" dirty="0"/>
              <a:t>(1 to 2g/kg/day depending on the degree of catabolism</a:t>
            </a:r>
            <a:r>
              <a:rPr lang="en-US" sz="4400" dirty="0" smtClean="0"/>
              <a:t>) </a:t>
            </a:r>
            <a:r>
              <a:rPr lang="en-US" sz="4400" dirty="0"/>
              <a:t>vitamins and minerals. </a:t>
            </a:r>
          </a:p>
          <a:p>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303</TotalTime>
  <Words>1092</Words>
  <Application>Microsoft Office PowerPoint</Application>
  <PresentationFormat>On-screen Show (4:3)</PresentationFormat>
  <Paragraphs>169</Paragraphs>
  <Slides>23</Slides>
  <Notes>23</Notes>
  <HiddenSlides>0</HiddenSlides>
  <MMClips>0</MMClips>
  <ScaleCrop>false</ScaleCrop>
  <HeadingPairs>
    <vt:vector size="4" baseType="variant">
      <vt:variant>
        <vt:lpstr>Theme</vt:lpstr>
      </vt:variant>
      <vt:variant>
        <vt:i4>1</vt:i4>
      </vt:variant>
      <vt:variant>
        <vt:lpstr>Slide Titles</vt:lpstr>
      </vt:variant>
      <vt:variant>
        <vt:i4>23</vt:i4>
      </vt:variant>
    </vt:vector>
  </HeadingPairs>
  <TitlesOfParts>
    <vt:vector size="24" baseType="lpstr">
      <vt:lpstr>Office Theme</vt:lpstr>
      <vt:lpstr>Slide 1</vt:lpstr>
      <vt:lpstr>Slide 2</vt:lpstr>
      <vt:lpstr>Slide 3</vt:lpstr>
      <vt:lpstr>Slide 4</vt:lpstr>
      <vt:lpstr>Slide 5</vt:lpstr>
      <vt:lpstr>Slide 6</vt:lpstr>
      <vt:lpstr>Slide 7</vt:lpstr>
      <vt:lpstr>Slide 8</vt:lpstr>
      <vt:lpstr>Slide 9</vt:lpstr>
      <vt:lpstr>BASIC ADULT DAILY REQUIREMENTS FOR TOTAL PARENTERAL NUTRITION </vt:lpstr>
      <vt:lpstr>Slide 11</vt:lpstr>
      <vt:lpstr>Slide 12</vt:lpstr>
      <vt:lpstr>Slide 13</vt:lpstr>
      <vt:lpstr>Slide 14</vt:lpstr>
      <vt:lpstr>Slide 15</vt:lpstr>
      <vt:lpstr>Slide 16</vt:lpstr>
      <vt:lpstr>Slide 17</vt:lpstr>
      <vt:lpstr>Slide 18</vt:lpstr>
      <vt:lpstr>Slide 19</vt:lpstr>
      <vt:lpstr>Slide 20</vt:lpstr>
      <vt:lpstr>Slide 21</vt:lpstr>
      <vt:lpstr>Slide 22</vt:lpstr>
      <vt:lpstr>Slide 23</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UNIBEN</dc:creator>
  <cp:lastModifiedBy>UNIBEN</cp:lastModifiedBy>
  <cp:revision>33</cp:revision>
  <dcterms:created xsi:type="dcterms:W3CDTF">2011-10-11T14:26:13Z</dcterms:created>
  <dcterms:modified xsi:type="dcterms:W3CDTF">2013-07-22T13:27:42Z</dcterms:modified>
</cp:coreProperties>
</file>