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58" r:id="rId5"/>
    <p:sldId id="260" r:id="rId6"/>
    <p:sldId id="261" r:id="rId7"/>
    <p:sldId id="259" r:id="rId8"/>
    <p:sldId id="280" r:id="rId9"/>
    <p:sldId id="263" r:id="rId10"/>
    <p:sldId id="269" r:id="rId11"/>
    <p:sldId id="264" r:id="rId12"/>
    <p:sldId id="268" r:id="rId13"/>
    <p:sldId id="265" r:id="rId14"/>
    <p:sldId id="266" r:id="rId15"/>
    <p:sldId id="272" r:id="rId16"/>
    <p:sldId id="274" r:id="rId17"/>
    <p:sldId id="275" r:id="rId18"/>
    <p:sldId id="277" r:id="rId19"/>
    <p:sldId id="276" r:id="rId20"/>
    <p:sldId id="278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0CBB-0A98-4E19-AD97-356CBB12A95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8262-5D88-4547-A0BE-06DAAA036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0CBB-0A98-4E19-AD97-356CBB12A95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8262-5D88-4547-A0BE-06DAAA036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0CBB-0A98-4E19-AD97-356CBB12A95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8262-5D88-4547-A0BE-06DAAA036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0CBB-0A98-4E19-AD97-356CBB12A95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8262-5D88-4547-A0BE-06DAAA036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0CBB-0A98-4E19-AD97-356CBB12A95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8262-5D88-4547-A0BE-06DAAA036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0CBB-0A98-4E19-AD97-356CBB12A95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8262-5D88-4547-A0BE-06DAAA036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0CBB-0A98-4E19-AD97-356CBB12A95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8262-5D88-4547-A0BE-06DAAA036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0CBB-0A98-4E19-AD97-356CBB12A95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8262-5D88-4547-A0BE-06DAAA036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0CBB-0A98-4E19-AD97-356CBB12A95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8262-5D88-4547-A0BE-06DAAA036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0CBB-0A98-4E19-AD97-356CBB12A95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8262-5D88-4547-A0BE-06DAAA036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3B00CBB-0A98-4E19-AD97-356CBB12A95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3268262-5D88-4547-A0BE-06DAAA036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3B00CBB-0A98-4E19-AD97-356CBB12A95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3268262-5D88-4547-A0BE-06DAAA036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Prevention of </a:t>
            </a:r>
            <a:r>
              <a:rPr lang="en-US" sz="3600" dirty="0" smtClean="0"/>
              <a:t>infections </a:t>
            </a:r>
            <a:r>
              <a:rPr lang="en-US" sz="3600" dirty="0" smtClean="0"/>
              <a:t>in </a:t>
            </a:r>
            <a:r>
              <a:rPr lang="en-US" sz="3600" dirty="0" smtClean="0"/>
              <a:t>a stem </a:t>
            </a:r>
            <a:r>
              <a:rPr lang="en-US" sz="3600" dirty="0" smtClean="0"/>
              <a:t>cell </a:t>
            </a:r>
            <a:r>
              <a:rPr lang="en-US" sz="3600" dirty="0" smtClean="0"/>
              <a:t>transplantation </a:t>
            </a:r>
            <a:r>
              <a:rPr lang="en-US" sz="3600" dirty="0" smtClean="0"/>
              <a:t>unit</a:t>
            </a:r>
            <a:endParaRPr lang="en-US" sz="36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8077200" cy="149961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By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D.N. Onunu</a:t>
            </a:r>
          </a:p>
          <a:p>
            <a:pPr algn="ctr"/>
            <a:r>
              <a:rPr lang="en-US" sz="2000" dirty="0" smtClean="0"/>
              <a:t>Department of Nursing Services</a:t>
            </a:r>
          </a:p>
          <a:p>
            <a:pPr algn="ctr"/>
            <a:r>
              <a:rPr lang="en-US" sz="2000" dirty="0" smtClean="0"/>
              <a:t>University of Benin Teaching Hospital Benin City, Nigeria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Prevention; HEALTH CARE PERSONNEL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Knowledge and compliance to CDC guidelines by health care personnel</a:t>
            </a:r>
          </a:p>
          <a:p>
            <a:r>
              <a:rPr lang="en-US" dirty="0" smtClean="0"/>
              <a:t>Hand washing with liquid soap is suitable for removal of transient organisms.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Hand washing is the single most important procedure for preventing infection</a:t>
            </a:r>
          </a:p>
          <a:p>
            <a:r>
              <a:rPr lang="en-US" dirty="0" smtClean="0"/>
              <a:t>Drying is an essential part  of  the hand  hygiene process</a:t>
            </a:r>
          </a:p>
          <a:p>
            <a:r>
              <a:rPr lang="en-US" dirty="0" smtClean="0"/>
              <a:t>Rings and wristwatches must be removed.</a:t>
            </a:r>
          </a:p>
          <a:p>
            <a:r>
              <a:rPr lang="en-US" dirty="0" smtClean="0"/>
              <a:t>Bactericidal </a:t>
            </a:r>
            <a:r>
              <a:rPr lang="en-US" dirty="0" smtClean="0"/>
              <a:t>alcoholic  </a:t>
            </a:r>
            <a:r>
              <a:rPr lang="en-US" dirty="0" smtClean="0"/>
              <a:t>hand-rub </a:t>
            </a:r>
            <a:r>
              <a:rPr lang="en-US" dirty="0" smtClean="0"/>
              <a:t>is a quick effective  means  of cleansing hands</a:t>
            </a:r>
          </a:p>
          <a:p>
            <a:pPr lvl="1"/>
            <a:r>
              <a:rPr lang="en-US" dirty="0" smtClean="0"/>
              <a:t>This can be  done when hands are clean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Proper  use  of  protective </a:t>
            </a:r>
            <a:r>
              <a:rPr lang="en-US" dirty="0" err="1" smtClean="0"/>
              <a:t>clothings</a:t>
            </a:r>
            <a:r>
              <a:rPr lang="en-US" dirty="0" smtClean="0"/>
              <a:t>  -  proper use of  gowns, facemask  gloves  before  entering  the  isolation  rooms</a:t>
            </a:r>
          </a:p>
          <a:p>
            <a:r>
              <a:rPr lang="en-US" dirty="0" smtClean="0"/>
              <a:t>Application  of  bactericidal  lotions  in  the  sinks, toilets  and  drains  in the bathroom</a:t>
            </a:r>
          </a:p>
          <a:p>
            <a:r>
              <a:rPr lang="en-US" dirty="0" err="1" smtClean="0"/>
              <a:t>Rorm</a:t>
            </a:r>
            <a:r>
              <a:rPr lang="en-US" dirty="0" smtClean="0"/>
              <a:t> should be cultured twice a year – or as the case may be depending on centre.</a:t>
            </a:r>
          </a:p>
          <a:p>
            <a:r>
              <a:rPr lang="en-US" dirty="0" smtClean="0"/>
              <a:t>Environmental cleanliness – surfaces, equipments, toys, bed and patients toilet should be cleaned daily.</a:t>
            </a:r>
          </a:p>
          <a:p>
            <a:r>
              <a:rPr lang="en-US" dirty="0" err="1" smtClean="0"/>
              <a:t>Maintainance</a:t>
            </a:r>
            <a:r>
              <a:rPr lang="en-US" dirty="0" smtClean="0"/>
              <a:t> of strict aseptic techniques during all tasks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Clean food – under cooked fish and meat are potential risk for infection, so food must be properly cooked for </a:t>
            </a:r>
            <a:r>
              <a:rPr lang="en-US" dirty="0" err="1" smtClean="0"/>
              <a:t>immunosuppressed</a:t>
            </a:r>
            <a:r>
              <a:rPr lang="en-US" dirty="0" smtClean="0"/>
              <a:t> patients</a:t>
            </a:r>
          </a:p>
          <a:p>
            <a:r>
              <a:rPr lang="en-US" dirty="0" smtClean="0"/>
              <a:t>Bed pans and urinals should be washed and disinfected before use</a:t>
            </a:r>
          </a:p>
          <a:p>
            <a:r>
              <a:rPr lang="en-US" dirty="0" smtClean="0"/>
              <a:t>All shared equipments must be heat treated between use.</a:t>
            </a:r>
          </a:p>
          <a:p>
            <a:r>
              <a:rPr lang="en-US" dirty="0" smtClean="0"/>
              <a:t>Reliable hospital </a:t>
            </a:r>
            <a:r>
              <a:rPr lang="en-US" dirty="0" err="1" smtClean="0"/>
              <a:t>laundary</a:t>
            </a:r>
            <a:r>
              <a:rPr lang="en-US" dirty="0" smtClean="0"/>
              <a:t> – used linen must be  washed  and thermally disinfected to eliminate micro-organisms</a:t>
            </a:r>
          </a:p>
          <a:p>
            <a:r>
              <a:rPr lang="en-US" dirty="0" smtClean="0"/>
              <a:t>Clean linen should be  stored in a safe clean manner</a:t>
            </a:r>
          </a:p>
          <a:p>
            <a:r>
              <a:rPr lang="en-US" dirty="0" smtClean="0"/>
              <a:t>Regular observations – vital signs should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Regular observations</a:t>
            </a:r>
          </a:p>
          <a:p>
            <a:pPr lvl="1"/>
            <a:r>
              <a:rPr lang="en-US" dirty="0" smtClean="0"/>
              <a:t>vital signs should be monitored regularly  as pyrexia is a sign of infection and patient must be screened immediately.</a:t>
            </a:r>
          </a:p>
          <a:p>
            <a:endParaRPr lang="en-US" dirty="0" smtClean="0"/>
          </a:p>
          <a:p>
            <a:r>
              <a:rPr lang="en-US" dirty="0" smtClean="0"/>
              <a:t>Fit and healthy </a:t>
            </a:r>
            <a:r>
              <a:rPr lang="en-US" dirty="0" smtClean="0"/>
              <a:t>staffs</a:t>
            </a:r>
          </a:p>
          <a:p>
            <a:pPr lvl="1"/>
            <a:r>
              <a:rPr lang="en-US" dirty="0" smtClean="0"/>
              <a:t>staffs </a:t>
            </a:r>
            <a:r>
              <a:rPr lang="en-US" dirty="0" smtClean="0"/>
              <a:t>should be free from infection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Should stay away from the centre when they have catarrh, cough,(common cold).Have adequate vaccination.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Restrict potted plants and flowers </a:t>
            </a:r>
            <a:r>
              <a:rPr lang="en-US" dirty="0" smtClean="0"/>
              <a:t>in the rooms as they are reservoir to potential </a:t>
            </a:r>
            <a:r>
              <a:rPr lang="en-US" dirty="0" smtClean="0"/>
              <a:t>pathogens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Patient education</a:t>
            </a:r>
          </a:p>
          <a:p>
            <a:pPr lvl="1"/>
            <a:r>
              <a:rPr lang="en-US" dirty="0" smtClean="0"/>
              <a:t>important because it enhances patients compliance to prevention of infection.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educate visitors on the need to keep away from the centre when they have common cold or contagious disease</a:t>
            </a:r>
          </a:p>
          <a:p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1295400" y="40386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Prevention; Visitors/Relations 1 </a:t>
            </a:r>
            <a:endParaRPr lang="en-US" b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Rules to imbibe when visiting;</a:t>
            </a:r>
          </a:p>
          <a:p>
            <a:pPr lvl="1"/>
            <a:r>
              <a:rPr lang="en-US" dirty="0" smtClean="0"/>
              <a:t>Do not come in with foods or drinks.</a:t>
            </a:r>
          </a:p>
          <a:p>
            <a:pPr lvl="1"/>
            <a:r>
              <a:rPr lang="en-US" dirty="0" smtClean="0"/>
              <a:t>Carry out proper hand washing and sanitizing.</a:t>
            </a:r>
          </a:p>
          <a:p>
            <a:pPr lvl="1"/>
            <a:r>
              <a:rPr lang="en-US" dirty="0" smtClean="0"/>
              <a:t>Wear gowns, facemasks and gloves prior to entering the isolation rooms.</a:t>
            </a:r>
          </a:p>
          <a:p>
            <a:pPr lvl="1"/>
            <a:r>
              <a:rPr lang="en-US" dirty="0" smtClean="0"/>
              <a:t>Not to remove face mask while in the isolation room.</a:t>
            </a:r>
          </a:p>
          <a:p>
            <a:pPr lvl="1"/>
            <a:r>
              <a:rPr lang="en-US" dirty="0" smtClean="0"/>
              <a:t>They should not eat or drink in the room.</a:t>
            </a:r>
          </a:p>
          <a:p>
            <a:pPr lvl="1"/>
            <a:r>
              <a:rPr lang="en-US" dirty="0" smtClean="0"/>
              <a:t>They should not use patients toilet.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Prevention; Visitors/Relations 2 </a:t>
            </a:r>
            <a:endParaRPr lang="en-US" b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planning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Discharge planning </a:t>
            </a:r>
            <a:endParaRPr lang="en-US" dirty="0" smtClean="0"/>
          </a:p>
          <a:p>
            <a:pPr lvl="1"/>
            <a:r>
              <a:rPr lang="en-US" dirty="0" smtClean="0"/>
              <a:t>proper </a:t>
            </a:r>
            <a:r>
              <a:rPr lang="en-US" dirty="0" smtClean="0"/>
              <a:t>health education should be given to significant family members who will be providing help and support to the </a:t>
            </a:r>
            <a:r>
              <a:rPr lang="en-US" dirty="0" err="1" smtClean="0"/>
              <a:t>immuno</a:t>
            </a:r>
            <a:r>
              <a:rPr lang="en-US" dirty="0" smtClean="0"/>
              <a:t>-compromised </a:t>
            </a:r>
            <a:r>
              <a:rPr lang="en-US" dirty="0" smtClean="0"/>
              <a:t>patient.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Improving Infection Control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development of scientific knowledge based nursing practice – </a:t>
            </a:r>
            <a:r>
              <a:rPr lang="en-US" dirty="0" smtClean="0">
                <a:solidFill>
                  <a:srgbClr val="FF0000"/>
                </a:solidFill>
              </a:rPr>
              <a:t>to identify new and effective strategies to prevent infection is essential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can be used as the basis for measuring quality care provided to patients.</a:t>
            </a:r>
          </a:p>
          <a:p>
            <a:r>
              <a:rPr lang="en-US" dirty="0" smtClean="0"/>
              <a:t>Audit </a:t>
            </a:r>
          </a:p>
          <a:p>
            <a:pPr lvl="1"/>
            <a:r>
              <a:rPr lang="en-US" dirty="0" smtClean="0"/>
              <a:t>this is a systematic, critical and continuing analysis of quality of care and use of resources to identify where improvements can be made </a:t>
            </a:r>
            <a:r>
              <a:rPr lang="en-US" dirty="0" smtClean="0">
                <a:solidFill>
                  <a:srgbClr val="FF0000"/>
                </a:solidFill>
              </a:rPr>
              <a:t>– such as mouth care, care of CVC, compliance to hand washing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  <p:pic>
        <p:nvPicPr>
          <p:cNvPr id="4" name="Content Placeholder 3" descr="P1000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1"/>
            <a:ext cx="8686800" cy="5181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Infections</a:t>
            </a:r>
            <a:r>
              <a:rPr lang="en-US" dirty="0" smtClean="0"/>
              <a:t> are caused by micro-organisms such as: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Viruses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P</a:t>
            </a:r>
            <a:r>
              <a:rPr lang="en-US" dirty="0" smtClean="0"/>
              <a:t>rions</a:t>
            </a:r>
            <a:endParaRPr lang="en-US" dirty="0" smtClean="0"/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acteria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V</a:t>
            </a:r>
            <a:r>
              <a:rPr lang="en-US" dirty="0" smtClean="0"/>
              <a:t>iroids </a:t>
            </a:r>
            <a:endParaRPr lang="en-US" dirty="0" smtClean="0"/>
          </a:p>
          <a:p>
            <a:pPr lvl="1"/>
            <a:r>
              <a:rPr lang="en-US" dirty="0" smtClean="0"/>
              <a:t> larger organisms like macro-parasites and fungi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  is the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invasion</a:t>
            </a:r>
            <a:r>
              <a:rPr lang="en-US" dirty="0" smtClean="0"/>
              <a:t> of a host bodily tissues  by disease causing </a:t>
            </a:r>
            <a:r>
              <a:rPr lang="en-US" dirty="0" smtClean="0"/>
              <a:t>organisms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their </a:t>
            </a:r>
            <a:r>
              <a:rPr lang="en-US" dirty="0" smtClean="0">
                <a:solidFill>
                  <a:srgbClr val="FF0000"/>
                </a:solidFill>
              </a:rPr>
              <a:t>multiplication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and the </a:t>
            </a:r>
            <a:r>
              <a:rPr lang="en-US" dirty="0" smtClean="0">
                <a:solidFill>
                  <a:srgbClr val="FF0000"/>
                </a:solidFill>
              </a:rPr>
              <a:t>reaction of the host tissues </a:t>
            </a:r>
            <a:r>
              <a:rPr lang="en-US" dirty="0" smtClean="0"/>
              <a:t>to these organisms and the </a:t>
            </a:r>
            <a:r>
              <a:rPr lang="en-US" dirty="0" smtClean="0">
                <a:solidFill>
                  <a:srgbClr val="FF0000"/>
                </a:solidFill>
              </a:rPr>
              <a:t>toxins</a:t>
            </a:r>
            <a:r>
              <a:rPr lang="en-US" dirty="0" smtClean="0"/>
              <a:t> they produce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Sources of infection for the transplant patient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physiological bacteria</a:t>
            </a:r>
          </a:p>
          <a:p>
            <a:r>
              <a:rPr lang="en-US" dirty="0" smtClean="0"/>
              <a:t>Personnel</a:t>
            </a:r>
            <a:endParaRPr lang="en-US" dirty="0" smtClean="0"/>
          </a:p>
          <a:p>
            <a:r>
              <a:rPr lang="en-US" dirty="0" smtClean="0"/>
              <a:t>Central venous catheter (CVC)</a:t>
            </a:r>
          </a:p>
          <a:p>
            <a:r>
              <a:rPr lang="en-US" dirty="0" smtClean="0"/>
              <a:t>Infusions</a:t>
            </a:r>
          </a:p>
          <a:p>
            <a:r>
              <a:rPr lang="en-US" dirty="0" smtClean="0"/>
              <a:t>Medications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Air</a:t>
            </a:r>
          </a:p>
          <a:p>
            <a:r>
              <a:rPr lang="en-US" dirty="0" smtClean="0"/>
              <a:t>Visitors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Principles of infection control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Preventive isolation  </a:t>
            </a:r>
          </a:p>
          <a:p>
            <a:pPr lvl="1"/>
            <a:r>
              <a:rPr lang="en-US" dirty="0" smtClean="0"/>
              <a:t>this has been used to reduce risk of infection for the neutropenic patient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 of protective clothing</a:t>
            </a:r>
          </a:p>
          <a:p>
            <a:pPr lvl="1"/>
            <a:r>
              <a:rPr lang="en-US" dirty="0" smtClean="0"/>
              <a:t> gowns, gloves and face masks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Health care personnel/staffs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Visitors or relations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show-poster" descr="http://www.merckmedicus.com/var/merck/storage/images/media/springer-healthcare/image/2-acu0203-10-004.jpg/1904625-2-eng-GB/2-ACU0203-10-004.jpg_dt_slid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52500"/>
            <a:ext cx="7010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Prevention ;PATIENT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Patient is taught and made to comply to hand </a:t>
            </a:r>
            <a:r>
              <a:rPr lang="en-US" dirty="0" smtClean="0"/>
              <a:t>hygiene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e.g</a:t>
            </a:r>
            <a:r>
              <a:rPr lang="en-US" dirty="0" smtClean="0"/>
              <a:t> washing hand with soap and water after visiting the </a:t>
            </a:r>
            <a:r>
              <a:rPr lang="en-US" dirty="0" smtClean="0"/>
              <a:t>toilet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Use of </a:t>
            </a:r>
            <a:r>
              <a:rPr lang="en-US" i="1" dirty="0" err="1" smtClean="0">
                <a:solidFill>
                  <a:srgbClr val="FF0000"/>
                </a:solidFill>
              </a:rPr>
              <a:t>octenisept</a:t>
            </a:r>
            <a:r>
              <a:rPr lang="en-US" dirty="0" smtClean="0"/>
              <a:t> disinfectant to disinfect the rectum following </a:t>
            </a:r>
            <a:r>
              <a:rPr lang="en-US" dirty="0" smtClean="0"/>
              <a:t>defecation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 of </a:t>
            </a:r>
            <a:r>
              <a:rPr lang="en-US" i="1" dirty="0" err="1" smtClean="0">
                <a:solidFill>
                  <a:srgbClr val="FF0000"/>
                </a:solidFill>
              </a:rPr>
              <a:t>lifoscrub</a:t>
            </a:r>
            <a:r>
              <a:rPr lang="en-US" dirty="0" smtClean="0"/>
              <a:t> for his shower-contains </a:t>
            </a:r>
            <a:r>
              <a:rPr lang="en-US" dirty="0" err="1" smtClean="0"/>
              <a:t>chlorhexidine</a:t>
            </a:r>
            <a:endParaRPr lang="en-US" dirty="0" smtClean="0"/>
          </a:p>
          <a:p>
            <a:r>
              <a:rPr lang="en-US" dirty="0" smtClean="0"/>
              <a:t>Patient is </a:t>
            </a:r>
            <a:r>
              <a:rPr lang="en-US" dirty="0" smtClean="0"/>
              <a:t>encouraged to take water with gas. As water without gas can have </a:t>
            </a:r>
            <a:r>
              <a:rPr lang="en-US" dirty="0" smtClean="0"/>
              <a:t>bacteria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Patient hygiene – daily bath or shower should be encouraged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Mouth </a:t>
            </a:r>
            <a:r>
              <a:rPr lang="en-US" dirty="0" smtClean="0"/>
              <a:t>care</a:t>
            </a:r>
          </a:p>
          <a:p>
            <a:pPr lvl="1"/>
            <a:r>
              <a:rPr lang="en-US" dirty="0" smtClean="0"/>
              <a:t>regular assessment </a:t>
            </a:r>
            <a:r>
              <a:rPr lang="en-US" dirty="0" smtClean="0"/>
              <a:t>of  the mouth and  mouth care is essential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182</TotalTime>
  <Words>744</Words>
  <Application>Microsoft Office PowerPoint</Application>
  <PresentationFormat>On-screen Show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Prevention of infections in a stem cell transplantation unit</vt:lpstr>
      <vt:lpstr>Slide 2</vt:lpstr>
      <vt:lpstr>Definitions</vt:lpstr>
      <vt:lpstr>Infections</vt:lpstr>
      <vt:lpstr>Sources of infection for the transplant patient</vt:lpstr>
      <vt:lpstr>Principles of infection control </vt:lpstr>
      <vt:lpstr>Prevention 1</vt:lpstr>
      <vt:lpstr>Slide 8</vt:lpstr>
      <vt:lpstr>Prevention ;PATIENT </vt:lpstr>
      <vt:lpstr>Slide 10</vt:lpstr>
      <vt:lpstr>Prevention; HEALTH CARE PERSONNEL </vt:lpstr>
      <vt:lpstr>Slide 12</vt:lpstr>
      <vt:lpstr>Prevention 2</vt:lpstr>
      <vt:lpstr>Prevention 3</vt:lpstr>
      <vt:lpstr>Prevention 4</vt:lpstr>
      <vt:lpstr>Prevention 5</vt:lpstr>
      <vt:lpstr>Prevention; Visitors/Relations 1 </vt:lpstr>
      <vt:lpstr>Prevention; Visitors/Relations 2 </vt:lpstr>
      <vt:lpstr>Discharge planning</vt:lpstr>
      <vt:lpstr>Improving Infection Control</vt:lpstr>
      <vt:lpstr>Thank you for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of infection in stem cell transplant unit</dc:title>
  <dc:creator>Mrs Doris Onunu</dc:creator>
  <cp:lastModifiedBy>Mrs Doris Onunu</cp:lastModifiedBy>
  <cp:revision>37</cp:revision>
  <dcterms:created xsi:type="dcterms:W3CDTF">2013-07-22T07:21:04Z</dcterms:created>
  <dcterms:modified xsi:type="dcterms:W3CDTF">2013-07-22T10:40:48Z</dcterms:modified>
</cp:coreProperties>
</file>