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92" r:id="rId3"/>
    <p:sldId id="262" r:id="rId4"/>
    <p:sldId id="259" r:id="rId5"/>
    <p:sldId id="307" r:id="rId6"/>
    <p:sldId id="263" r:id="rId7"/>
    <p:sldId id="306" r:id="rId8"/>
    <p:sldId id="261" r:id="rId9"/>
    <p:sldId id="273" r:id="rId10"/>
    <p:sldId id="264" r:id="rId11"/>
    <p:sldId id="265" r:id="rId12"/>
    <p:sldId id="302" r:id="rId13"/>
    <p:sldId id="296" r:id="rId14"/>
    <p:sldId id="297" r:id="rId15"/>
    <p:sldId id="266" r:id="rId16"/>
    <p:sldId id="279" r:id="rId17"/>
    <p:sldId id="284" r:id="rId18"/>
    <p:sldId id="282" r:id="rId19"/>
    <p:sldId id="285" r:id="rId20"/>
    <p:sldId id="321" r:id="rId21"/>
    <p:sldId id="320" r:id="rId22"/>
    <p:sldId id="303" r:id="rId23"/>
    <p:sldId id="304" r:id="rId24"/>
    <p:sldId id="322" r:id="rId25"/>
    <p:sldId id="323" r:id="rId26"/>
    <p:sldId id="324" r:id="rId27"/>
    <p:sldId id="268" r:id="rId28"/>
    <p:sldId id="269" r:id="rId29"/>
    <p:sldId id="299" r:id="rId30"/>
    <p:sldId id="275" r:id="rId31"/>
    <p:sldId id="270" r:id="rId32"/>
    <p:sldId id="271" r:id="rId33"/>
    <p:sldId id="274" r:id="rId34"/>
    <p:sldId id="276" r:id="rId35"/>
    <p:sldId id="325" r:id="rId36"/>
    <p:sldId id="310" r:id="rId37"/>
    <p:sldId id="319" r:id="rId38"/>
    <p:sldId id="305" r:id="rId39"/>
    <p:sldId id="293" r:id="rId40"/>
    <p:sldId id="272" r:id="rId41"/>
    <p:sldId id="277" r:id="rId42"/>
    <p:sldId id="278" r:id="rId43"/>
    <p:sldId id="280" r:id="rId44"/>
    <p:sldId id="301" r:id="rId45"/>
    <p:sldId id="281" r:id="rId46"/>
    <p:sldId id="309" r:id="rId47"/>
    <p:sldId id="286" r:id="rId48"/>
    <p:sldId id="300" r:id="rId49"/>
    <p:sldId id="283" r:id="rId50"/>
    <p:sldId id="294" r:id="rId51"/>
    <p:sldId id="316" r:id="rId52"/>
    <p:sldId id="315" r:id="rId53"/>
    <p:sldId id="313" r:id="rId54"/>
    <p:sldId id="311" r:id="rId55"/>
    <p:sldId id="312" r:id="rId56"/>
    <p:sldId id="318" r:id="rId57"/>
    <p:sldId id="314" r:id="rId58"/>
    <p:sldId id="298" r:id="rId59"/>
    <p:sldId id="295" r:id="rId60"/>
    <p:sldId id="308" r:id="rId61"/>
    <p:sldId id="287" r:id="rId62"/>
    <p:sldId id="28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8E89274-03BE-4291-AC63-6D6D9FA74694}" type="datetimeFigureOut">
              <a:rPr lang="en-US" smtClean="0"/>
              <a:pPr/>
              <a:t>7/23/2013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8196BD2-4055-4652-8CDF-CA23D04E8B3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matology.org/Publications/Haematologist/2011/6624.aspx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285728"/>
            <a:ext cx="7858180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 smtClean="0"/>
              <a:t>HAEMATOPOIETIC STEM CELL TRANSPLANTATION  FOR NON-MALIGNANT DISEASES IN CHILDREN</a:t>
            </a: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b="1" dirty="0" smtClean="0"/>
              <a:t/>
            </a:r>
            <a:br>
              <a:rPr lang="en-GB" sz="2800" b="1" dirty="0" smtClean="0"/>
            </a:br>
            <a:r>
              <a:rPr lang="en-GB" sz="2800" dirty="0" smtClean="0"/>
              <a:t> </a:t>
            </a:r>
            <a:br>
              <a:rPr lang="en-GB" sz="2800" dirty="0" smtClean="0"/>
            </a:br>
            <a:r>
              <a:rPr lang="en-GB" sz="2400" b="1" dirty="0" smtClean="0"/>
              <a:t>Dr. Y. T. Israel-Aina 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/>
              <a:t>Paediatrician,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University of Benin Teaching Hospital,</a:t>
            </a:r>
            <a:br>
              <a:rPr lang="en-GB" sz="2400" dirty="0" smtClean="0"/>
            </a:br>
            <a:r>
              <a:rPr lang="en-GB" sz="2400" dirty="0" smtClean="0"/>
              <a:t>Benin City.</a:t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4500570"/>
            <a:ext cx="7000924" cy="1857388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pPr algn="ctr"/>
            <a:r>
              <a:rPr lang="en-GB" sz="2400" dirty="0" smtClean="0"/>
              <a:t>Benin Blood and Marrow Transplant Workshop, </a:t>
            </a:r>
            <a:br>
              <a:rPr lang="en-GB" sz="2400" dirty="0" smtClean="0"/>
            </a:br>
            <a:r>
              <a:rPr lang="en-GB" sz="2400" dirty="0" smtClean="0"/>
              <a:t>University of Benin Teaching Hospital, Benin City.</a:t>
            </a:r>
            <a:br>
              <a:rPr lang="en-GB" sz="2400" dirty="0" smtClean="0"/>
            </a:br>
            <a:r>
              <a:rPr lang="en-GB" sz="2400" dirty="0" smtClean="0"/>
              <a:t> July 15 – 27,  2013.</a:t>
            </a:r>
            <a:br>
              <a:rPr lang="en-GB" sz="2400" dirty="0" smtClean="0"/>
            </a:br>
            <a:endParaRPr lang="en-GB" sz="24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Issues with transplant of NMDs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Decision to transplant can be challenging.</a:t>
            </a:r>
          </a:p>
          <a:p>
            <a:pPr>
              <a:buNone/>
            </a:pPr>
            <a:r>
              <a:rPr lang="en-GB" dirty="0" smtClean="0"/>
              <a:t>     - Disease / Condition.</a:t>
            </a:r>
          </a:p>
          <a:p>
            <a:pPr>
              <a:buNone/>
            </a:pPr>
            <a:r>
              <a:rPr lang="en-GB" dirty="0" smtClean="0"/>
              <a:t>     - Long term management of condition /</a:t>
            </a:r>
          </a:p>
          <a:p>
            <a:pPr>
              <a:buNone/>
            </a:pPr>
            <a:r>
              <a:rPr lang="en-GB" dirty="0" smtClean="0"/>
              <a:t>       timing of transplant.</a:t>
            </a:r>
          </a:p>
          <a:p>
            <a:pPr>
              <a:buNone/>
            </a:pPr>
            <a:r>
              <a:rPr lang="en-GB" dirty="0" smtClean="0"/>
              <a:t>     - Parents. </a:t>
            </a:r>
          </a:p>
          <a:p>
            <a:pPr>
              <a:buNone/>
            </a:pPr>
            <a:r>
              <a:rPr lang="en-GB" dirty="0" smtClean="0"/>
              <a:t>     - Indications for transplant.</a:t>
            </a:r>
          </a:p>
          <a:p>
            <a:pPr>
              <a:buNone/>
            </a:pPr>
            <a:r>
              <a:rPr lang="en-GB" dirty="0" smtClean="0"/>
              <a:t>     - Complications of transplant.</a:t>
            </a:r>
          </a:p>
          <a:p>
            <a:pPr>
              <a:buNone/>
            </a:pPr>
            <a:r>
              <a:rPr lang="en-GB" dirty="0" smtClean="0"/>
              <a:t>     - Conditioning regimen. </a:t>
            </a:r>
          </a:p>
          <a:p>
            <a:pPr>
              <a:buNone/>
            </a:pPr>
            <a:r>
              <a:rPr lang="en-GB" dirty="0" smtClean="0"/>
              <a:t>     - Source of graft.</a:t>
            </a:r>
          </a:p>
          <a:p>
            <a:pPr>
              <a:buNone/>
            </a:pPr>
            <a:endParaRPr lang="en-GB" sz="2800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Issues with transplant of NMDs contd.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</p:txBody>
      </p:sp>
      <p:sp>
        <p:nvSpPr>
          <p:cNvPr id="5" name="Oval 4"/>
          <p:cNvSpPr/>
          <p:nvPr/>
        </p:nvSpPr>
        <p:spPr>
          <a:xfrm>
            <a:off x="1214414" y="2928934"/>
            <a:ext cx="2214578" cy="1357322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/>
              <a:t>Conditioning</a:t>
            </a:r>
          </a:p>
          <a:p>
            <a:pPr>
              <a:buNone/>
            </a:pPr>
            <a:r>
              <a:rPr lang="en-GB" sz="2000" dirty="0" smtClean="0"/>
              <a:t>    regimen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5500694" y="3643314"/>
            <a:ext cx="3357586" cy="12144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/>
              <a:t>Reduced Intensity – Mixed </a:t>
            </a:r>
            <a:r>
              <a:rPr lang="en-GB" b="1" dirty="0" err="1" smtClean="0"/>
              <a:t>chimerism</a:t>
            </a:r>
            <a:r>
              <a:rPr lang="en-GB" b="1" dirty="0" smtClean="0"/>
              <a:t> expected.</a:t>
            </a:r>
            <a:r>
              <a:rPr lang="en-GB" dirty="0" smtClean="0"/>
              <a:t> Less Toxicity.</a:t>
            </a:r>
            <a:r>
              <a:rPr lang="en-GB" b="1" dirty="0" smtClean="0"/>
              <a:t> </a:t>
            </a:r>
            <a:r>
              <a:rPr lang="en-GB" dirty="0" smtClean="0"/>
              <a:t>More risk of graft failure. 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500694" y="1857364"/>
            <a:ext cx="3357586" cy="114300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/>
              <a:t>Myeloablative – Better Engraftment?</a:t>
            </a:r>
          </a:p>
          <a:p>
            <a:r>
              <a:rPr lang="en-GB" dirty="0" smtClean="0"/>
              <a:t>More Toxicity (acute and long-term)</a:t>
            </a:r>
            <a:endParaRPr lang="en-GB" dirty="0"/>
          </a:p>
        </p:txBody>
      </p:sp>
      <p:sp>
        <p:nvSpPr>
          <p:cNvPr id="9" name="Wave 8"/>
          <p:cNvSpPr/>
          <p:nvPr/>
        </p:nvSpPr>
        <p:spPr>
          <a:xfrm>
            <a:off x="3643306" y="3357562"/>
            <a:ext cx="1214446" cy="571504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500694" y="5143512"/>
            <a:ext cx="3357586" cy="714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2">
              <a:lnSpc>
                <a:spcPct val="90000"/>
              </a:lnSpc>
            </a:pPr>
            <a:r>
              <a:rPr lang="en-US" sz="2000" b="1" dirty="0" smtClean="0"/>
              <a:t>??No conditioning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Conditioning regimen for NMDs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Myeloablative regimen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200" dirty="0" err="1" smtClean="0"/>
              <a:t>Busulfan</a:t>
            </a:r>
            <a:r>
              <a:rPr lang="en-US" sz="3200" dirty="0" smtClean="0"/>
              <a:t> (14-16 mg/kg)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en-US" sz="3200" dirty="0" err="1" smtClean="0"/>
              <a:t>Cyclophosphamide</a:t>
            </a:r>
            <a:r>
              <a:rPr lang="en-US" sz="3200" dirty="0" smtClean="0"/>
              <a:t> 200 mg/kg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Radiation based 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TBI 750 </a:t>
            </a:r>
            <a:r>
              <a:rPr lang="en-US" sz="3200" dirty="0" err="1" smtClean="0"/>
              <a:t>cGy</a:t>
            </a:r>
            <a:endParaRPr lang="en-US" sz="3200" dirty="0" smtClean="0"/>
          </a:p>
          <a:p>
            <a:pPr lvl="2">
              <a:lnSpc>
                <a:spcPct val="90000"/>
              </a:lnSpc>
              <a:buNone/>
            </a:pPr>
            <a:endParaRPr lang="en-US" sz="3200" dirty="0" smtClean="0"/>
          </a:p>
          <a:p>
            <a:pPr lvl="2">
              <a:lnSpc>
                <a:spcPct val="90000"/>
              </a:lnSpc>
              <a:buNone/>
            </a:pPr>
            <a:r>
              <a:rPr lang="en-US" sz="3200" dirty="0" smtClean="0"/>
              <a:t>- </a:t>
            </a:r>
            <a:r>
              <a:rPr lang="en-US" sz="3200" dirty="0" err="1" smtClean="0"/>
              <a:t>Serotherapy</a:t>
            </a:r>
            <a:endParaRPr lang="en-US" sz="3200" dirty="0" smtClean="0"/>
          </a:p>
          <a:p>
            <a:pPr lvl="2">
              <a:lnSpc>
                <a:spcPct val="90000"/>
              </a:lnSpc>
            </a:pPr>
            <a:r>
              <a:rPr lang="en-US" sz="3200" dirty="0" smtClean="0"/>
              <a:t>ATG</a:t>
            </a:r>
          </a:p>
          <a:p>
            <a:pPr lvl="2">
              <a:lnSpc>
                <a:spcPct val="90000"/>
              </a:lnSpc>
            </a:pPr>
            <a:r>
              <a:rPr lang="en-US" sz="3200" dirty="0" smtClean="0"/>
              <a:t>CAMPATH-1H</a:t>
            </a:r>
          </a:p>
          <a:p>
            <a:endParaRPr lang="en-ZA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142976" y="0"/>
            <a:ext cx="7848624" cy="1071546"/>
          </a:xfrm>
        </p:spPr>
        <p:txBody>
          <a:bodyPr>
            <a:normAutofit/>
          </a:bodyPr>
          <a:lstStyle/>
          <a:p>
            <a:r>
              <a:rPr lang="en-GB" sz="4000" cap="none" dirty="0" smtClean="0">
                <a:solidFill>
                  <a:schemeClr val="tx1"/>
                </a:solidFill>
              </a:rPr>
              <a:t>Conditioning regimen </a:t>
            </a:r>
            <a:r>
              <a:rPr lang="en-GB" sz="4000" dirty="0" smtClean="0">
                <a:solidFill>
                  <a:schemeClr val="tx1"/>
                </a:solidFill>
              </a:rPr>
              <a:t>contd.</a:t>
            </a:r>
            <a:endParaRPr lang="en-GB" sz="4000" cap="none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2975" y="1527175"/>
            <a:ext cx="7662887" cy="5330825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GB" dirty="0" smtClean="0"/>
              <a:t>Drugs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n-GB" dirty="0" err="1" smtClean="0"/>
              <a:t>Fludarabine</a:t>
            </a:r>
            <a:r>
              <a:rPr lang="en-GB" dirty="0" smtClean="0"/>
              <a:t> 160-180mg/</a:t>
            </a:r>
            <a:r>
              <a:rPr lang="en-GB" dirty="0" err="1" smtClean="0"/>
              <a:t>sq.m</a:t>
            </a:r>
            <a:r>
              <a:rPr lang="en-GB" dirty="0" smtClean="0"/>
              <a:t> TD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n-GB" dirty="0" smtClean="0"/>
              <a:t>Targeted </a:t>
            </a:r>
            <a:r>
              <a:rPr lang="en-GB" dirty="0" err="1" smtClean="0"/>
              <a:t>Busulfan</a:t>
            </a:r>
            <a:r>
              <a:rPr lang="en-GB" dirty="0" smtClean="0"/>
              <a:t> (lower doses for RTC 45-65mg/L/hr)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r>
              <a:rPr lang="en-GB" dirty="0" err="1" smtClean="0"/>
              <a:t>Serotherapy</a:t>
            </a:r>
            <a:r>
              <a:rPr lang="en-GB" dirty="0" smtClean="0"/>
              <a:t>  CAMPATH 1H 0.6-1mg/kg or ATG 10mg/kg TD</a:t>
            </a:r>
          </a:p>
          <a:p>
            <a:pPr marL="274320" indent="-274320" fontAlgn="auto">
              <a:spcAft>
                <a:spcPts val="0"/>
              </a:spcAft>
              <a:buFontTx/>
              <a:buChar char="-"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Sometimes, </a:t>
            </a:r>
            <a:r>
              <a:rPr lang="en-GB" dirty="0" err="1" smtClean="0"/>
              <a:t>cyclophosphamide</a:t>
            </a:r>
            <a:r>
              <a:rPr lang="en-GB" dirty="0" smtClean="0"/>
              <a:t> is added for refractory cytopaenia </a:t>
            </a:r>
          </a:p>
          <a:p>
            <a:pPr marL="274320" indent="-274320" fontAlgn="auto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GB" dirty="0" smtClean="0"/>
              <a:t>Monitor </a:t>
            </a:r>
            <a:r>
              <a:rPr lang="en-GB" dirty="0" err="1" smtClean="0"/>
              <a:t>Busulfan</a:t>
            </a:r>
            <a:r>
              <a:rPr lang="en-GB" dirty="0" smtClean="0"/>
              <a:t> levels (AUCs : Area under the curve)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-2" y="-285776"/>
          <a:ext cx="9144003" cy="7382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24"/>
                <a:gridCol w="715522"/>
                <a:gridCol w="1069157"/>
                <a:gridCol w="1158252"/>
                <a:gridCol w="890964"/>
                <a:gridCol w="801867"/>
                <a:gridCol w="792497"/>
                <a:gridCol w="844949"/>
                <a:gridCol w="642942"/>
                <a:gridCol w="714380"/>
                <a:gridCol w="714349"/>
              </a:tblGrid>
              <a:tr h="615462">
                <a:tc>
                  <a:txBody>
                    <a:bodyPr/>
                    <a:lstStyle/>
                    <a:p>
                      <a:r>
                        <a:rPr lang="en-GB" dirty="0" smtClean="0"/>
                        <a:t>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Dat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Dose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CAM</a:t>
                      </a:r>
                    </a:p>
                    <a:p>
                      <a:r>
                        <a:rPr lang="en-GB" dirty="0" smtClean="0"/>
                        <a:t>IH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CSA</a:t>
                      </a:r>
                    </a:p>
                    <a:p>
                      <a:r>
                        <a:rPr lang="en-GB" dirty="0" smtClean="0"/>
                        <a:t>3mg/kg/d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MMF</a:t>
                      </a:r>
                    </a:p>
                    <a:p>
                      <a:r>
                        <a:rPr lang="en-GB" dirty="0" smtClean="0"/>
                        <a:t>1200mg/m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Acy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Mdd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Pro.</a:t>
                      </a:r>
                      <a:endParaRPr lang="en-GB" dirty="0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DFC</a:t>
                      </a:r>
                      <a:endParaRPr lang="en-GB" dirty="0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FLU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F+BU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30+1.6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 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15462">
                <a:tc>
                  <a:txBody>
                    <a:bodyPr/>
                    <a:lstStyle/>
                    <a:p>
                      <a:r>
                        <a:rPr lang="en-GB" dirty="0" smtClean="0"/>
                        <a:t>-2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BU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-1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Rest</a:t>
                      </a:r>
                      <a:endParaRPr lang="en-GB" dirty="0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BMT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BMT</a:t>
                      </a:r>
                      <a:endParaRPr lang="en-GB" dirty="0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+1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*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+2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+3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+4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+5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r>
                        <a:rPr lang="en-GB" dirty="0" smtClean="0"/>
                        <a:t>+6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,,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Issues with transplant of NMDs contd.</a:t>
            </a:r>
            <a:endParaRPr lang="en-GB" sz="4000" dirty="0"/>
          </a:p>
        </p:txBody>
      </p:sp>
      <p:sp>
        <p:nvSpPr>
          <p:cNvPr id="9" name="Hexagon 8"/>
          <p:cNvSpPr/>
          <p:nvPr/>
        </p:nvSpPr>
        <p:spPr>
          <a:xfrm>
            <a:off x="928662" y="2928934"/>
            <a:ext cx="1785950" cy="1643074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Source of graft</a:t>
            </a: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4714876" y="1928802"/>
            <a:ext cx="3857652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Bone Marrow – Better engraftment, potential</a:t>
            </a:r>
          </a:p>
          <a:p>
            <a:r>
              <a:rPr lang="en-GB" dirty="0" smtClean="0"/>
              <a:t>problem finding donor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714876" y="3357562"/>
            <a:ext cx="3786214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Umbilical Cord – Increased HLA</a:t>
            </a:r>
          </a:p>
          <a:p>
            <a:r>
              <a:rPr lang="en-GB" dirty="0" smtClean="0"/>
              <a:t>mismatch acceptable; increased graft rejection, delayed immune reconstitution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3438" y="5214950"/>
            <a:ext cx="392909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b="1" dirty="0" smtClean="0"/>
              <a:t>Peripheral Blood – Better engraftment,  increased chronic GVHD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3071802" y="3500438"/>
            <a:ext cx="1143008" cy="642942"/>
          </a:xfrm>
          <a:prstGeom prst="wav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normAutofit fontScale="55000" lnSpcReduction="20000"/>
          </a:bodyPr>
          <a:lstStyle/>
          <a:p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Issues with transplant of NMDs contd.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Donor source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928794" y="2143116"/>
            <a:ext cx="442915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Matched sibling donor MSD (70-90% survival)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2000232" y="3429000"/>
            <a:ext cx="4357718" cy="5000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Matched unrelated donor MUD (36-65% survival)</a:t>
            </a:r>
            <a:endParaRPr lang="en-GB" b="1" dirty="0"/>
          </a:p>
        </p:txBody>
      </p:sp>
      <p:sp>
        <p:nvSpPr>
          <p:cNvPr id="7" name="Down Arrow 6"/>
          <p:cNvSpPr/>
          <p:nvPr/>
        </p:nvSpPr>
        <p:spPr>
          <a:xfrm>
            <a:off x="4000496" y="2928934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000232" y="6143644"/>
            <a:ext cx="4429156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err="1" smtClean="0"/>
              <a:t>Haploidentical</a:t>
            </a:r>
            <a:r>
              <a:rPr lang="en-GB" b="1" dirty="0" smtClean="0"/>
              <a:t> donor</a:t>
            </a:r>
            <a:endParaRPr lang="en-GB" b="1" dirty="0"/>
          </a:p>
        </p:txBody>
      </p:sp>
      <p:sp>
        <p:nvSpPr>
          <p:cNvPr id="13" name="Down Arrow 12"/>
          <p:cNvSpPr/>
          <p:nvPr/>
        </p:nvSpPr>
        <p:spPr>
          <a:xfrm>
            <a:off x="4000496" y="4071942"/>
            <a:ext cx="57150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000232" y="4643446"/>
            <a:ext cx="4500594" cy="8572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/>
              <a:t>Matched or minimally mismatched single and double cord transplantations with appropriate cell dose</a:t>
            </a:r>
            <a:endParaRPr lang="en-GB" b="1" dirty="0"/>
          </a:p>
        </p:txBody>
      </p:sp>
      <p:sp>
        <p:nvSpPr>
          <p:cNvPr id="15" name="Down Arrow 14"/>
          <p:cNvSpPr/>
          <p:nvPr/>
        </p:nvSpPr>
        <p:spPr>
          <a:xfrm>
            <a:off x="4071934" y="5643578"/>
            <a:ext cx="357190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Issues with transplant of NMDs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GB" dirty="0" err="1" smtClean="0"/>
              <a:t>Chimerism</a:t>
            </a:r>
            <a:r>
              <a:rPr lang="en-GB" dirty="0" smtClean="0"/>
              <a:t> (amount of donor cells that engraft) is affected by</a:t>
            </a:r>
          </a:p>
          <a:p>
            <a:pPr>
              <a:buNone/>
            </a:pPr>
            <a:r>
              <a:rPr lang="en-GB" dirty="0" smtClean="0"/>
              <a:t> -</a:t>
            </a:r>
            <a:r>
              <a:rPr lang="en-GB" sz="2800" dirty="0" smtClean="0"/>
              <a:t>The conditioning regimen</a:t>
            </a:r>
          </a:p>
          <a:p>
            <a:pPr>
              <a:buNone/>
            </a:pPr>
            <a:r>
              <a:rPr lang="en-GB" sz="2800" dirty="0" smtClean="0"/>
              <a:t> -The graft source.</a:t>
            </a:r>
          </a:p>
          <a:p>
            <a:pPr>
              <a:buNone/>
            </a:pPr>
            <a:r>
              <a:rPr lang="en-GB" sz="2800" dirty="0" smtClean="0"/>
              <a:t> -Cell dose (nucleated cell, CD34)</a:t>
            </a:r>
          </a:p>
          <a:p>
            <a:pPr>
              <a:buNone/>
            </a:pPr>
            <a:r>
              <a:rPr lang="en-GB" sz="2800" dirty="0" smtClean="0"/>
              <a:t> -The disease being transplanted</a:t>
            </a:r>
          </a:p>
          <a:p>
            <a:endParaRPr lang="en-GB" dirty="0" smtClean="0"/>
          </a:p>
          <a:p>
            <a:r>
              <a:rPr lang="en-GB" dirty="0" smtClean="0"/>
              <a:t>Stable </a:t>
            </a:r>
            <a:r>
              <a:rPr lang="en-GB" dirty="0" smtClean="0"/>
              <a:t>mixed </a:t>
            </a:r>
            <a:r>
              <a:rPr lang="en-GB" dirty="0" err="1" smtClean="0"/>
              <a:t>chimerism</a:t>
            </a:r>
            <a:r>
              <a:rPr lang="en-GB" dirty="0" smtClean="0"/>
              <a:t> between 10-20% shows clinical improvement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Issues with transplant of NMDs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/>
          </a:bodyPr>
          <a:lstStyle/>
          <a:p>
            <a:r>
              <a:rPr lang="en-GB" dirty="0" smtClean="0"/>
              <a:t>Unstable long term engraftment /</a:t>
            </a:r>
          </a:p>
          <a:p>
            <a:pPr>
              <a:buNone/>
            </a:pPr>
            <a:r>
              <a:rPr lang="en-GB" dirty="0" smtClean="0"/>
              <a:t>   graft failure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- </a:t>
            </a:r>
            <a:r>
              <a:rPr lang="en-GB" sz="2800" dirty="0" smtClean="0"/>
              <a:t>114/541 (21%) of non-malignant transplants (benign hematologic diseases</a:t>
            </a:r>
          </a:p>
          <a:p>
            <a:pPr>
              <a:buNone/>
            </a:pPr>
            <a:r>
              <a:rPr lang="en-GB" sz="2800" dirty="0" smtClean="0"/>
              <a:t>   and immune deficiencies) had primary or secondary graft failure.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smtClean="0"/>
              <a:t>43/114 (38%) went on to second transplant. (King Faisal Specialist Hospital,  Saudi Arabia)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endParaRPr lang="en-GB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Issues with transplant of NMDs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Graft versus host disease (GVHD)</a:t>
            </a:r>
          </a:p>
          <a:p>
            <a:pPr>
              <a:buNone/>
            </a:pPr>
            <a:r>
              <a:rPr lang="en-GB" dirty="0" smtClean="0"/>
              <a:t> </a:t>
            </a:r>
          </a:p>
          <a:p>
            <a:pPr>
              <a:buNone/>
            </a:pPr>
            <a:r>
              <a:rPr lang="en-GB" dirty="0" smtClean="0"/>
              <a:t> - </a:t>
            </a:r>
            <a:r>
              <a:rPr lang="en-GB" sz="2800" dirty="0" smtClean="0"/>
              <a:t>No benefit in transplant for NMDs</a:t>
            </a:r>
          </a:p>
          <a:p>
            <a:pPr>
              <a:buNone/>
            </a:pPr>
            <a:r>
              <a:rPr lang="en-GB" sz="2800" dirty="0" smtClean="0"/>
              <a:t> - Increase morbidity and mortality after</a:t>
            </a:r>
          </a:p>
          <a:p>
            <a:pPr>
              <a:buNone/>
            </a:pPr>
            <a:r>
              <a:rPr lang="en-GB" sz="2800" dirty="0" smtClean="0"/>
              <a:t>   HSCT</a:t>
            </a:r>
          </a:p>
          <a:p>
            <a:pPr>
              <a:buNone/>
            </a:pPr>
            <a:r>
              <a:rPr lang="en-GB" sz="2800" dirty="0" smtClean="0"/>
              <a:t> - Reduces quality of life after transplant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Give an overview of non-malignant diseases (NMDs)</a:t>
            </a:r>
          </a:p>
          <a:p>
            <a:endParaRPr lang="en-GB" dirty="0" smtClean="0"/>
          </a:p>
          <a:p>
            <a:r>
              <a:rPr lang="en-GB" dirty="0" smtClean="0"/>
              <a:t>Highlight challenges of haematopoietic stem cell transplantation (HSCT) in NMDs in children</a:t>
            </a:r>
          </a:p>
          <a:p>
            <a:endParaRPr lang="en-GB" dirty="0" smtClean="0"/>
          </a:p>
          <a:p>
            <a:r>
              <a:rPr lang="en-GB" dirty="0" smtClean="0"/>
              <a:t>Discuss the interplay of these challenges using sickle cell anaemia (SCA) as a prototype.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Primary </a:t>
            </a:r>
            <a:r>
              <a:rPr lang="en-GB" sz="3600" dirty="0" err="1" smtClean="0"/>
              <a:t>immunodeficiencies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SCID- </a:t>
            </a:r>
            <a:r>
              <a:rPr lang="en-GB" dirty="0" err="1" smtClean="0"/>
              <a:t>Heterogenous</a:t>
            </a:r>
            <a:r>
              <a:rPr lang="en-GB" dirty="0" smtClean="0"/>
              <a:t> genetic disorder in T- lymphocyte differentiation</a:t>
            </a:r>
          </a:p>
          <a:p>
            <a:endParaRPr lang="en-GB" dirty="0" smtClean="0"/>
          </a:p>
          <a:p>
            <a:r>
              <a:rPr lang="en-GB" dirty="0" smtClean="0"/>
              <a:t>Combined </a:t>
            </a:r>
            <a:r>
              <a:rPr lang="en-GB" dirty="0" smtClean="0"/>
              <a:t>T- and B- cell deficiency, </a:t>
            </a:r>
            <a:r>
              <a:rPr lang="en-GB" dirty="0" smtClean="0"/>
              <a:t>1 </a:t>
            </a:r>
            <a:r>
              <a:rPr lang="en-GB" dirty="0" smtClean="0"/>
              <a:t>in 75,000 live births.</a:t>
            </a:r>
          </a:p>
          <a:p>
            <a:endParaRPr lang="en-GB" dirty="0" smtClean="0"/>
          </a:p>
          <a:p>
            <a:r>
              <a:rPr lang="en-GB" dirty="0" smtClean="0"/>
              <a:t>Early onset of symptoms, within first 6 months.</a:t>
            </a:r>
          </a:p>
          <a:p>
            <a:endParaRPr lang="en-GB" dirty="0" smtClean="0"/>
          </a:p>
          <a:p>
            <a:r>
              <a:rPr lang="en-GB" dirty="0" smtClean="0"/>
              <a:t>Prone to bacteria, viral, fungal, protozoan and opportunistic infections</a:t>
            </a:r>
            <a:r>
              <a:rPr lang="en-GB" dirty="0" smtClean="0"/>
              <a:t>.</a:t>
            </a:r>
            <a:endParaRPr lang="en-GB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Severe combined immunodeficiency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715016"/>
          </a:xfrm>
        </p:spPr>
        <p:txBody>
          <a:bodyPr>
            <a:normAutofit/>
          </a:bodyPr>
          <a:lstStyle/>
          <a:p>
            <a:r>
              <a:rPr lang="en-GB" dirty="0" smtClean="0"/>
              <a:t>SCID </a:t>
            </a:r>
            <a:r>
              <a:rPr lang="en-GB" dirty="0" smtClean="0"/>
              <a:t>is a paediatric emergency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Without treatment, most infants die within the first year of life.</a:t>
            </a:r>
          </a:p>
          <a:p>
            <a:endParaRPr lang="en-GB" dirty="0" smtClean="0"/>
          </a:p>
          <a:p>
            <a:r>
              <a:rPr lang="en-GB" dirty="0" smtClean="0"/>
              <a:t>HSCT offers the cure for this condition</a:t>
            </a:r>
          </a:p>
          <a:p>
            <a:endParaRPr lang="en-GB" dirty="0" smtClean="0"/>
          </a:p>
          <a:p>
            <a:r>
              <a:rPr lang="en-GB" dirty="0" smtClean="0"/>
              <a:t>Divided </a:t>
            </a:r>
            <a:r>
              <a:rPr lang="en-GB" dirty="0" smtClean="0"/>
              <a:t>into SCID and Non- SCID disorders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Severe combined immunodeficiency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2984"/>
            <a:ext cx="7498080" cy="5715016"/>
          </a:xfrm>
        </p:spPr>
        <p:txBody>
          <a:bodyPr>
            <a:normAutofit/>
          </a:bodyPr>
          <a:lstStyle/>
          <a:p>
            <a:r>
              <a:rPr lang="en-GB" dirty="0" smtClean="0"/>
              <a:t>Transplant mainly from HLA identical donor or T-cell depleted </a:t>
            </a:r>
            <a:r>
              <a:rPr lang="en-GB" dirty="0" err="1" smtClean="0"/>
              <a:t>haploidentical</a:t>
            </a:r>
            <a:r>
              <a:rPr lang="en-GB" dirty="0" smtClean="0"/>
              <a:t> BM / UCB.</a:t>
            </a:r>
          </a:p>
          <a:p>
            <a:r>
              <a:rPr lang="en-GB" dirty="0" smtClean="0"/>
              <a:t>Overall Survival is 60-70% compared to ≈80% from HLA compatible donors.</a:t>
            </a:r>
          </a:p>
          <a:p>
            <a:r>
              <a:rPr lang="en-GB" dirty="0" smtClean="0"/>
              <a:t>Greatest challenge is the decision to give pre-transplant chemotherapy or not.</a:t>
            </a:r>
          </a:p>
          <a:p>
            <a:r>
              <a:rPr lang="en-GB" dirty="0" smtClean="0"/>
              <a:t>Duke experience- no conditioning, but patients require multiple transplants and administration of IVIG due to lack of B-cell function.</a:t>
            </a: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5403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Severe combined immunodeficiency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500726"/>
          </a:xfrm>
        </p:spPr>
        <p:txBody>
          <a:bodyPr>
            <a:noAutofit/>
          </a:bodyPr>
          <a:lstStyle/>
          <a:p>
            <a:r>
              <a:rPr lang="en-GB" sz="2800" dirty="0" smtClean="0"/>
              <a:t>Centres that offer conditioning before transplant found complete donor engraftment, no need for IVIG and rate of multiple transplants is lower.</a:t>
            </a:r>
          </a:p>
          <a:p>
            <a:endParaRPr lang="en-GB" sz="2800" dirty="0" smtClean="0"/>
          </a:p>
          <a:p>
            <a:r>
              <a:rPr lang="en-GB" sz="2800" dirty="0" smtClean="0"/>
              <a:t>Other factors that affect outcome of transplant-</a:t>
            </a:r>
          </a:p>
          <a:p>
            <a:pPr>
              <a:buNone/>
            </a:pPr>
            <a:r>
              <a:rPr lang="en-GB" sz="2800" dirty="0" smtClean="0"/>
              <a:t>     - age (&lt;6months- best outcome)</a:t>
            </a:r>
          </a:p>
          <a:p>
            <a:pPr>
              <a:buNone/>
            </a:pPr>
            <a:r>
              <a:rPr lang="en-GB" sz="2800" dirty="0" smtClean="0"/>
              <a:t>     - presence of opportunistic infections</a:t>
            </a:r>
          </a:p>
          <a:p>
            <a:pPr>
              <a:buNone/>
            </a:pPr>
            <a:r>
              <a:rPr lang="en-GB" sz="2800" dirty="0" smtClean="0"/>
              <a:t>     - GVHD (maternally derived T</a:t>
            </a:r>
          </a:p>
          <a:p>
            <a:pPr>
              <a:buNone/>
            </a:pPr>
            <a:r>
              <a:rPr lang="en-GB" sz="2800" dirty="0" smtClean="0"/>
              <a:t>        lymphocytes)</a:t>
            </a:r>
          </a:p>
          <a:p>
            <a:pPr>
              <a:buNone/>
            </a:pPr>
            <a:r>
              <a:rPr lang="en-GB" sz="2800" dirty="0" smtClean="0"/>
              <a:t>     - Type of donor </a:t>
            </a:r>
          </a:p>
          <a:p>
            <a:pPr>
              <a:buNone/>
            </a:pPr>
            <a:r>
              <a:rPr lang="en-GB" sz="2800" dirty="0" smtClean="0"/>
              <a:t>     </a:t>
            </a:r>
            <a:endParaRPr lang="en-GB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Inherited bone marrow failure syndromes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Fanconi anaemia FA- congenital anomalies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    -progressive bone marrow failure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    -chromosome breakage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    -cancer susceptibility (AML,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     </a:t>
            </a:r>
            <a:r>
              <a:rPr lang="en-GB" dirty="0" err="1" smtClean="0"/>
              <a:t>squamous</a:t>
            </a:r>
            <a:r>
              <a:rPr lang="en-GB" dirty="0" smtClean="0"/>
              <a:t> cell carcinomas of the</a:t>
            </a:r>
          </a:p>
          <a:p>
            <a:pPr>
              <a:buNone/>
            </a:pPr>
            <a:r>
              <a:rPr lang="en-GB" dirty="0" smtClean="0"/>
              <a:t> </a:t>
            </a:r>
            <a:r>
              <a:rPr lang="en-GB" dirty="0" smtClean="0"/>
              <a:t>              head and neck and UG tract)</a:t>
            </a:r>
          </a:p>
          <a:p>
            <a:r>
              <a:rPr lang="en-GB" dirty="0" smtClean="0"/>
              <a:t>FA cells are hypersensitive to DNA cross linking agents.</a:t>
            </a:r>
          </a:p>
          <a:p>
            <a:r>
              <a:rPr lang="en-GB" dirty="0" smtClean="0"/>
              <a:t>Cy, Bu or irradiation increases breaks and tissue damage</a:t>
            </a:r>
            <a:endParaRPr lang="en-GB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Inherited bone marrow failure syndromes </a:t>
            </a:r>
            <a:r>
              <a:rPr lang="en-GB" sz="3600" dirty="0" smtClean="0"/>
              <a:t>(FA)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Conditioning with low dose CY and total lymphoid irradiation- 85% 5-year survival. Newer regimen Flu / low dose Cy</a:t>
            </a:r>
          </a:p>
          <a:p>
            <a:endParaRPr lang="en-GB" dirty="0" smtClean="0"/>
          </a:p>
          <a:p>
            <a:r>
              <a:rPr lang="en-GB" dirty="0" smtClean="0"/>
              <a:t>MSD &gt; MUD</a:t>
            </a:r>
          </a:p>
          <a:p>
            <a:endParaRPr lang="en-GB" dirty="0" smtClean="0"/>
          </a:p>
          <a:p>
            <a:r>
              <a:rPr lang="en-GB" dirty="0" smtClean="0"/>
              <a:t>Good prognosis</a:t>
            </a:r>
          </a:p>
          <a:p>
            <a:pPr>
              <a:buFontTx/>
              <a:buChar char="-"/>
            </a:pPr>
            <a:r>
              <a:rPr lang="en-GB" dirty="0" smtClean="0"/>
              <a:t>Younger patient / early transplantation</a:t>
            </a:r>
          </a:p>
          <a:p>
            <a:pPr>
              <a:buFontTx/>
              <a:buChar char="-"/>
            </a:pPr>
            <a:r>
              <a:rPr lang="en-GB" dirty="0" smtClean="0"/>
              <a:t>Limited malformations</a:t>
            </a:r>
          </a:p>
          <a:p>
            <a:pPr>
              <a:buFontTx/>
              <a:buChar char="-"/>
            </a:pPr>
            <a:r>
              <a:rPr lang="en-GB" dirty="0" smtClean="0"/>
              <a:t>No previous Rx with androgens</a:t>
            </a:r>
          </a:p>
          <a:p>
            <a:endParaRPr lang="en-GB" dirty="0" smtClean="0"/>
          </a:p>
          <a:p>
            <a:r>
              <a:rPr lang="en-GB" dirty="0" smtClean="0"/>
              <a:t>Risk of cancer in long term survivors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Other congenital </a:t>
            </a:r>
            <a:r>
              <a:rPr lang="en-GB" sz="3600" dirty="0" err="1" smtClean="0"/>
              <a:t>cytopaenias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DKC, Shwachman-Diamond synd., Diamond-Blackman synd., Kostmann synd. </a:t>
            </a:r>
          </a:p>
          <a:p>
            <a:endParaRPr lang="en-GB" dirty="0" smtClean="0"/>
          </a:p>
          <a:p>
            <a:r>
              <a:rPr lang="en-GB" dirty="0" smtClean="0"/>
              <a:t>MSD </a:t>
            </a:r>
            <a:r>
              <a:rPr lang="en-GB" dirty="0" err="1" smtClean="0"/>
              <a:t>allo</a:t>
            </a:r>
            <a:r>
              <a:rPr lang="en-GB" dirty="0" smtClean="0"/>
              <a:t>-HSCT preferred in steroid resistant DBS and KS refractory to G-CSF or with acute leukaemia. OS for DBS 87.5%</a:t>
            </a:r>
          </a:p>
          <a:p>
            <a:endParaRPr lang="en-GB" dirty="0" smtClean="0"/>
          </a:p>
          <a:p>
            <a:r>
              <a:rPr lang="en-GB" dirty="0" smtClean="0"/>
              <a:t>R</a:t>
            </a:r>
            <a:r>
              <a:rPr lang="en-GB" dirty="0" smtClean="0"/>
              <a:t>esults for MUD in DBS (64%).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Sickle Cell Anaemia- a prototype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9815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Inherited structural </a:t>
            </a:r>
            <a:r>
              <a:rPr lang="en-GB" dirty="0" err="1" smtClean="0"/>
              <a:t>haemoglobinopathy</a:t>
            </a:r>
            <a:r>
              <a:rPr lang="en-GB" dirty="0" smtClean="0"/>
              <a:t>. </a:t>
            </a:r>
          </a:p>
          <a:p>
            <a:endParaRPr lang="en-GB" dirty="0" smtClean="0"/>
          </a:p>
          <a:p>
            <a:r>
              <a:rPr lang="en-GB" dirty="0" smtClean="0"/>
              <a:t>The sickle haemoglobin (</a:t>
            </a:r>
            <a:r>
              <a:rPr lang="en-GB" dirty="0" err="1" smtClean="0"/>
              <a:t>HbS</a:t>
            </a:r>
            <a:r>
              <a:rPr lang="en-GB" dirty="0" smtClean="0"/>
              <a:t>) is a mutant haemoglobin </a:t>
            </a:r>
          </a:p>
          <a:p>
            <a:pPr>
              <a:buNone/>
            </a:pPr>
            <a:r>
              <a:rPr lang="en-GB" dirty="0" smtClean="0"/>
              <a:t>  - single base substitution of thymine for adenine at the sixth </a:t>
            </a:r>
            <a:r>
              <a:rPr lang="en-GB" dirty="0" err="1" smtClean="0"/>
              <a:t>codon</a:t>
            </a:r>
            <a:r>
              <a:rPr lang="en-GB" dirty="0" smtClean="0"/>
              <a:t> of the gene encoding for the β chain. </a:t>
            </a:r>
          </a:p>
          <a:p>
            <a:pPr>
              <a:buNone/>
            </a:pPr>
            <a:r>
              <a:rPr lang="en-GB" dirty="0" smtClean="0"/>
              <a:t>  - change encodes </a:t>
            </a:r>
            <a:r>
              <a:rPr lang="en-GB" dirty="0" err="1" smtClean="0"/>
              <a:t>valine</a:t>
            </a:r>
            <a:r>
              <a:rPr lang="en-GB" dirty="0" smtClean="0"/>
              <a:t> instead of glutamine at the sixth position on the β-</a:t>
            </a:r>
            <a:r>
              <a:rPr lang="en-GB" dirty="0" err="1" smtClean="0"/>
              <a:t>globin</a:t>
            </a:r>
            <a:r>
              <a:rPr lang="en-GB" dirty="0" smtClean="0"/>
              <a:t> chain.</a:t>
            </a:r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Burden of Sickle Cell Anaemia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Sickle cell anaemia (SCA): homozygous  for the sickle haemoglobin (</a:t>
            </a:r>
            <a:r>
              <a:rPr lang="en-GB" dirty="0" err="1" smtClean="0"/>
              <a:t>Hb</a:t>
            </a:r>
            <a:r>
              <a:rPr lang="en-GB" dirty="0" smtClean="0"/>
              <a:t> SS).</a:t>
            </a:r>
          </a:p>
          <a:p>
            <a:endParaRPr lang="en-GB" dirty="0" smtClean="0"/>
          </a:p>
          <a:p>
            <a:r>
              <a:rPr lang="en-GB" dirty="0" smtClean="0"/>
              <a:t>200,000 - 230,000 children are born with SCA in Africa every year. </a:t>
            </a:r>
          </a:p>
          <a:p>
            <a:endParaRPr lang="en-GB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Nigeria has been described as the country with the largest number of people with SCA!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Burden of SCA contd.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Nigeria, the prevalence of SCA was 2% in 2006 (2 out of every 100 children born in Nigeria).</a:t>
            </a:r>
          </a:p>
          <a:p>
            <a:endParaRPr lang="en-GB" dirty="0" smtClean="0"/>
          </a:p>
          <a:p>
            <a:r>
              <a:rPr lang="en-GB" dirty="0" smtClean="0"/>
              <a:t>150,000 children are born yearly with SCA in Nigeria.</a:t>
            </a:r>
          </a:p>
          <a:p>
            <a:endParaRPr lang="en-GB" dirty="0" smtClean="0"/>
          </a:p>
          <a:p>
            <a:r>
              <a:rPr lang="en-GB" dirty="0" smtClean="0"/>
              <a:t>5% of U-5 mortality are attributed to SCA and more than 9% in west Africa,  some countries are up to 16%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Non-malignant conditions (NMDs)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 smtClean="0"/>
              <a:t>Inherited Marrow Failure Syndromes</a:t>
            </a:r>
          </a:p>
          <a:p>
            <a:r>
              <a:rPr lang="en-GB" dirty="0" smtClean="0"/>
              <a:t> </a:t>
            </a:r>
            <a:r>
              <a:rPr lang="en-GB" sz="3000" dirty="0" smtClean="0"/>
              <a:t>Fanconi Anaemia</a:t>
            </a:r>
          </a:p>
          <a:p>
            <a:r>
              <a:rPr lang="en-GB" sz="3000" dirty="0" smtClean="0"/>
              <a:t> Diamond-Blackfan Anaemia</a:t>
            </a:r>
          </a:p>
          <a:p>
            <a:r>
              <a:rPr lang="en-GB" sz="3000" dirty="0" smtClean="0"/>
              <a:t> </a:t>
            </a:r>
            <a:r>
              <a:rPr lang="en-GB" sz="3000" dirty="0" err="1" smtClean="0"/>
              <a:t>Schwachman</a:t>
            </a:r>
            <a:r>
              <a:rPr lang="en-GB" sz="3000" dirty="0" smtClean="0"/>
              <a:t>-Diamond Syndrome</a:t>
            </a:r>
          </a:p>
          <a:p>
            <a:r>
              <a:rPr lang="en-GB" sz="3000" dirty="0" smtClean="0"/>
              <a:t> Dyskeratosis Congenita</a:t>
            </a:r>
          </a:p>
          <a:p>
            <a:r>
              <a:rPr lang="en-GB" sz="3000" dirty="0" smtClean="0"/>
              <a:t> Severe Congenital Neutropaenia</a:t>
            </a:r>
          </a:p>
          <a:p>
            <a:pPr>
              <a:buNone/>
            </a:pPr>
            <a:r>
              <a:rPr lang="en-GB" b="1" dirty="0" smtClean="0"/>
              <a:t>Acquired Marrow Failure Syndromes</a:t>
            </a:r>
          </a:p>
          <a:p>
            <a:r>
              <a:rPr lang="en-GB" dirty="0" smtClean="0"/>
              <a:t> </a:t>
            </a:r>
            <a:r>
              <a:rPr lang="en-GB" sz="3000" dirty="0" smtClean="0"/>
              <a:t>Severe aplastic Anaemia</a:t>
            </a:r>
          </a:p>
          <a:p>
            <a:pPr>
              <a:buNone/>
            </a:pPr>
            <a:r>
              <a:rPr lang="en-GB" b="1" dirty="0" err="1" smtClean="0"/>
              <a:t>Haemoglobinopathies</a:t>
            </a:r>
            <a:endParaRPr lang="en-GB" b="1" dirty="0" smtClean="0"/>
          </a:p>
          <a:p>
            <a:r>
              <a:rPr lang="en-GB" dirty="0" smtClean="0"/>
              <a:t> </a:t>
            </a:r>
            <a:r>
              <a:rPr lang="en-GB" sz="3000" dirty="0" smtClean="0"/>
              <a:t>Sickle Cell Anaemia</a:t>
            </a:r>
          </a:p>
          <a:p>
            <a:r>
              <a:rPr lang="en-GB" sz="3000" dirty="0" smtClean="0"/>
              <a:t> Beta-</a:t>
            </a:r>
            <a:r>
              <a:rPr lang="en-GB" sz="3000" dirty="0" err="1" smtClean="0"/>
              <a:t>Thalassemia</a:t>
            </a:r>
            <a:r>
              <a:rPr lang="en-GB" sz="3000" dirty="0" smtClean="0"/>
              <a:t> Major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4000" dirty="0" smtClean="0"/>
              <a:t>Burden of SCA contd.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Mortality increases with age</a:t>
            </a:r>
          </a:p>
          <a:p>
            <a:endParaRPr lang="en-GB" dirty="0" smtClean="0"/>
          </a:p>
          <a:p>
            <a:r>
              <a:rPr lang="en-GB" dirty="0" smtClean="0"/>
              <a:t>Average life expectancy for patients with SCD</a:t>
            </a:r>
          </a:p>
          <a:p>
            <a:pPr>
              <a:buNone/>
            </a:pPr>
            <a:r>
              <a:rPr lang="en-GB" dirty="0" smtClean="0"/>
              <a:t>    -male – 42yrs </a:t>
            </a:r>
          </a:p>
          <a:p>
            <a:pPr>
              <a:buNone/>
            </a:pPr>
            <a:r>
              <a:rPr lang="en-GB" dirty="0" smtClean="0"/>
              <a:t>    -female - 48 years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Acute and chronic complications of SCA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 Severe complications of SCA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57214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CNS involvement defined by overt stroke or high </a:t>
            </a:r>
            <a:r>
              <a:rPr lang="en-GB" dirty="0" err="1" smtClean="0"/>
              <a:t>transcranial</a:t>
            </a:r>
            <a:r>
              <a:rPr lang="en-GB" dirty="0" smtClean="0"/>
              <a:t> </a:t>
            </a:r>
            <a:r>
              <a:rPr lang="en-GB" dirty="0" err="1" smtClean="0"/>
              <a:t>doppler</a:t>
            </a:r>
            <a:r>
              <a:rPr lang="en-GB" dirty="0" smtClean="0"/>
              <a:t> velocities is a definitive indicator of continued risk for recurrent CNS events. </a:t>
            </a:r>
          </a:p>
          <a:p>
            <a:pPr>
              <a:buFontTx/>
              <a:buChar char="-"/>
            </a:pPr>
            <a:r>
              <a:rPr lang="en-GB" sz="2600" dirty="0" smtClean="0"/>
              <a:t>The incidence of overt stroke in SCD is 9% by 14 years of age.</a:t>
            </a:r>
          </a:p>
          <a:p>
            <a:pPr>
              <a:buFontTx/>
              <a:buChar char="-"/>
            </a:pPr>
            <a:r>
              <a:rPr lang="en-GB" sz="2600" dirty="0" smtClean="0"/>
              <a:t> Another 18% develop MRI changes consistent with silent cerebral infarcts by this age</a:t>
            </a:r>
          </a:p>
          <a:p>
            <a:pPr>
              <a:buFontTx/>
              <a:buChar char="-"/>
            </a:pPr>
            <a:r>
              <a:rPr lang="en-GB" sz="2600" dirty="0" smtClean="0"/>
              <a:t>27% rate of neurologic complications before adolescence.</a:t>
            </a:r>
          </a:p>
          <a:p>
            <a:pPr>
              <a:buFontTx/>
              <a:buChar char="-"/>
            </a:pPr>
            <a:r>
              <a:rPr lang="en-GB" sz="2600" dirty="0" smtClean="0"/>
              <a:t>Up to 20% of children with previous strokes and cerebral </a:t>
            </a:r>
            <a:r>
              <a:rPr lang="en-GB" sz="2600" dirty="0" err="1" smtClean="0"/>
              <a:t>vasculopathy</a:t>
            </a:r>
            <a:r>
              <a:rPr lang="en-GB" sz="2600" dirty="0" smtClean="0"/>
              <a:t> can experience second strokes within 5 years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Severe complications of SCA contd.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Cardiopulmonary events,  acute chest syndrome and pulmonary hypertension account for &gt;  50% mortality in young adults.</a:t>
            </a:r>
          </a:p>
          <a:p>
            <a:r>
              <a:rPr lang="en-GB" dirty="0" smtClean="0"/>
              <a:t>Tricuspid regurgitation was noted in more than 20% of children at mean age of 6.2 years.</a:t>
            </a:r>
          </a:p>
          <a:p>
            <a:r>
              <a:rPr lang="en-GB" dirty="0" smtClean="0"/>
              <a:t>The debilitation of recurrent VOC significantly impair quality of life.</a:t>
            </a:r>
          </a:p>
          <a:p>
            <a:r>
              <a:rPr lang="en-GB" dirty="0" smtClean="0"/>
              <a:t>Sickle nephropathy.</a:t>
            </a:r>
          </a:p>
          <a:p>
            <a:r>
              <a:rPr lang="en-GB" dirty="0" err="1" smtClean="0"/>
              <a:t>Avascular</a:t>
            </a:r>
            <a:r>
              <a:rPr lang="en-GB" dirty="0" smtClean="0"/>
              <a:t> necrosis/other bone changes.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Indications for HSCT in SCA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Age &lt;16years</a:t>
            </a:r>
          </a:p>
          <a:p>
            <a:r>
              <a:rPr lang="en-GB" dirty="0" smtClean="0"/>
              <a:t>Availability of HLA matched sibling donor</a:t>
            </a:r>
          </a:p>
          <a:p>
            <a:r>
              <a:rPr lang="en-GB" dirty="0" smtClean="0"/>
              <a:t>Stroke </a:t>
            </a:r>
          </a:p>
          <a:p>
            <a:r>
              <a:rPr lang="en-GB" dirty="0" smtClean="0"/>
              <a:t>Elevated TCD velocity</a:t>
            </a:r>
          </a:p>
          <a:p>
            <a:r>
              <a:rPr lang="en-GB" dirty="0" smtClean="0"/>
              <a:t>Acute chest syndrome (2 or more)</a:t>
            </a:r>
          </a:p>
          <a:p>
            <a:r>
              <a:rPr lang="en-GB" dirty="0" smtClean="0"/>
              <a:t>Tricuspid regurgitation </a:t>
            </a:r>
          </a:p>
          <a:p>
            <a:r>
              <a:rPr lang="en-GB" dirty="0" smtClean="0"/>
              <a:t>Pulmonary hypertension</a:t>
            </a:r>
          </a:p>
          <a:p>
            <a:r>
              <a:rPr lang="en-GB" dirty="0" smtClean="0"/>
              <a:t>Recurrent severe VOC despite supportive care</a:t>
            </a:r>
          </a:p>
          <a:p>
            <a:endParaRPr lang="en-GB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Indications for HSCT in SCA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Others</a:t>
            </a:r>
          </a:p>
          <a:p>
            <a:r>
              <a:rPr lang="en-GB" dirty="0" smtClean="0"/>
              <a:t>Stage 1/11 chronic sickle lung disease</a:t>
            </a:r>
          </a:p>
          <a:p>
            <a:r>
              <a:rPr lang="en-GB" dirty="0" err="1" smtClean="0"/>
              <a:t>Osteonecrosis</a:t>
            </a:r>
            <a:r>
              <a:rPr lang="en-GB" dirty="0" smtClean="0"/>
              <a:t>/AVN</a:t>
            </a:r>
          </a:p>
          <a:p>
            <a:r>
              <a:rPr lang="en-GB" dirty="0" smtClean="0"/>
              <a:t>Silent stroke especially with cognitive impairment</a:t>
            </a:r>
          </a:p>
          <a:p>
            <a:r>
              <a:rPr lang="en-GB" dirty="0" smtClean="0"/>
              <a:t>Recurrent </a:t>
            </a:r>
            <a:r>
              <a:rPr lang="en-GB" dirty="0" err="1" smtClean="0"/>
              <a:t>priapism</a:t>
            </a:r>
            <a:endParaRPr lang="en-GB" dirty="0" smtClean="0"/>
          </a:p>
          <a:p>
            <a:r>
              <a:rPr lang="en-GB" dirty="0" smtClean="0"/>
              <a:t>Sickle nephropathy (GFR above 30-50% of predicted)</a:t>
            </a:r>
          </a:p>
          <a:p>
            <a:r>
              <a:rPr lang="en-GB" dirty="0" smtClean="0"/>
              <a:t>Bilateral proliferative retinopathy</a:t>
            </a:r>
          </a:p>
          <a:p>
            <a:r>
              <a:rPr lang="en-GB" dirty="0" smtClean="0"/>
              <a:t>Red cell </a:t>
            </a:r>
            <a:r>
              <a:rPr lang="en-GB" dirty="0" err="1" smtClean="0"/>
              <a:t>alloimmunization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Other indications in special conditions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Relapse after previous HSCT</a:t>
            </a:r>
          </a:p>
          <a:p>
            <a:endParaRPr lang="en-GB" dirty="0" smtClean="0"/>
          </a:p>
          <a:p>
            <a:r>
              <a:rPr lang="en-GB" dirty="0" smtClean="0"/>
              <a:t>Problems with future medical care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Contraindications to HSCT in SCA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dirty="0" smtClean="0">
                <a:latin typeface="Nyala" pitchFamily="2" charset="0"/>
              </a:rPr>
              <a:t>One or more of the following:</a:t>
            </a:r>
          </a:p>
          <a:p>
            <a:pPr lvl="1">
              <a:lnSpc>
                <a:spcPct val="110000"/>
              </a:lnSpc>
            </a:pPr>
            <a:r>
              <a:rPr lang="en-GB" sz="3200" dirty="0" err="1" smtClean="0">
                <a:latin typeface="Nyala" pitchFamily="2" charset="0"/>
              </a:rPr>
              <a:t>Karnofsky</a:t>
            </a:r>
            <a:r>
              <a:rPr lang="en-GB" sz="3200" dirty="0" smtClean="0">
                <a:latin typeface="Nyala" pitchFamily="2" charset="0"/>
              </a:rPr>
              <a:t> / Lansky performance score &lt;70%</a:t>
            </a:r>
          </a:p>
          <a:p>
            <a:pPr lvl="1">
              <a:lnSpc>
                <a:spcPct val="110000"/>
              </a:lnSpc>
            </a:pPr>
            <a:r>
              <a:rPr lang="en-GB" sz="3200" dirty="0" smtClean="0">
                <a:latin typeface="Nyala" pitchFamily="2" charset="0"/>
              </a:rPr>
              <a:t>Major intellectual impairment</a:t>
            </a:r>
          </a:p>
          <a:p>
            <a:pPr lvl="1">
              <a:lnSpc>
                <a:spcPct val="110000"/>
              </a:lnSpc>
            </a:pPr>
            <a:r>
              <a:rPr lang="en-GB" sz="3200" dirty="0" smtClean="0">
                <a:latin typeface="Nyala" pitchFamily="2" charset="0"/>
              </a:rPr>
              <a:t>Moderate/severe portal fibrosis</a:t>
            </a:r>
          </a:p>
          <a:p>
            <a:pPr lvl="1">
              <a:lnSpc>
                <a:spcPct val="110000"/>
              </a:lnSpc>
            </a:pPr>
            <a:r>
              <a:rPr lang="en-GB" sz="3200" dirty="0" err="1" smtClean="0">
                <a:latin typeface="Nyala" pitchFamily="2" charset="0"/>
              </a:rPr>
              <a:t>Glomerular</a:t>
            </a:r>
            <a:r>
              <a:rPr lang="en-GB" sz="3200" dirty="0" smtClean="0">
                <a:latin typeface="Nyala" pitchFamily="2" charset="0"/>
              </a:rPr>
              <a:t> filtration rate &lt;30mls/min/1.73</a:t>
            </a:r>
          </a:p>
          <a:p>
            <a:pPr lvl="1">
              <a:lnSpc>
                <a:spcPct val="110000"/>
              </a:lnSpc>
            </a:pPr>
            <a:r>
              <a:rPr lang="en-GB" sz="3200" dirty="0" smtClean="0">
                <a:latin typeface="Nyala" pitchFamily="2" charset="0"/>
              </a:rPr>
              <a:t>Stage III and IV sickle lung disease</a:t>
            </a:r>
          </a:p>
          <a:p>
            <a:pPr lvl="1">
              <a:lnSpc>
                <a:spcPct val="110000"/>
              </a:lnSpc>
            </a:pPr>
            <a:r>
              <a:rPr lang="en-GB" sz="3200" dirty="0" smtClean="0">
                <a:latin typeface="Nyala" pitchFamily="2" charset="0"/>
              </a:rPr>
              <a:t>Cardiomyopathy</a:t>
            </a:r>
            <a:endParaRPr lang="en-US" sz="3200" dirty="0" smtClean="0">
              <a:latin typeface="Nyala" pitchFamily="2" charset="0"/>
            </a:endParaRPr>
          </a:p>
          <a:p>
            <a:endParaRPr lang="en-GB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0"/>
            <a:ext cx="7647836" cy="928670"/>
          </a:xfrm>
        </p:spPr>
        <p:txBody>
          <a:bodyPr/>
          <a:lstStyle/>
          <a:p>
            <a:r>
              <a:rPr lang="en-GB" dirty="0" smtClean="0"/>
              <a:t>Performance scales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435100" y="785793"/>
          <a:ext cx="7499349" cy="6072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0950"/>
                <a:gridCol w="2786082"/>
                <a:gridCol w="3362317"/>
              </a:tblGrid>
              <a:tr h="397690">
                <a:tc>
                  <a:txBody>
                    <a:bodyPr/>
                    <a:lstStyle/>
                    <a:p>
                      <a:r>
                        <a:rPr lang="en-GB" dirty="0" smtClean="0"/>
                        <a:t>Score (%)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Karnofsky</a:t>
                      </a:r>
                      <a:r>
                        <a:rPr lang="en-GB" dirty="0" smtClean="0"/>
                        <a:t> (≥16 years)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Lansky  (&lt;16years)</a:t>
                      </a:r>
                      <a:endParaRPr lang="en-GB" dirty="0"/>
                    </a:p>
                  </a:txBody>
                  <a:tcPr/>
                </a:tc>
              </a:tr>
              <a:tr h="397690"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Normal health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Fully active</a:t>
                      </a:r>
                      <a:endParaRPr lang="en-GB" dirty="0"/>
                    </a:p>
                  </a:txBody>
                  <a:tcPr/>
                </a:tc>
              </a:tr>
              <a:tr h="651643">
                <a:tc>
                  <a:txBody>
                    <a:bodyPr/>
                    <a:lstStyle/>
                    <a:p>
                      <a:r>
                        <a:rPr lang="en-GB" dirty="0" smtClean="0"/>
                        <a:t>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Minor symptoms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Minor restriction with </a:t>
                      </a:r>
                      <a:r>
                        <a:rPr lang="en-GB" dirty="0" err="1" smtClean="0"/>
                        <a:t>strenous</a:t>
                      </a:r>
                      <a:r>
                        <a:rPr lang="en-GB" dirty="0" smtClean="0"/>
                        <a:t> exercise</a:t>
                      </a:r>
                      <a:endParaRPr lang="en-GB" dirty="0"/>
                    </a:p>
                  </a:txBody>
                  <a:tcPr/>
                </a:tc>
              </a:tr>
              <a:tr h="397690"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Some effort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Tires more easily, but active</a:t>
                      </a:r>
                      <a:endParaRPr lang="en-GB" dirty="0"/>
                    </a:p>
                  </a:txBody>
                  <a:tcPr/>
                </a:tc>
              </a:tr>
              <a:tr h="686423">
                <a:tc>
                  <a:txBody>
                    <a:bodyPr/>
                    <a:lstStyle/>
                    <a:p>
                      <a:r>
                        <a:rPr lang="en-GB" dirty="0" smtClean="0"/>
                        <a:t>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Unable to do normal</a:t>
                      </a:r>
                      <a:r>
                        <a:rPr lang="en-GB" baseline="0" dirty="0" smtClean="0"/>
                        <a:t> activity but cares for self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Greater restriction</a:t>
                      </a:r>
                      <a:endParaRPr lang="en-GB" dirty="0"/>
                    </a:p>
                  </a:txBody>
                  <a:tcPr/>
                </a:tc>
              </a:tr>
              <a:tr h="686423">
                <a:tc>
                  <a:txBody>
                    <a:bodyPr/>
                    <a:lstStyle/>
                    <a:p>
                      <a:r>
                        <a:rPr lang="en-GB" dirty="0" smtClean="0"/>
                        <a:t>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Occa</a:t>
                      </a:r>
                      <a:r>
                        <a:rPr lang="en-GB" dirty="0" smtClean="0"/>
                        <a:t>.</a:t>
                      </a:r>
                      <a:r>
                        <a:rPr lang="en-GB" baseline="0" dirty="0" smtClean="0"/>
                        <a:t> help with personal needs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Ambulatory up to 50% of time</a:t>
                      </a:r>
                      <a:endParaRPr lang="en-GB" dirty="0"/>
                    </a:p>
                  </a:txBody>
                  <a:tcPr/>
                </a:tc>
              </a:tr>
              <a:tr h="397690">
                <a:tc>
                  <a:txBody>
                    <a:bodyPr/>
                    <a:lstStyle/>
                    <a:p>
                      <a:r>
                        <a:rPr lang="en-GB" dirty="0" smtClean="0"/>
                        <a:t>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Disabled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Considerable assistance</a:t>
                      </a:r>
                      <a:r>
                        <a:rPr lang="en-GB" baseline="0" dirty="0" smtClean="0"/>
                        <a:t> needed</a:t>
                      </a:r>
                      <a:endParaRPr lang="en-GB" dirty="0"/>
                    </a:p>
                  </a:txBody>
                  <a:tcPr/>
                </a:tc>
              </a:tr>
              <a:tr h="686423">
                <a:tc>
                  <a:txBody>
                    <a:bodyPr/>
                    <a:lstStyle/>
                    <a:p>
                      <a:r>
                        <a:rPr lang="en-GB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Considerable assistance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Able to initiate quiet activities</a:t>
                      </a:r>
                      <a:endParaRPr lang="en-GB" dirty="0"/>
                    </a:p>
                  </a:txBody>
                  <a:tcPr/>
                </a:tc>
              </a:tr>
              <a:tr h="397690"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Severely disabled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Need assistance for quiet </a:t>
                      </a:r>
                      <a:r>
                        <a:rPr lang="en-GB" dirty="0" err="1" smtClean="0"/>
                        <a:t>activ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686423">
                <a:tc>
                  <a:txBody>
                    <a:bodyPr/>
                    <a:lstStyle/>
                    <a:p>
                      <a:r>
                        <a:rPr lang="en-GB" dirty="0" smtClean="0"/>
                        <a:t>20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Very sick, active support</a:t>
                      </a:r>
                      <a:r>
                        <a:rPr lang="en-GB" baseline="0" dirty="0" smtClean="0"/>
                        <a:t> needed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Limited to passive activity, initiated by others</a:t>
                      </a:r>
                      <a:endParaRPr lang="en-GB" dirty="0"/>
                    </a:p>
                  </a:txBody>
                  <a:tcPr/>
                </a:tc>
              </a:tr>
              <a:tr h="686423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</a:p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Moribund</a:t>
                      </a:r>
                    </a:p>
                    <a:p>
                      <a:r>
                        <a:rPr lang="en-GB" dirty="0" smtClean="0"/>
                        <a:t>Death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Completely</a:t>
                      </a:r>
                      <a:r>
                        <a:rPr lang="en-GB" baseline="0" dirty="0" smtClean="0"/>
                        <a:t> disabled</a:t>
                      </a:r>
                    </a:p>
                    <a:p>
                      <a:r>
                        <a:rPr lang="en-GB" baseline="0" dirty="0" smtClean="0"/>
                        <a:t>Death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Barriers to HSCT in SCA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53034"/>
          </a:xfrm>
        </p:spPr>
        <p:txBody>
          <a:bodyPr>
            <a:noAutofit/>
          </a:bodyPr>
          <a:lstStyle/>
          <a:p>
            <a:r>
              <a:rPr lang="en-GB" dirty="0" smtClean="0"/>
              <a:t>Availability of suitable donor.</a:t>
            </a:r>
          </a:p>
          <a:p>
            <a:endParaRPr lang="en-GB" dirty="0" smtClean="0"/>
          </a:p>
          <a:p>
            <a:r>
              <a:rPr lang="en-GB" dirty="0" smtClean="0"/>
              <a:t>Variable individual and temporal expression of disease severity.</a:t>
            </a:r>
          </a:p>
          <a:p>
            <a:endParaRPr lang="en-GB" dirty="0" smtClean="0"/>
          </a:p>
          <a:p>
            <a:r>
              <a:rPr lang="en-GB" dirty="0" smtClean="0"/>
              <a:t>Development of alternative treatments as outlined in the comprehensive management guidelines for treatment of SCA children</a:t>
            </a:r>
            <a:endParaRPr lang="en-GB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Objectives for HSCT in SCA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identify those patients who have the greatest risk of developing sickle-related complications.</a:t>
            </a:r>
          </a:p>
          <a:p>
            <a:endParaRPr lang="en-GB" dirty="0" smtClean="0"/>
          </a:p>
          <a:p>
            <a:r>
              <a:rPr lang="en-GB" dirty="0" smtClean="0"/>
              <a:t>To reduce transplant-related complications by minimizing the short- and long-term toxicities of HSC transplantation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Non-malignant conditions contd.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357298"/>
            <a:ext cx="7498080" cy="55007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Primary Immunodeficiency Disorders</a:t>
            </a:r>
          </a:p>
          <a:p>
            <a:r>
              <a:rPr lang="en-GB" sz="3000" dirty="0" smtClean="0"/>
              <a:t>Severe Combined Immunodeficiency</a:t>
            </a:r>
          </a:p>
          <a:p>
            <a:r>
              <a:rPr lang="en-GB" sz="3000" dirty="0" smtClean="0"/>
              <a:t>Chronic </a:t>
            </a:r>
            <a:r>
              <a:rPr lang="en-GB" sz="3000" dirty="0" err="1" smtClean="0"/>
              <a:t>Granulomatous</a:t>
            </a:r>
            <a:r>
              <a:rPr lang="en-GB" sz="3000" dirty="0" smtClean="0"/>
              <a:t> Disorder</a:t>
            </a:r>
          </a:p>
          <a:p>
            <a:r>
              <a:rPr lang="en-GB" sz="3000" dirty="0" err="1" smtClean="0"/>
              <a:t>Wiskott</a:t>
            </a:r>
            <a:r>
              <a:rPr lang="en-GB" sz="3000" dirty="0" smtClean="0"/>
              <a:t>-Aldrich Syndrome</a:t>
            </a:r>
          </a:p>
          <a:p>
            <a:r>
              <a:rPr lang="en-GB" sz="3000" dirty="0" smtClean="0"/>
              <a:t>Leukocyte Adhesion Deficiency</a:t>
            </a:r>
          </a:p>
          <a:p>
            <a:endParaRPr lang="en-GB" sz="3000" dirty="0" smtClean="0"/>
          </a:p>
          <a:p>
            <a:pPr>
              <a:buNone/>
            </a:pPr>
            <a:r>
              <a:rPr lang="en-GB" b="1" dirty="0" err="1" smtClean="0"/>
              <a:t>Immunodysregulatory</a:t>
            </a:r>
            <a:r>
              <a:rPr lang="en-GB" b="1" dirty="0" smtClean="0"/>
              <a:t> Disorders</a:t>
            </a:r>
          </a:p>
          <a:p>
            <a:r>
              <a:rPr lang="en-GB" sz="3000" dirty="0" err="1" smtClean="0"/>
              <a:t>Hemophagocytic</a:t>
            </a:r>
            <a:r>
              <a:rPr lang="en-GB" sz="3000" dirty="0" smtClean="0"/>
              <a:t> </a:t>
            </a:r>
            <a:r>
              <a:rPr lang="en-GB" sz="3000" dirty="0" err="1" smtClean="0"/>
              <a:t>Lymphohistiocytosis</a:t>
            </a:r>
            <a:endParaRPr lang="en-GB" sz="3000" dirty="0" smtClean="0"/>
          </a:p>
          <a:p>
            <a:r>
              <a:rPr lang="en-GB" sz="3000" dirty="0" smtClean="0"/>
              <a:t>X-linked Lymphoproliferative Disorder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000" dirty="0" smtClean="0"/>
              <a:t>HSCT versus No-HSCT in children with SCA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HSCT should be weighed in the context of the risk-benefit ratio.</a:t>
            </a:r>
          </a:p>
          <a:p>
            <a:endParaRPr lang="en-GB" dirty="0" smtClean="0"/>
          </a:p>
          <a:p>
            <a:r>
              <a:rPr lang="en-GB" dirty="0" smtClean="0"/>
              <a:t>With stringent severity criteria/indication, approximately 16% of patients would qualify for transplantation. A study of 4848 children less than 16 yrs, 315 (6.5%) met entry criteria for transplant.</a:t>
            </a:r>
          </a:p>
          <a:p>
            <a:endParaRPr lang="en-GB" dirty="0" smtClean="0"/>
          </a:p>
          <a:p>
            <a:r>
              <a:rPr lang="en-GB" dirty="0" smtClean="0"/>
              <a:t>Parent-dependent decision: difficult even with adequate information and education.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HSCT versus No-HSCT in children with SCA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When parents of children with SCA were polled by questionnaire,</a:t>
            </a:r>
          </a:p>
          <a:p>
            <a:pPr>
              <a:buNone/>
            </a:pPr>
            <a:r>
              <a:rPr lang="en-GB" dirty="0" smtClean="0"/>
              <a:t>    - 37% of parents willing to accept SCT given a</a:t>
            </a:r>
          </a:p>
          <a:p>
            <a:pPr>
              <a:buNone/>
            </a:pPr>
            <a:r>
              <a:rPr lang="en-GB" dirty="0" smtClean="0"/>
              <a:t>      15% mortality risk.</a:t>
            </a:r>
          </a:p>
          <a:p>
            <a:pPr>
              <a:buNone/>
            </a:pPr>
            <a:r>
              <a:rPr lang="en-GB" dirty="0" smtClean="0"/>
              <a:t>    - dropped to 13% if the mortality was 15% and</a:t>
            </a:r>
          </a:p>
          <a:p>
            <a:pPr>
              <a:buNone/>
            </a:pPr>
            <a:r>
              <a:rPr lang="en-GB" dirty="0" smtClean="0"/>
              <a:t>      GVHD risk was 15%.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SCT acceptability in adult SCD</a:t>
            </a:r>
          </a:p>
          <a:p>
            <a:pPr>
              <a:buNone/>
            </a:pPr>
            <a:r>
              <a:rPr lang="en-GB" dirty="0" smtClean="0"/>
              <a:t>    - 63% of adult SCD patients accept SCT</a:t>
            </a:r>
          </a:p>
          <a:p>
            <a:pPr>
              <a:buNone/>
            </a:pPr>
            <a:r>
              <a:rPr lang="en-GB" dirty="0" smtClean="0"/>
              <a:t>      with a mortality risk of 10% </a:t>
            </a:r>
          </a:p>
          <a:p>
            <a:pPr>
              <a:buNone/>
            </a:pPr>
            <a:r>
              <a:rPr lang="en-GB" dirty="0" smtClean="0"/>
              <a:t>    - 20% would accept SCT with chronic GVHD</a:t>
            </a:r>
          </a:p>
          <a:p>
            <a:pPr>
              <a:buNone/>
            </a:pPr>
            <a:r>
              <a:rPr lang="en-GB" dirty="0" smtClean="0"/>
              <a:t>      and only 50% would accept infertility.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HSCT versus No-HSCT in children with SCA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Donor sources determine ability to offer SCT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- </a:t>
            </a:r>
            <a:r>
              <a:rPr lang="en-GB" sz="2800" dirty="0" smtClean="0"/>
              <a:t>≤14% of SCD patients have MSDs.</a:t>
            </a:r>
          </a:p>
          <a:p>
            <a:pPr>
              <a:buNone/>
            </a:pPr>
            <a:r>
              <a:rPr lang="en-GB" sz="2800" dirty="0" smtClean="0"/>
              <a:t>  - Patients with MSD can consider</a:t>
            </a:r>
          </a:p>
          <a:p>
            <a:pPr>
              <a:buNone/>
            </a:pPr>
            <a:r>
              <a:rPr lang="en-GB" sz="2800" dirty="0" smtClean="0"/>
              <a:t>    transplantation early with good</a:t>
            </a:r>
          </a:p>
          <a:p>
            <a:pPr>
              <a:buNone/>
            </a:pPr>
            <a:r>
              <a:rPr lang="en-GB" sz="2800" dirty="0" smtClean="0"/>
              <a:t>    outcomes. </a:t>
            </a:r>
          </a:p>
          <a:p>
            <a:pPr>
              <a:buNone/>
            </a:pPr>
            <a:r>
              <a:rPr lang="en-GB" sz="2800" dirty="0" smtClean="0"/>
              <a:t>  - Option is attractive if the patient resides in an</a:t>
            </a:r>
          </a:p>
          <a:p>
            <a:pPr>
              <a:buNone/>
            </a:pPr>
            <a:r>
              <a:rPr lang="en-GB" sz="2800" dirty="0" smtClean="0"/>
              <a:t>    area with poor access to supportive care.</a:t>
            </a:r>
          </a:p>
          <a:p>
            <a:pPr>
              <a:buNone/>
            </a:pPr>
            <a:r>
              <a:rPr lang="en-GB" sz="2800" dirty="0" smtClean="0"/>
              <a:t>  - MUD HSCT to be considered in the presence of severe disease criteria</a:t>
            </a:r>
            <a:endParaRPr lang="en-GB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HSCT versus No-HSCT in children with SCA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Timing of transplantation</a:t>
            </a:r>
          </a:p>
          <a:p>
            <a:pPr>
              <a:buNone/>
            </a:pPr>
            <a:r>
              <a:rPr lang="en-GB" dirty="0" smtClean="0"/>
              <a:t>  -</a:t>
            </a:r>
            <a:r>
              <a:rPr lang="en-GB" sz="2800" dirty="0" smtClean="0"/>
              <a:t>From the CIBMTR database,  80% of 450 SCA transplants are children &lt;16 years of age.</a:t>
            </a:r>
          </a:p>
          <a:p>
            <a:pPr>
              <a:buNone/>
            </a:pPr>
            <a:r>
              <a:rPr lang="en-GB" sz="2800" dirty="0" smtClean="0"/>
              <a:t>  -Myeloablative transplantation outcomes are better in the those &lt;16 years</a:t>
            </a:r>
          </a:p>
          <a:p>
            <a:pPr>
              <a:buNone/>
            </a:pPr>
            <a:r>
              <a:rPr lang="en-GB" sz="2800" dirty="0" smtClean="0"/>
              <a:t>  -Increase age bar to  second decade with use of RIC</a:t>
            </a:r>
          </a:p>
          <a:p>
            <a:pPr>
              <a:buNone/>
            </a:pPr>
            <a:r>
              <a:rPr lang="en-GB" sz="2800" dirty="0" smtClean="0"/>
              <a:t>  -Disease and age-related co-morbidities result in higher morbidity and mortality rates in older patients undergoing HSCT.</a:t>
            </a:r>
          </a:p>
          <a:p>
            <a:pPr>
              <a:buNone/>
            </a:pPr>
            <a:endParaRPr lang="en-GB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HSCT versus No-HSCT in children with SCA contd.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4857784"/>
          </a:xfrm>
        </p:spPr>
        <p:txBody>
          <a:bodyPr/>
          <a:lstStyle/>
          <a:p>
            <a:r>
              <a:rPr lang="en-GB" dirty="0" smtClean="0"/>
              <a:t>Transplant related complications</a:t>
            </a:r>
          </a:p>
          <a:p>
            <a:pPr>
              <a:buNone/>
            </a:pPr>
            <a:r>
              <a:rPr lang="en-GB" dirty="0" smtClean="0"/>
              <a:t>     - GVHD occurs in approximately 15% </a:t>
            </a:r>
          </a:p>
          <a:p>
            <a:pPr>
              <a:buNone/>
            </a:pPr>
            <a:r>
              <a:rPr lang="en-GB" dirty="0" smtClean="0"/>
              <a:t>        of cases.</a:t>
            </a:r>
          </a:p>
          <a:p>
            <a:pPr>
              <a:buNone/>
            </a:pPr>
            <a:r>
              <a:rPr lang="en-GB" dirty="0" smtClean="0"/>
              <a:t>     - Uptake of HSCT reduced with</a:t>
            </a:r>
          </a:p>
          <a:p>
            <a:pPr>
              <a:buNone/>
            </a:pPr>
            <a:r>
              <a:rPr lang="en-GB" dirty="0" smtClean="0"/>
              <a:t>       </a:t>
            </a:r>
            <a:r>
              <a:rPr lang="en-GB" dirty="0" err="1" smtClean="0"/>
              <a:t>knowlegde</a:t>
            </a:r>
            <a:r>
              <a:rPr lang="en-GB" dirty="0" smtClean="0"/>
              <a:t> of the possibility of GVHD</a:t>
            </a:r>
          </a:p>
          <a:p>
            <a:endParaRPr lang="en-GB" dirty="0" smtClean="0"/>
          </a:p>
          <a:p>
            <a:r>
              <a:rPr lang="en-GB" dirty="0" smtClean="0"/>
              <a:t>Graft rejection – about 7-18% </a:t>
            </a:r>
          </a:p>
          <a:p>
            <a:r>
              <a:rPr lang="en-GB" dirty="0" smtClean="0"/>
              <a:t>Mortality – 5-10%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After HSCT for SCA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2864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Good news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Overall survival is over 90% (range 93-100%) and event-free survival over 80%. 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Majority ( &gt;80%) were relieved of</a:t>
            </a:r>
          </a:p>
          <a:p>
            <a:pPr>
              <a:buNone/>
            </a:pPr>
            <a:r>
              <a:rPr lang="en-GB" dirty="0" smtClean="0"/>
              <a:t>   pain, had no further strokes or acute</a:t>
            </a:r>
          </a:p>
          <a:p>
            <a:pPr>
              <a:buNone/>
            </a:pPr>
            <a:r>
              <a:rPr lang="en-GB" dirty="0" smtClean="0"/>
              <a:t>   chest syndrome, had stabilized pulmonary</a:t>
            </a:r>
          </a:p>
          <a:p>
            <a:pPr>
              <a:buNone/>
            </a:pPr>
            <a:r>
              <a:rPr lang="en-GB" dirty="0" smtClean="0"/>
              <a:t>   function, and had stable neurologic and</a:t>
            </a:r>
          </a:p>
          <a:p>
            <a:pPr>
              <a:buNone/>
            </a:pPr>
            <a:r>
              <a:rPr lang="en-GB" dirty="0" smtClean="0"/>
              <a:t>   cognitive evaluations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TRM 7-8%, graft failure in10-18%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85818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357290" y="5143512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Outcome after HSCT for sickle cell anaemia. The survival,  event-free survival and a cumulative incidence curve for graft rejection/recurrent sickle cell disease of fifty patients who had at least 6 months follow-up received matched sibling marrow</a:t>
            </a:r>
          </a:p>
          <a:p>
            <a:r>
              <a:rPr lang="en-GB" b="1" dirty="0" err="1" smtClean="0"/>
              <a:t>allografts</a:t>
            </a:r>
            <a:r>
              <a:rPr lang="en-GB" b="1" dirty="0" smtClean="0"/>
              <a:t> between September 1991 and October, 1999. </a:t>
            </a:r>
          </a:p>
          <a:p>
            <a:r>
              <a:rPr lang="en-GB" b="1" dirty="0" smtClean="0"/>
              <a:t>Sullivan KM et al.  </a:t>
            </a:r>
            <a:r>
              <a:rPr lang="en-GB" b="1" dirty="0" err="1" smtClean="0"/>
              <a:t>Hematology</a:t>
            </a:r>
            <a:r>
              <a:rPr lang="en-GB" b="1" dirty="0" smtClean="0"/>
              <a:t> 2000; 319-338.</a:t>
            </a:r>
            <a:endParaRPr lang="en-GB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After SCT for SCA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dirty="0" smtClean="0"/>
              <a:t>Bad news</a:t>
            </a:r>
          </a:p>
          <a:p>
            <a:r>
              <a:rPr lang="en-GB" dirty="0" smtClean="0"/>
              <a:t>CNS complications (25%)</a:t>
            </a:r>
          </a:p>
          <a:p>
            <a:pPr>
              <a:buNone/>
            </a:pPr>
            <a:r>
              <a:rPr lang="en-GB" dirty="0" smtClean="0"/>
              <a:t>  - Stroke have been reported after SCT.</a:t>
            </a:r>
          </a:p>
          <a:p>
            <a:pPr>
              <a:buNone/>
            </a:pPr>
            <a:r>
              <a:rPr lang="en-GB" dirty="0" smtClean="0"/>
              <a:t>  - Intracranial haemorrhage</a:t>
            </a:r>
          </a:p>
          <a:p>
            <a:pPr>
              <a:buNone/>
            </a:pPr>
            <a:r>
              <a:rPr lang="en-GB" dirty="0" smtClean="0"/>
              <a:t>  - Seizures –most frequent </a:t>
            </a:r>
          </a:p>
          <a:p>
            <a:r>
              <a:rPr lang="en-GB" dirty="0" smtClean="0"/>
              <a:t>Second malignancies.</a:t>
            </a:r>
          </a:p>
          <a:p>
            <a:r>
              <a:rPr lang="en-GB" dirty="0" smtClean="0"/>
              <a:t>Growth failure</a:t>
            </a:r>
          </a:p>
          <a:p>
            <a:r>
              <a:rPr lang="en-GB" dirty="0" smtClean="0"/>
              <a:t>Primary </a:t>
            </a:r>
            <a:r>
              <a:rPr lang="en-GB" dirty="0" err="1" smtClean="0"/>
              <a:t>gonadal</a:t>
            </a:r>
            <a:r>
              <a:rPr lang="en-GB" dirty="0" smtClean="0"/>
              <a:t> failure in girls/infertility.</a:t>
            </a:r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Conclusion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HSCT is an established therapy for NMDs in children. </a:t>
            </a:r>
          </a:p>
          <a:p>
            <a:endParaRPr lang="en-GB" dirty="0" smtClean="0"/>
          </a:p>
          <a:p>
            <a:r>
              <a:rPr lang="en-GB" dirty="0" smtClean="0"/>
              <a:t>Decision to transplant NMDs is complex and requires assessment of risk-benefit ratio.</a:t>
            </a:r>
          </a:p>
          <a:p>
            <a:endParaRPr lang="en-GB" dirty="0" smtClean="0"/>
          </a:p>
          <a:p>
            <a:r>
              <a:rPr lang="en-GB" dirty="0" smtClean="0"/>
              <a:t>Individual case assessment is important for transplant of NMDs in children.</a:t>
            </a:r>
          </a:p>
          <a:p>
            <a:endParaRPr lang="en-GB" dirty="0" smtClean="0"/>
          </a:p>
          <a:p>
            <a:r>
              <a:rPr lang="en-GB" dirty="0" smtClean="0"/>
              <a:t>Early decision to transplant can improve outcome of transplant and enhance good quality of life thereafter.</a:t>
            </a:r>
            <a:endParaRPr lang="en-GB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Who would you rather transplant?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5643578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en-GB" b="1" dirty="0" smtClean="0"/>
              <a:t>1.  A 12-year old with </a:t>
            </a:r>
          </a:p>
          <a:p>
            <a:pPr marL="596646" indent="-514350">
              <a:buNone/>
            </a:pPr>
            <a:r>
              <a:rPr lang="en-GB" dirty="0" smtClean="0"/>
              <a:t>- long-history of pain crises.</a:t>
            </a:r>
          </a:p>
          <a:p>
            <a:pPr marL="596646" indent="-514350">
              <a:buNone/>
            </a:pPr>
            <a:r>
              <a:rPr lang="en-GB" dirty="0" smtClean="0"/>
              <a:t>- Elevated </a:t>
            </a:r>
            <a:r>
              <a:rPr lang="en-GB" dirty="0" err="1" smtClean="0"/>
              <a:t>transcranial</a:t>
            </a:r>
            <a:r>
              <a:rPr lang="en-GB" dirty="0" smtClean="0"/>
              <a:t> </a:t>
            </a:r>
            <a:r>
              <a:rPr lang="en-GB" dirty="0" err="1" smtClean="0"/>
              <a:t>doppler</a:t>
            </a:r>
            <a:r>
              <a:rPr lang="en-GB" dirty="0" smtClean="0"/>
              <a:t> ultrasounds </a:t>
            </a:r>
          </a:p>
          <a:p>
            <a:pPr marL="596646" indent="-514350">
              <a:buNone/>
            </a:pPr>
            <a:r>
              <a:rPr lang="en-GB" dirty="0" smtClean="0"/>
              <a:t>- Chronic blood transfusion program</a:t>
            </a:r>
          </a:p>
          <a:p>
            <a:pPr marL="596646" indent="-514350">
              <a:buNone/>
            </a:pPr>
            <a:r>
              <a:rPr lang="en-GB" dirty="0" smtClean="0"/>
              <a:t>- Evidence of iron overload.</a:t>
            </a:r>
          </a:p>
          <a:p>
            <a:pPr>
              <a:buNone/>
            </a:pPr>
            <a:r>
              <a:rPr lang="en-GB" b="1" dirty="0" smtClean="0"/>
              <a:t>2.  A 4-year old with</a:t>
            </a:r>
          </a:p>
          <a:p>
            <a:pPr marL="596646" indent="-514350">
              <a:buNone/>
            </a:pPr>
            <a:r>
              <a:rPr lang="en-GB" dirty="0" smtClean="0"/>
              <a:t>- 5 admissions/year for pain crisis</a:t>
            </a:r>
          </a:p>
          <a:p>
            <a:pPr marL="596646" indent="-514350">
              <a:buNone/>
            </a:pPr>
            <a:r>
              <a:rPr lang="en-GB" dirty="0" smtClean="0"/>
              <a:t>- Acute chest crisis.</a:t>
            </a:r>
          </a:p>
          <a:p>
            <a:pPr>
              <a:buNone/>
            </a:pPr>
            <a:r>
              <a:rPr lang="en-GB" dirty="0" smtClean="0"/>
              <a:t>- Matched sibling donor with sickle cell trait.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4400" dirty="0" smtClean="0"/>
              <a:t>Non-malignant conditions contd.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b="1" dirty="0" smtClean="0"/>
              <a:t>Inborn Errors of Metabolism</a:t>
            </a:r>
          </a:p>
          <a:p>
            <a:r>
              <a:rPr lang="en-GB" dirty="0" err="1" smtClean="0"/>
              <a:t>Gauchers</a:t>
            </a:r>
            <a:r>
              <a:rPr lang="en-GB" dirty="0" smtClean="0"/>
              <a:t> disease</a:t>
            </a:r>
          </a:p>
          <a:p>
            <a:r>
              <a:rPr lang="en-GB" dirty="0" err="1" smtClean="0"/>
              <a:t>Leukodystrophies</a:t>
            </a:r>
            <a:r>
              <a:rPr lang="en-GB" dirty="0" smtClean="0"/>
              <a:t> – </a:t>
            </a:r>
            <a:r>
              <a:rPr lang="en-GB" dirty="0" err="1" smtClean="0"/>
              <a:t>Krabbe</a:t>
            </a:r>
            <a:r>
              <a:rPr lang="en-GB" dirty="0" smtClean="0"/>
              <a:t>,  ALD</a:t>
            </a:r>
          </a:p>
          <a:p>
            <a:r>
              <a:rPr lang="en-GB" dirty="0" err="1" smtClean="0"/>
              <a:t>Mucopolysaccharidoses</a:t>
            </a:r>
            <a:r>
              <a:rPr lang="en-GB" dirty="0" smtClean="0"/>
              <a:t> – Hurler’s syndrome</a:t>
            </a:r>
          </a:p>
          <a:p>
            <a:r>
              <a:rPr lang="en-GB" dirty="0" err="1" smtClean="0"/>
              <a:t>Osteopetrosis</a:t>
            </a: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/>
              <a:t>Autoimmune disorders</a:t>
            </a:r>
          </a:p>
          <a:p>
            <a:pPr>
              <a:buNone/>
            </a:pPr>
            <a:r>
              <a:rPr lang="en-GB" dirty="0" smtClean="0"/>
              <a:t>   - Juvenile rheumatoid arthritis</a:t>
            </a:r>
          </a:p>
          <a:p>
            <a:pPr>
              <a:buNone/>
            </a:pPr>
            <a:r>
              <a:rPr lang="en-GB" dirty="0" smtClean="0"/>
              <a:t>   - Systemic lupus </a:t>
            </a:r>
            <a:r>
              <a:rPr lang="en-GB" dirty="0" err="1" smtClean="0"/>
              <a:t>erythematosis</a:t>
            </a:r>
            <a:endParaRPr lang="en-GB" dirty="0" smtClean="0"/>
          </a:p>
          <a:p>
            <a:pPr>
              <a:buNone/>
            </a:pPr>
            <a:r>
              <a:rPr lang="en-GB" dirty="0" smtClean="0"/>
              <a:t>   - Rheumatoid arthritis</a:t>
            </a:r>
            <a:endParaRPr lang="en-GB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 fontScale="90000"/>
          </a:bodyPr>
          <a:lstStyle/>
          <a:p>
            <a:r>
              <a:rPr lang="en-GB" sz="4400" dirty="0" smtClean="0"/>
              <a:t>Who would you rather transplant?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2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b="1" dirty="0" smtClean="0"/>
              <a:t>3. 30-year old with</a:t>
            </a:r>
          </a:p>
          <a:p>
            <a:pPr>
              <a:buNone/>
            </a:pPr>
            <a:r>
              <a:rPr lang="en-GB" dirty="0" smtClean="0"/>
              <a:t>- Long-standing history of pain crises</a:t>
            </a:r>
          </a:p>
          <a:p>
            <a:pPr>
              <a:buNone/>
            </a:pPr>
            <a:r>
              <a:rPr lang="en-GB" dirty="0" smtClean="0"/>
              <a:t>- Sickle nephropathy.</a:t>
            </a:r>
          </a:p>
          <a:p>
            <a:pPr>
              <a:buNone/>
            </a:pPr>
            <a:r>
              <a:rPr lang="en-GB" dirty="0" smtClean="0"/>
              <a:t>- One previous stroke</a:t>
            </a:r>
          </a:p>
          <a:p>
            <a:pPr>
              <a:buNone/>
            </a:pPr>
            <a:r>
              <a:rPr lang="en-GB" dirty="0" smtClean="0"/>
              <a:t>- Pulmonary hypertension</a:t>
            </a:r>
          </a:p>
          <a:p>
            <a:pPr>
              <a:buNone/>
            </a:pPr>
            <a:r>
              <a:rPr lang="en-GB" dirty="0" smtClean="0"/>
              <a:t>- Multiple blood transfusions.</a:t>
            </a:r>
          </a:p>
          <a:p>
            <a:pPr>
              <a:buFontTx/>
              <a:buChar char="-"/>
            </a:pPr>
            <a:r>
              <a:rPr lang="en-GB" dirty="0" err="1" smtClean="0"/>
              <a:t>Alloimmunization</a:t>
            </a:r>
            <a:r>
              <a:rPr lang="en-GB" dirty="0" smtClean="0"/>
              <a:t>. </a:t>
            </a:r>
          </a:p>
          <a:p>
            <a:pPr>
              <a:buFontTx/>
              <a:buChar char="-"/>
            </a:pPr>
            <a:endParaRPr lang="en-GB" dirty="0" smtClean="0"/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AND WHY?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6562" name="Picture 2" descr="C:\Users\Yetty\Pictures\Camera pix. Switzerland\Switzerland 0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772003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5538" name="Picture 2" descr="C:\Users\Yetty\Pictures\Camera pix. Switzerland\Switzerland 0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85728"/>
            <a:ext cx="7499350" cy="571504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14480" y="6143644"/>
            <a:ext cx="628654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Kinderspital at 5pm in the evening-winter.</a:t>
            </a:r>
            <a:endParaRPr lang="en-GB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4514" name="Picture 2" descr="C:\Users\Yetty\Pictures\Camera pix. Switzerland\Switzerland 0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7791474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42" name="Picture 2" descr="C:\Users\Yetty\Pictures\BB Switzerland pix\IMG00188-20121127-11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786742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2466" name="Picture 2" descr="C:\Users\Yetty\Pictures\BB Switzerland pix\IMG00190-20121127-11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715304" cy="621510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215206" y="2143116"/>
            <a:ext cx="571504" cy="19288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7586" name="Picture 2" descr="C:\Users\Yetty\Pictures\Camera pix. Switzerland\o 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86291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3490" name="Picture 2" descr="C:\Users\Yetty\Pictures\Camera pix. Switzerland\o 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85728"/>
            <a:ext cx="786291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type="title"/>
          </p:nvPr>
        </p:nvSpPr>
        <p:spPr>
          <a:xfrm>
            <a:off x="1000100" y="1752600"/>
            <a:ext cx="7686700" cy="2743200"/>
          </a:xfrm>
        </p:spPr>
        <p:txBody>
          <a:bodyPr>
            <a:normAutofit fontScale="90000"/>
          </a:bodyPr>
          <a:lstStyle/>
          <a:p>
            <a:r>
              <a:rPr lang="en-US" sz="13100" i="1" dirty="0">
                <a:latin typeface="Algerian" pitchFamily="82" charset="0"/>
              </a:rPr>
              <a:t>THANKS!!!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214422"/>
          </a:xfrm>
        </p:spPr>
        <p:txBody>
          <a:bodyPr/>
          <a:lstStyle/>
          <a:p>
            <a:r>
              <a:rPr lang="en-GB" dirty="0" smtClean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78645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sz="3000" dirty="0" err="1" smtClean="0"/>
              <a:t>Shalini</a:t>
            </a:r>
            <a:r>
              <a:rPr lang="en-GB" sz="3000" dirty="0" smtClean="0"/>
              <a:t> </a:t>
            </a:r>
            <a:r>
              <a:rPr lang="en-GB" sz="3000" dirty="0" err="1" smtClean="0"/>
              <a:t>Shenoy</a:t>
            </a:r>
            <a:r>
              <a:rPr lang="en-GB" sz="3000" dirty="0" smtClean="0"/>
              <a:t>. Hematopoietic Stem Cell Transplantation for Sickle Cell Disease: Current Practice and Emerging Trends. </a:t>
            </a:r>
            <a:r>
              <a:rPr lang="en-GB" sz="3000" i="1" dirty="0" err="1" smtClean="0"/>
              <a:t>Hematology</a:t>
            </a:r>
            <a:r>
              <a:rPr lang="en-GB" sz="3000" i="1" dirty="0" smtClean="0"/>
              <a:t>  2011; 273-279.</a:t>
            </a:r>
          </a:p>
          <a:p>
            <a:pPr>
              <a:buFontTx/>
              <a:buChar char="-"/>
            </a:pPr>
            <a:endParaRPr lang="en-GB" sz="3000" i="1" dirty="0" smtClean="0"/>
          </a:p>
          <a:p>
            <a:pPr>
              <a:buFontTx/>
              <a:buChar char="-"/>
            </a:pPr>
            <a:r>
              <a:rPr lang="en-GB" sz="3000" dirty="0" smtClean="0"/>
              <a:t>Kinney T,  Sleeper L, Wang W, et al. Silent cerebral infarcts in sickle cell </a:t>
            </a:r>
            <a:r>
              <a:rPr lang="en-GB" sz="3000" dirty="0" err="1" smtClean="0"/>
              <a:t>anemia</a:t>
            </a:r>
            <a:r>
              <a:rPr lang="en-GB" sz="3000" dirty="0" smtClean="0"/>
              <a:t>: a risk factor analysis. The cooperative study of sickle cell disease.  </a:t>
            </a:r>
            <a:r>
              <a:rPr lang="en-GB" sz="3000" i="1" dirty="0" err="1" smtClean="0"/>
              <a:t>Pediatrics</a:t>
            </a:r>
            <a:r>
              <a:rPr lang="en-GB" sz="3000" i="1" dirty="0" smtClean="0"/>
              <a:t>. 1999;103:640-545.</a:t>
            </a:r>
          </a:p>
          <a:p>
            <a:pPr>
              <a:buFontTx/>
              <a:buChar char="-"/>
            </a:pPr>
            <a:endParaRPr lang="en-GB" sz="3000" i="1" dirty="0" smtClean="0"/>
          </a:p>
          <a:p>
            <a:pPr>
              <a:buFontTx/>
              <a:buChar char="-"/>
            </a:pPr>
            <a:endParaRPr lang="en-GB" sz="3000" dirty="0" smtClean="0"/>
          </a:p>
          <a:p>
            <a:pPr>
              <a:buFontTx/>
              <a:buChar char="-"/>
            </a:pPr>
            <a:r>
              <a:rPr lang="en-GB" sz="3000" dirty="0" err="1" smtClean="0"/>
              <a:t>Cuvelier</a:t>
            </a:r>
            <a:r>
              <a:rPr lang="en-GB" sz="3000" dirty="0" smtClean="0"/>
              <a:t>  G.  Allogeneic Hematopoietic Stem Cell Transplant for Non-Malignant Disorders. 2013 CBMTG Meeting.</a:t>
            </a:r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endParaRPr lang="en-GB" sz="2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/>
              <a:t>Problems in NMDs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Defective immune system.</a:t>
            </a:r>
          </a:p>
          <a:p>
            <a:endParaRPr lang="en-GB" dirty="0" smtClean="0"/>
          </a:p>
          <a:p>
            <a:r>
              <a:rPr lang="en-GB" dirty="0" smtClean="0"/>
              <a:t>Missing enzymes.</a:t>
            </a:r>
          </a:p>
          <a:p>
            <a:endParaRPr lang="en-GB" dirty="0" smtClean="0"/>
          </a:p>
          <a:p>
            <a:r>
              <a:rPr lang="en-GB" dirty="0" smtClean="0"/>
              <a:t>Quantitative and qualitative deficiencies in blood cells.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Thus </a:t>
            </a:r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Great challenge with survival of children</a:t>
            </a:r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with these conditions!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/>
          <a:lstStyle/>
          <a:p>
            <a:r>
              <a:rPr lang="en-GB" dirty="0" smtClean="0"/>
              <a:t>References contd.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GB" sz="2800" dirty="0" smtClean="0"/>
              <a:t>Sullivan KM, Parkman R, Walters MC. Bone marrow transplantation for non-malignant disease.  doi:10.1182/asheducation2000.1.319</a:t>
            </a:r>
          </a:p>
          <a:p>
            <a:pPr>
              <a:buFontTx/>
              <a:buChar char="-"/>
            </a:pPr>
            <a:r>
              <a:rPr lang="en-GB" sz="2800" dirty="0" err="1" smtClean="0"/>
              <a:t>Horwitz</a:t>
            </a:r>
            <a:r>
              <a:rPr lang="en-GB" sz="2800" dirty="0" smtClean="0"/>
              <a:t> ME. Stem cell transplantation for adults and children with sickle cell disease: progress at different pace. Available at </a:t>
            </a:r>
            <a:r>
              <a:rPr lang="en-GB" sz="2800" dirty="0" smtClean="0">
                <a:hlinkClick r:id="rId2"/>
              </a:rPr>
              <a:t>www.hematology.org/Publications/Haematologist/2011/6624.aspx</a:t>
            </a:r>
            <a:r>
              <a:rPr lang="en-GB" sz="2800" dirty="0" smtClean="0"/>
              <a:t> </a:t>
            </a:r>
          </a:p>
          <a:p>
            <a:r>
              <a:rPr lang="en-US" sz="2800" dirty="0" smtClean="0"/>
              <a:t>Buckley RH, Schiff SE, Schiff RI, et al. Hematopoietic stem cell</a:t>
            </a:r>
            <a:r>
              <a:rPr lang="en-GB" sz="2800" dirty="0" smtClean="0"/>
              <a:t> </a:t>
            </a:r>
            <a:r>
              <a:rPr lang="en-US" sz="2800" dirty="0" smtClean="0"/>
              <a:t>transplantation for the treatment of severe combined immunodeficiency. N </a:t>
            </a:r>
            <a:r>
              <a:rPr lang="en-US" sz="2800" dirty="0" err="1" smtClean="0"/>
              <a:t>Engl</a:t>
            </a:r>
            <a:r>
              <a:rPr lang="en-US" sz="2800" dirty="0" smtClean="0"/>
              <a:t> J Med. 1999;340:508-516.</a:t>
            </a:r>
            <a:endParaRPr lang="en-GB" sz="2800" dirty="0" smtClean="0"/>
          </a:p>
          <a:p>
            <a:pPr>
              <a:buFontTx/>
              <a:buChar char="-"/>
            </a:pPr>
            <a:endParaRPr lang="en-GB" sz="2800" dirty="0" smtClean="0"/>
          </a:p>
          <a:p>
            <a:pPr>
              <a:buFontTx/>
              <a:buChar char="-"/>
            </a:pPr>
            <a:endParaRPr lang="en-GB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142984"/>
          </a:xfrm>
        </p:spPr>
        <p:txBody>
          <a:bodyPr/>
          <a:lstStyle/>
          <a:p>
            <a:r>
              <a:rPr lang="en-GB" dirty="0" smtClean="0"/>
              <a:t>References contd.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5786454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s-ES" sz="2800" dirty="0" err="1" smtClean="0"/>
              <a:t>Ayas</a:t>
            </a:r>
            <a:r>
              <a:rPr lang="es-ES" sz="2800" dirty="0" smtClean="0"/>
              <a:t> et al.  </a:t>
            </a:r>
            <a:r>
              <a:rPr lang="es-ES" sz="2800" i="1" dirty="0" err="1" smtClean="0"/>
              <a:t>Pediatr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Blood</a:t>
            </a:r>
            <a:r>
              <a:rPr lang="es-ES" sz="2800" i="1" dirty="0" smtClean="0"/>
              <a:t> </a:t>
            </a:r>
            <a:r>
              <a:rPr lang="es-ES" sz="2800" i="1" dirty="0" err="1" smtClean="0"/>
              <a:t>Cancer</a:t>
            </a:r>
            <a:r>
              <a:rPr lang="es-ES" sz="2800" i="1" dirty="0" smtClean="0"/>
              <a:t> 2011; 56:289-293.</a:t>
            </a:r>
            <a:endParaRPr lang="en-GB" sz="2800" i="1" dirty="0" smtClean="0"/>
          </a:p>
          <a:p>
            <a:pPr>
              <a:buNone/>
            </a:pPr>
            <a:r>
              <a:rPr lang="en-GB" sz="2800" dirty="0" smtClean="0"/>
              <a:t>- Woodard P, Helton K, Khan R, et al. Brain </a:t>
            </a:r>
            <a:r>
              <a:rPr lang="en-GB" sz="2800" dirty="0" err="1" smtClean="0"/>
              <a:t>parenchymal</a:t>
            </a:r>
            <a:r>
              <a:rPr lang="en-GB" sz="2800" dirty="0" smtClean="0"/>
              <a:t> damage after hematopoietic stem cell transplantation for severe</a:t>
            </a:r>
          </a:p>
          <a:p>
            <a:pPr>
              <a:buNone/>
            </a:pPr>
            <a:r>
              <a:rPr lang="en-GB" sz="2800" dirty="0" smtClean="0"/>
              <a:t>   sickle cell disease.  </a:t>
            </a:r>
            <a:r>
              <a:rPr lang="en-GB" sz="2800" i="1" dirty="0" smtClean="0"/>
              <a:t>Br J </a:t>
            </a:r>
            <a:r>
              <a:rPr lang="en-GB" sz="2800" i="1" dirty="0" err="1" smtClean="0"/>
              <a:t>Haematol</a:t>
            </a:r>
            <a:r>
              <a:rPr lang="en-GB" sz="2800" i="1" dirty="0" smtClean="0"/>
              <a:t>. 2005;129: 550-552.</a:t>
            </a:r>
          </a:p>
          <a:p>
            <a:pPr>
              <a:buNone/>
            </a:pPr>
            <a:r>
              <a:rPr lang="en-GB" sz="2800" dirty="0" smtClean="0"/>
              <a:t>- </a:t>
            </a:r>
            <a:r>
              <a:rPr lang="en-GB" sz="2800" dirty="0" err="1" smtClean="0"/>
              <a:t>Scothorn</a:t>
            </a:r>
            <a:r>
              <a:rPr lang="en-GB" sz="2800" dirty="0" smtClean="0"/>
              <a:t> D, Price C, Schwartz D. Risk of recurrent stroke in children with sickle cell disease receiving blood transfusion therapy for at least five years after initial stroke.  </a:t>
            </a:r>
            <a:r>
              <a:rPr lang="en-GB" sz="2800" i="1" dirty="0" smtClean="0"/>
              <a:t>J </a:t>
            </a:r>
            <a:r>
              <a:rPr lang="en-GB" sz="2800" i="1" dirty="0" err="1" smtClean="0"/>
              <a:t>Pediatr</a:t>
            </a:r>
            <a:r>
              <a:rPr lang="en-GB" sz="2800" i="1" dirty="0" smtClean="0"/>
              <a:t> </a:t>
            </a:r>
            <a:r>
              <a:rPr lang="en-GB" sz="2800" dirty="0" smtClean="0"/>
              <a:t>2002;140:348-354.</a:t>
            </a:r>
          </a:p>
          <a:p>
            <a:pPr>
              <a:buNone/>
            </a:pPr>
            <a:endParaRPr lang="en-GB" sz="2800" i="1" dirty="0" smtClean="0"/>
          </a:p>
          <a:p>
            <a:pPr>
              <a:buNone/>
            </a:pPr>
            <a:endParaRPr lang="en-GB" sz="2800" i="1" dirty="0" smtClean="0"/>
          </a:p>
          <a:p>
            <a:pPr>
              <a:buFontTx/>
              <a:buChar char="-"/>
            </a:pPr>
            <a:endParaRPr lang="en-GB" sz="2800" i="1" dirty="0" smtClean="0"/>
          </a:p>
          <a:p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1357290" y="121442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/>
              <a:t>-</a:t>
            </a:r>
            <a:endParaRPr lang="en-GB" sz="28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/>
          <a:lstStyle/>
          <a:p>
            <a:r>
              <a:rPr lang="en-GB" dirty="0" smtClean="0"/>
              <a:t>References contd.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71546"/>
            <a:ext cx="749808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i="1" dirty="0" smtClean="0"/>
              <a:t> - </a:t>
            </a:r>
            <a:r>
              <a:rPr lang="en-GB" sz="2800" dirty="0" err="1" smtClean="0"/>
              <a:t>Kalinyak</a:t>
            </a:r>
            <a:r>
              <a:rPr lang="en-GB" sz="2800" dirty="0" smtClean="0"/>
              <a:t> K, Morris C, Ball W,  </a:t>
            </a:r>
            <a:r>
              <a:rPr lang="en-GB" sz="2800" dirty="0" err="1" smtClean="0"/>
              <a:t>Ris</a:t>
            </a:r>
            <a:r>
              <a:rPr lang="en-GB" sz="2800" dirty="0" smtClean="0"/>
              <a:t> M, Harris R, </a:t>
            </a:r>
            <a:r>
              <a:rPr lang="en-GB" sz="2800" dirty="0" err="1" smtClean="0"/>
              <a:t>Rucknagel</a:t>
            </a:r>
            <a:r>
              <a:rPr lang="en-GB" sz="2800" dirty="0" smtClean="0"/>
              <a:t> D.  Bone marrow transplantation in a young child with sickle cell </a:t>
            </a:r>
            <a:r>
              <a:rPr lang="en-GB" sz="2800" dirty="0" err="1" smtClean="0"/>
              <a:t>anemia</a:t>
            </a:r>
            <a:r>
              <a:rPr lang="en-GB" sz="2800" dirty="0" smtClean="0"/>
              <a:t>.  </a:t>
            </a:r>
            <a:r>
              <a:rPr lang="en-GB" sz="2800" i="1" dirty="0" smtClean="0"/>
              <a:t>Am J </a:t>
            </a:r>
            <a:r>
              <a:rPr lang="en-GB" sz="2800" i="1" dirty="0" err="1" smtClean="0"/>
              <a:t>Hematol</a:t>
            </a:r>
            <a:r>
              <a:rPr lang="en-GB" sz="2800" i="1" dirty="0" smtClean="0"/>
              <a:t>. 1995; 48: 256-261.</a:t>
            </a:r>
          </a:p>
          <a:p>
            <a:pPr>
              <a:buNone/>
            </a:pPr>
            <a:r>
              <a:rPr lang="en-GB" sz="2800" i="1" dirty="0" smtClean="0"/>
              <a:t>-  </a:t>
            </a:r>
            <a:r>
              <a:rPr lang="en-GB" sz="2800" dirty="0" smtClean="0"/>
              <a:t>Hsieh MM,  Fitzhugh CD,  Tisdale JF.  Allogeneic hematopoietic stem cell transplantation for sickle cell disease:  the time is now.  </a:t>
            </a:r>
            <a:r>
              <a:rPr lang="en-GB" sz="2800" i="1" dirty="0" smtClean="0"/>
              <a:t>doi:10.1182/blood-2011-01-332510.</a:t>
            </a:r>
            <a:endParaRPr lang="en-GB" sz="2800" dirty="0" smtClean="0"/>
          </a:p>
          <a:p>
            <a:pPr>
              <a:buFontTx/>
              <a:buChar char="-"/>
            </a:pPr>
            <a:r>
              <a:rPr lang="en-GB" sz="2800" dirty="0" err="1" smtClean="0"/>
              <a:t>Scothorn</a:t>
            </a:r>
            <a:r>
              <a:rPr lang="en-GB" sz="2800" dirty="0" smtClean="0"/>
              <a:t> et al.  </a:t>
            </a:r>
            <a:r>
              <a:rPr lang="en-GB" sz="2800" i="1" dirty="0" smtClean="0"/>
              <a:t>J </a:t>
            </a:r>
            <a:r>
              <a:rPr lang="en-GB" sz="2800" i="1" dirty="0" err="1" smtClean="0"/>
              <a:t>Pediatr</a:t>
            </a:r>
            <a:r>
              <a:rPr lang="en-GB" sz="2800" i="1" dirty="0" smtClean="0"/>
              <a:t> 2002; 140; 348-54</a:t>
            </a:r>
          </a:p>
          <a:p>
            <a:pPr>
              <a:buFontTx/>
              <a:buChar char="-"/>
            </a:pPr>
            <a:r>
              <a:rPr lang="en-GB" sz="2800" dirty="0" smtClean="0"/>
              <a:t>Walters et al.  </a:t>
            </a:r>
            <a:r>
              <a:rPr lang="en-GB" sz="2800" i="1" dirty="0" smtClean="0"/>
              <a:t>BBMT 2010; 16: 263-272</a:t>
            </a:r>
          </a:p>
          <a:p>
            <a:pPr>
              <a:buFontTx/>
              <a:buChar char="-"/>
            </a:pPr>
            <a:r>
              <a:rPr lang="en-GB" sz="2800" dirty="0" err="1" smtClean="0"/>
              <a:t>Bernaudin</a:t>
            </a:r>
            <a:r>
              <a:rPr lang="en-GB" sz="2800" dirty="0" smtClean="0"/>
              <a:t> et al.  </a:t>
            </a:r>
            <a:r>
              <a:rPr lang="en-GB" sz="2800" i="1" dirty="0" smtClean="0"/>
              <a:t>Blood 2007; 110: 2749-2756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Auto- or allogeneic transplantation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Autologous transplantation – used in some autoimmune diseases</a:t>
            </a:r>
          </a:p>
          <a:p>
            <a:pPr>
              <a:buNone/>
            </a:pPr>
            <a:r>
              <a:rPr lang="en-GB" dirty="0" smtClean="0"/>
              <a:t>Problems- recurrence of diseases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Allogeneic transplant is widely acceptable practice   </a:t>
            </a:r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Why Allo-transplantation in NMDs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GB" dirty="0" smtClean="0"/>
              <a:t>Replace defective immune system.</a:t>
            </a:r>
          </a:p>
          <a:p>
            <a:endParaRPr lang="en-GB" dirty="0" smtClean="0"/>
          </a:p>
          <a:p>
            <a:r>
              <a:rPr lang="en-GB" dirty="0" smtClean="0"/>
              <a:t>Replaces missing enzymes.</a:t>
            </a:r>
          </a:p>
          <a:p>
            <a:endParaRPr lang="en-GB" dirty="0" smtClean="0"/>
          </a:p>
          <a:p>
            <a:r>
              <a:rPr lang="en-GB" dirty="0" smtClean="0"/>
              <a:t>Improves quantitative deficiencies in blood cells.</a:t>
            </a:r>
          </a:p>
          <a:p>
            <a:endParaRPr lang="en-GB" dirty="0" smtClean="0"/>
          </a:p>
          <a:p>
            <a:r>
              <a:rPr lang="en-GB" dirty="0" smtClean="0"/>
              <a:t>Improves qualitative defects in blood cells.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HSCT for NMDs in Children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HSCT for NMDs should be performed when a recipient is at a good functional baseline. </a:t>
            </a:r>
          </a:p>
          <a:p>
            <a:endParaRPr lang="en-GB" dirty="0" smtClean="0"/>
          </a:p>
          <a:p>
            <a:r>
              <a:rPr lang="en-GB" dirty="0" smtClean="0"/>
              <a:t>In anticipation of the inevitable organ damage expected overtime- thus age consideration. 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Challenge</a:t>
            </a:r>
          </a:p>
          <a:p>
            <a:pPr>
              <a:buNone/>
            </a:pPr>
            <a:r>
              <a:rPr lang="en-GB" dirty="0" smtClean="0">
                <a:solidFill>
                  <a:srgbClr val="C00000"/>
                </a:solidFill>
              </a:rPr>
              <a:t>   Variability in the eventual degree of morbidity,  time of onset and severity of organ involvement pose a unique problem in defining both eligibility and ideal timing for HSCT.</a:t>
            </a:r>
            <a:endParaRPr lang="en-GB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1227</TotalTime>
  <Words>2882</Words>
  <Application>Microsoft Office PowerPoint</Application>
  <PresentationFormat>On-screen Show (4:3)</PresentationFormat>
  <Paragraphs>546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Solstice</vt:lpstr>
      <vt:lpstr>HAEMATOPOIETIC STEM CELL TRANSPLANTATION  FOR NON-MALIGNANT DISEASES IN CHILDREN    Dr. Y. T. Israel-Aina  Paediatrician, University of Benin Teaching Hospital, Benin City. </vt:lpstr>
      <vt:lpstr>Objectives</vt:lpstr>
      <vt:lpstr>Non-malignant conditions (NMDs)</vt:lpstr>
      <vt:lpstr>Non-malignant conditions contd.</vt:lpstr>
      <vt:lpstr>Non-malignant conditions contd.</vt:lpstr>
      <vt:lpstr>Problems in NMDs</vt:lpstr>
      <vt:lpstr>Auto- or allogeneic transplantation</vt:lpstr>
      <vt:lpstr>Why Allo-transplantation in NMDs</vt:lpstr>
      <vt:lpstr>HSCT for NMDs in Children</vt:lpstr>
      <vt:lpstr>Issues with transplant of NMDs</vt:lpstr>
      <vt:lpstr>Issues with transplant of NMDs contd.</vt:lpstr>
      <vt:lpstr>Conditioning regimen for NMDs </vt:lpstr>
      <vt:lpstr>Conditioning regimen contd.</vt:lpstr>
      <vt:lpstr>Slide 14</vt:lpstr>
      <vt:lpstr>Issues with transplant of NMDs contd.</vt:lpstr>
      <vt:lpstr>Issues with transplant of NMDs contd.</vt:lpstr>
      <vt:lpstr>Issues with transplant of NMDs contd.</vt:lpstr>
      <vt:lpstr>Issues with transplant of NMDs contd.</vt:lpstr>
      <vt:lpstr>Issues with transplant of NMDs contd.</vt:lpstr>
      <vt:lpstr>Primary immunodeficiencies</vt:lpstr>
      <vt:lpstr>Severe combined immunodeficiency</vt:lpstr>
      <vt:lpstr>Severe combined immunodeficiency</vt:lpstr>
      <vt:lpstr>Severe combined immunodeficiency</vt:lpstr>
      <vt:lpstr>Inherited bone marrow failure syndromes </vt:lpstr>
      <vt:lpstr>Inherited bone marrow failure syndromes (FA)</vt:lpstr>
      <vt:lpstr>Other congenital cytopaenias</vt:lpstr>
      <vt:lpstr>Sickle Cell Anaemia- a prototype</vt:lpstr>
      <vt:lpstr>Burden of Sickle Cell Anaemia </vt:lpstr>
      <vt:lpstr>Burden of SCA contd.</vt:lpstr>
      <vt:lpstr> Burden of SCA contd.</vt:lpstr>
      <vt:lpstr> Severe complications of SCA</vt:lpstr>
      <vt:lpstr>Severe complications of SCA contd.</vt:lpstr>
      <vt:lpstr>Indications for HSCT in SCA</vt:lpstr>
      <vt:lpstr>Indications for HSCT in SCA</vt:lpstr>
      <vt:lpstr>Other indications in special conditions</vt:lpstr>
      <vt:lpstr>Contraindications to HSCT in SCA</vt:lpstr>
      <vt:lpstr>Performance scales</vt:lpstr>
      <vt:lpstr>Barriers to HSCT in SCA</vt:lpstr>
      <vt:lpstr>Objectives for HSCT in SCA</vt:lpstr>
      <vt:lpstr>HSCT versus No-HSCT in children with SCA</vt:lpstr>
      <vt:lpstr>HSCT versus No-HSCT in children with SCA contd.</vt:lpstr>
      <vt:lpstr>HSCT versus No-HSCT in children with SCA contd.</vt:lpstr>
      <vt:lpstr>HSCT versus No-HSCT in children with SCA contd.</vt:lpstr>
      <vt:lpstr>HSCT versus No-HSCT in children with SCA contd.</vt:lpstr>
      <vt:lpstr>After HSCT for SCA</vt:lpstr>
      <vt:lpstr>Slide 46</vt:lpstr>
      <vt:lpstr>After SCT for SCA</vt:lpstr>
      <vt:lpstr>Conclusion </vt:lpstr>
      <vt:lpstr>Who would you rather transplant?</vt:lpstr>
      <vt:lpstr>Who would you rather transplant?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THANKS!!!</vt:lpstr>
      <vt:lpstr>References </vt:lpstr>
      <vt:lpstr>References contd. </vt:lpstr>
      <vt:lpstr>References contd.</vt:lpstr>
      <vt:lpstr>References contd.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STEM CELL TRANSPLANTATION  FOR LEUKAEMIA IN CHILDREN    DR. YETUNDE T. ISRAEL-AINA, Child Health Department, University of Benin Teaching Hospital, Benin City </dc:title>
  <dc:creator>Yetty</dc:creator>
  <cp:lastModifiedBy>Yetty</cp:lastModifiedBy>
  <cp:revision>194</cp:revision>
  <dcterms:created xsi:type="dcterms:W3CDTF">2013-07-14T17:17:26Z</dcterms:created>
  <dcterms:modified xsi:type="dcterms:W3CDTF">2013-07-23T21:35:05Z</dcterms:modified>
</cp:coreProperties>
</file>