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9" r:id="rId3"/>
    <p:sldId id="260" r:id="rId4"/>
    <p:sldId id="257" r:id="rId5"/>
    <p:sldId id="331" r:id="rId6"/>
    <p:sldId id="264" r:id="rId7"/>
    <p:sldId id="265" r:id="rId8"/>
    <p:sldId id="266" r:id="rId9"/>
    <p:sldId id="268" r:id="rId10"/>
    <p:sldId id="269" r:id="rId11"/>
    <p:sldId id="270" r:id="rId12"/>
    <p:sldId id="272" r:id="rId13"/>
    <p:sldId id="273" r:id="rId14"/>
    <p:sldId id="274" r:id="rId15"/>
    <p:sldId id="275" r:id="rId16"/>
    <p:sldId id="276" r:id="rId17"/>
    <p:sldId id="277" r:id="rId18"/>
    <p:sldId id="278" r:id="rId19"/>
    <p:sldId id="279" r:id="rId20"/>
    <p:sldId id="280" r:id="rId21"/>
    <p:sldId id="281" r:id="rId22"/>
    <p:sldId id="282" r:id="rId23"/>
    <p:sldId id="284" r:id="rId24"/>
    <p:sldId id="286" r:id="rId25"/>
    <p:sldId id="287" r:id="rId26"/>
    <p:sldId id="288" r:id="rId27"/>
    <p:sldId id="33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53" d="100"/>
          <a:sy n="53" d="100"/>
        </p:scale>
        <p:origin x="-99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337293-5EE5-425E-904E-F39A95BB0215}" type="datetimeFigureOut">
              <a:rPr lang="en-US" smtClean="0"/>
              <a:pPr/>
              <a:t>7/16/2013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17A97B-1C48-48CC-A44B-53C591D0D51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29F80BE-1DE4-4050-A5F5-412794A28914}" type="datetimeFigureOut">
              <a:rPr lang="en-US" smtClean="0"/>
              <a:pPr/>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DDCE49-7EB4-45AD-A9EC-6BC71A296D6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9F80BE-1DE4-4050-A5F5-412794A28914}" type="datetimeFigureOut">
              <a:rPr lang="en-US" smtClean="0"/>
              <a:pPr/>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DDCE49-7EB4-45AD-A9EC-6BC71A296D6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9F80BE-1DE4-4050-A5F5-412794A28914}" type="datetimeFigureOut">
              <a:rPr lang="en-US" smtClean="0"/>
              <a:pPr/>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DDCE49-7EB4-45AD-A9EC-6BC71A296D6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9F80BE-1DE4-4050-A5F5-412794A28914}" type="datetimeFigureOut">
              <a:rPr lang="en-US" smtClean="0"/>
              <a:pPr/>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DDCE49-7EB4-45AD-A9EC-6BC71A296D6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29F80BE-1DE4-4050-A5F5-412794A28914}" type="datetimeFigureOut">
              <a:rPr lang="en-US" smtClean="0"/>
              <a:pPr/>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DDCE49-7EB4-45AD-A9EC-6BC71A296D6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29F80BE-1DE4-4050-A5F5-412794A28914}" type="datetimeFigureOut">
              <a:rPr lang="en-US" smtClean="0"/>
              <a:pPr/>
              <a:t>7/16/2013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DDCE49-7EB4-45AD-A9EC-6BC71A296D6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29F80BE-1DE4-4050-A5F5-412794A28914}" type="datetimeFigureOut">
              <a:rPr lang="en-US" smtClean="0"/>
              <a:pPr/>
              <a:t>7/16/2013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DDCE49-7EB4-45AD-A9EC-6BC71A296D6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29F80BE-1DE4-4050-A5F5-412794A28914}" type="datetimeFigureOut">
              <a:rPr lang="en-US" smtClean="0"/>
              <a:pPr/>
              <a:t>7/16/2013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DDCE49-7EB4-45AD-A9EC-6BC71A296D6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9F80BE-1DE4-4050-A5F5-412794A28914}" type="datetimeFigureOut">
              <a:rPr lang="en-US" smtClean="0"/>
              <a:pPr/>
              <a:t>7/16/2013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DDCE49-7EB4-45AD-A9EC-6BC71A296D6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9F80BE-1DE4-4050-A5F5-412794A28914}" type="datetimeFigureOut">
              <a:rPr lang="en-US" smtClean="0"/>
              <a:pPr/>
              <a:t>7/16/2013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DDCE49-7EB4-45AD-A9EC-6BC71A296D6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9F80BE-1DE4-4050-A5F5-412794A28914}" type="datetimeFigureOut">
              <a:rPr lang="en-US" smtClean="0"/>
              <a:pPr/>
              <a:t>7/16/2013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DDCE49-7EB4-45AD-A9EC-6BC71A296D6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9F80BE-1DE4-4050-A5F5-412794A28914}" type="datetimeFigureOut">
              <a:rPr lang="en-US" smtClean="0"/>
              <a:pPr/>
              <a:t>7/16/2013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DDCE49-7EB4-45AD-A9EC-6BC71A296D6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0"/>
            <a:ext cx="7772400" cy="2819399"/>
          </a:xfrm>
        </p:spPr>
        <p:txBody>
          <a:bodyPr>
            <a:normAutofit/>
          </a:bodyPr>
          <a:lstStyle/>
          <a:p>
            <a:r>
              <a:rPr lang="en-US" dirty="0" smtClean="0"/>
              <a:t>PRE-</a:t>
            </a:r>
            <a:r>
              <a:rPr lang="en-US" dirty="0" smtClean="0"/>
              <a:t>TRANSPLANT PROTOCOL</a:t>
            </a:r>
            <a:r>
              <a:rPr lang="en-US" dirty="0" smtClean="0"/>
              <a:t/>
            </a:r>
            <a:br>
              <a:rPr lang="en-US" dirty="0" smtClean="0"/>
            </a:br>
            <a:r>
              <a:rPr lang="en-US" dirty="0" smtClean="0"/>
              <a:t>STEM CELL TRANSPLANT UNIT</a:t>
            </a:r>
            <a:br>
              <a:rPr lang="en-US" dirty="0" smtClean="0"/>
            </a:br>
            <a:r>
              <a:rPr lang="en-US" dirty="0" smtClean="0"/>
              <a:t>UNIVERSITY OF BENIN TEACHING HOSPITAL</a:t>
            </a:r>
            <a:endParaRPr lang="en-US" dirty="0"/>
          </a:p>
        </p:txBody>
      </p:sp>
      <p:sp>
        <p:nvSpPr>
          <p:cNvPr id="3" name="Subtitle 2"/>
          <p:cNvSpPr>
            <a:spLocks noGrp="1"/>
          </p:cNvSpPr>
          <p:nvPr>
            <p:ph type="subTitle" idx="1"/>
          </p:nvPr>
        </p:nvSpPr>
        <p:spPr>
          <a:xfrm>
            <a:off x="1371600" y="4876800"/>
            <a:ext cx="6400800" cy="762000"/>
          </a:xfrm>
        </p:spPr>
        <p:txBody>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FERTILITY </a:t>
            </a:r>
            <a:r>
              <a:rPr lang="en-US" dirty="0" smtClean="0"/>
              <a:t>ISSUES</a:t>
            </a:r>
            <a:br>
              <a:rPr lang="en-US" dirty="0" smtClean="0"/>
            </a:br>
            <a:endParaRPr lang="en-US" dirty="0"/>
          </a:p>
        </p:txBody>
      </p:sp>
      <p:sp>
        <p:nvSpPr>
          <p:cNvPr id="3" name="Content Placeholder 2"/>
          <p:cNvSpPr>
            <a:spLocks noGrp="1"/>
          </p:cNvSpPr>
          <p:nvPr>
            <p:ph idx="1"/>
          </p:nvPr>
        </p:nvSpPr>
        <p:spPr/>
        <p:txBody>
          <a:bodyPr/>
          <a:lstStyle/>
          <a:p>
            <a:r>
              <a:rPr lang="en-US" dirty="0" smtClean="0"/>
              <a:t>Fertility issues should be addressed by the consultant who has decided that a patient is suitable for transplant. </a:t>
            </a:r>
          </a:p>
          <a:p>
            <a:r>
              <a:rPr lang="en-US" dirty="0" smtClean="0"/>
              <a:t>Arrangements will be made for appropriate action. </a:t>
            </a:r>
          </a:p>
          <a:p>
            <a:r>
              <a:rPr lang="en-US" dirty="0" smtClean="0"/>
              <a:t>Any decisions taken must be documented in the patient’s notes.</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solidFill>
                  <a:schemeClr val="accent6"/>
                </a:solidFill>
              </a:rPr>
              <a:t/>
            </a:r>
            <a:br>
              <a:rPr lang="en-US" sz="4000" dirty="0" smtClean="0">
                <a:solidFill>
                  <a:schemeClr val="accent6"/>
                </a:solidFill>
              </a:rPr>
            </a:br>
            <a:r>
              <a:rPr lang="en-US" sz="4000" dirty="0" smtClean="0">
                <a:solidFill>
                  <a:schemeClr val="accent6"/>
                </a:solidFill>
              </a:rPr>
              <a:t>ADDITION </a:t>
            </a:r>
            <a:r>
              <a:rPr lang="en-US" sz="4000" dirty="0" smtClean="0">
                <a:solidFill>
                  <a:schemeClr val="accent6"/>
                </a:solidFill>
              </a:rPr>
              <a:t>OF PATIENT TO TRANSPLANT PLANNING LIST</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latin typeface="Agency FB" pitchFamily="34" charset="0"/>
              </a:rPr>
              <a:t>The patient’s named consultant will carry out an initial patient assessment and refer to the SCT </a:t>
            </a:r>
            <a:r>
              <a:rPr lang="en-US" dirty="0" smtClean="0">
                <a:latin typeface="Agency FB" pitchFamily="34" charset="0"/>
              </a:rPr>
              <a:t>co-</a:t>
            </a:r>
            <a:r>
              <a:rPr lang="en-US" dirty="0" err="1" smtClean="0">
                <a:latin typeface="Agency FB" pitchFamily="34" charset="0"/>
              </a:rPr>
              <a:t>ordinator</a:t>
            </a:r>
            <a:r>
              <a:rPr lang="en-US" dirty="0" smtClean="0">
                <a:latin typeface="Agency FB" pitchFamily="34" charset="0"/>
              </a:rPr>
              <a:t> </a:t>
            </a:r>
            <a:r>
              <a:rPr lang="en-US" dirty="0" smtClean="0">
                <a:latin typeface="Agency FB" pitchFamily="34" charset="0"/>
              </a:rPr>
              <a:t>who will add the patient to the planning list. </a:t>
            </a:r>
            <a:endParaRPr lang="en-US" dirty="0" smtClean="0">
              <a:latin typeface="Agency FB" pitchFamily="34" charset="0"/>
            </a:endParaRPr>
          </a:p>
          <a:p>
            <a:pPr>
              <a:buNone/>
            </a:pPr>
            <a:endParaRPr lang="en-US" dirty="0" smtClean="0">
              <a:latin typeface="Agency FB" pitchFamily="34" charset="0"/>
            </a:endParaRPr>
          </a:p>
          <a:p>
            <a:r>
              <a:rPr lang="en-US" dirty="0" smtClean="0">
                <a:latin typeface="Agency FB" pitchFamily="34" charset="0"/>
              </a:rPr>
              <a:t>The SCT </a:t>
            </a:r>
            <a:r>
              <a:rPr lang="en-US" dirty="0" smtClean="0">
                <a:latin typeface="Agency FB" pitchFamily="34" charset="0"/>
              </a:rPr>
              <a:t>co-</a:t>
            </a:r>
            <a:r>
              <a:rPr lang="en-US" dirty="0" err="1" smtClean="0">
                <a:latin typeface="Agency FB" pitchFamily="34" charset="0"/>
              </a:rPr>
              <a:t>ordinator</a:t>
            </a:r>
            <a:r>
              <a:rPr lang="en-US" dirty="0" smtClean="0">
                <a:latin typeface="Agency FB" pitchFamily="34" charset="0"/>
              </a:rPr>
              <a:t> </a:t>
            </a:r>
            <a:r>
              <a:rPr lang="en-US" dirty="0" smtClean="0">
                <a:latin typeface="Agency FB" pitchFamily="34" charset="0"/>
              </a:rPr>
              <a:t>will book the patient for work-up clinic which preferably should be at least four weeks before the proposed transplant date.</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tx2"/>
                </a:solidFill>
              </a:rPr>
              <a:t>TBI </a:t>
            </a:r>
            <a:r>
              <a:rPr lang="en-US" dirty="0" smtClean="0">
                <a:solidFill>
                  <a:schemeClr val="tx2"/>
                </a:solidFill>
              </a:rPr>
              <a:t>(if required)</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latin typeface="Andalus" pitchFamily="18" charset="-78"/>
                <a:cs typeface="Andalus" pitchFamily="18" charset="-78"/>
              </a:rPr>
              <a:t>Provisional dates for total body irradiation (TBI) are made with the Radiotherapy department</a:t>
            </a:r>
            <a:r>
              <a:rPr lang="en-US" dirty="0" smtClean="0">
                <a:latin typeface="Andalus" pitchFamily="18" charset="-78"/>
                <a:cs typeface="Andalus" pitchFamily="18" charset="-78"/>
              </a:rPr>
              <a:t>.</a:t>
            </a:r>
          </a:p>
          <a:p>
            <a:endParaRPr lang="en-US" dirty="0" smtClean="0">
              <a:latin typeface="Andalus" pitchFamily="18" charset="-78"/>
              <a:cs typeface="Andalus" pitchFamily="18" charset="-78"/>
            </a:endParaRPr>
          </a:p>
          <a:p>
            <a:pPr>
              <a:buNone/>
            </a:pPr>
            <a:endParaRPr lang="en-US" dirty="0" smtClean="0">
              <a:latin typeface="Andalus" pitchFamily="18" charset="-78"/>
              <a:cs typeface="Andalus" pitchFamily="18" charset="-78"/>
            </a:endParaRPr>
          </a:p>
          <a:p>
            <a:r>
              <a:rPr lang="en-US" dirty="0" smtClean="0">
                <a:latin typeface="Andalus" pitchFamily="18" charset="-78"/>
                <a:cs typeface="Andalus" pitchFamily="18" charset="-78"/>
              </a:rPr>
              <a:t>A TBI referral form must be sent to the Principal Physicist in Radiation Physics. </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WORK-UP </a:t>
            </a:r>
            <a:r>
              <a:rPr lang="en-US" dirty="0" smtClean="0"/>
              <a:t>CLINIC </a:t>
            </a:r>
            <a:br>
              <a:rPr lang="en-US" dirty="0" smtClean="0"/>
            </a:br>
            <a:r>
              <a:rPr lang="en-US" dirty="0" smtClean="0"/>
              <a:t>ROUTINE </a:t>
            </a:r>
            <a:r>
              <a:rPr lang="en-US" dirty="0" smtClean="0"/>
              <a:t>TESTS</a:t>
            </a:r>
            <a:br>
              <a:rPr lang="en-US" dirty="0" smtClean="0"/>
            </a:br>
            <a:endParaRPr lang="en-US" dirty="0"/>
          </a:p>
        </p:txBody>
      </p:sp>
      <p:sp>
        <p:nvSpPr>
          <p:cNvPr id="3" name="Content Placeholder 2"/>
          <p:cNvSpPr>
            <a:spLocks noGrp="1"/>
          </p:cNvSpPr>
          <p:nvPr>
            <p:ph idx="1"/>
          </p:nvPr>
        </p:nvSpPr>
        <p:spPr>
          <a:xfrm>
            <a:off x="457200" y="1219200"/>
            <a:ext cx="8229600" cy="5410200"/>
          </a:xfrm>
        </p:spPr>
        <p:txBody>
          <a:bodyPr>
            <a:normAutofit fontScale="77500" lnSpcReduction="20000"/>
          </a:bodyPr>
          <a:lstStyle/>
          <a:p>
            <a:r>
              <a:rPr lang="en-US" dirty="0" smtClean="0"/>
              <a:t>A decision is to be made on source of stem cells to be used (i.e. bone marrow or peripheral blood). Make the necessary arrangements for their collection if not already available.</a:t>
            </a:r>
          </a:p>
          <a:p>
            <a:r>
              <a:rPr lang="en-US" dirty="0" smtClean="0"/>
              <a:t>The SCT Manager will prepare a work-up checklist for </a:t>
            </a:r>
            <a:r>
              <a:rPr lang="en-US" dirty="0" err="1" smtClean="0"/>
              <a:t>allogeneic</a:t>
            </a:r>
            <a:r>
              <a:rPr lang="en-US" dirty="0" smtClean="0"/>
              <a:t> transplant.</a:t>
            </a:r>
          </a:p>
          <a:p>
            <a:r>
              <a:rPr lang="en-US" dirty="0" smtClean="0"/>
              <a:t>Forms for ECG, chest X-ray and lung function test should be filled before the clinic.</a:t>
            </a:r>
          </a:p>
          <a:p>
            <a:r>
              <a:rPr lang="en-US" dirty="0" smtClean="0"/>
              <a:t>Using the check-list, the </a:t>
            </a:r>
            <a:r>
              <a:rPr lang="en-US" dirty="0" err="1" smtClean="0"/>
              <a:t>Haematology</a:t>
            </a:r>
            <a:r>
              <a:rPr lang="en-US" dirty="0" smtClean="0"/>
              <a:t> </a:t>
            </a:r>
            <a:r>
              <a:rPr lang="en-US" dirty="0" smtClean="0"/>
              <a:t>unit doctor</a:t>
            </a:r>
            <a:r>
              <a:rPr lang="en-US" dirty="0" smtClean="0"/>
              <a:t> </a:t>
            </a:r>
            <a:r>
              <a:rPr lang="en-US" dirty="0" smtClean="0"/>
              <a:t>will be able to request the specified blood tests, bleed the patients and ensure that the bloods are packaged correctly and made ready for transport to the correct blood testing lab for testing. </a:t>
            </a:r>
          </a:p>
          <a:p>
            <a:r>
              <a:rPr lang="en-US" dirty="0" smtClean="0"/>
              <a:t>In sibling </a:t>
            </a:r>
            <a:r>
              <a:rPr lang="en-US" dirty="0" err="1" smtClean="0"/>
              <a:t>allogeneic</a:t>
            </a:r>
            <a:r>
              <a:rPr lang="en-US" dirty="0" smtClean="0"/>
              <a:t> transplants, hard copy evidence of HLA match should have been obtained prior to putting the patient on the SCT list but HLA tissue typing must be checked again on fresh blood samples.</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011362"/>
          </a:xfrm>
        </p:spPr>
        <p:txBody>
          <a:bodyPr>
            <a:normAutofit fontScale="90000"/>
          </a:bodyPr>
          <a:lstStyle/>
          <a:p>
            <a:r>
              <a:rPr lang="en-US" dirty="0" smtClean="0"/>
              <a:t>MEDICAL </a:t>
            </a:r>
            <a:r>
              <a:rPr lang="en-US" dirty="0" smtClean="0"/>
              <a:t>INTERVIEW TO INCLUDE OBTAINING CONSENT FOR SCT</a:t>
            </a:r>
            <a:br>
              <a:rPr lang="en-US" dirty="0" smtClean="0"/>
            </a:br>
            <a:endParaRPr lang="en-US" dirty="0"/>
          </a:p>
        </p:txBody>
      </p:sp>
      <p:sp>
        <p:nvSpPr>
          <p:cNvPr id="3" name="Content Placeholder 2"/>
          <p:cNvSpPr>
            <a:spLocks noGrp="1"/>
          </p:cNvSpPr>
          <p:nvPr>
            <p:ph idx="1"/>
          </p:nvPr>
        </p:nvSpPr>
        <p:spPr>
          <a:xfrm>
            <a:off x="457200" y="2209800"/>
            <a:ext cx="8229600" cy="4648200"/>
          </a:xfrm>
        </p:spPr>
        <p:txBody>
          <a:bodyPr>
            <a:normAutofit fontScale="92500"/>
          </a:bodyPr>
          <a:lstStyle/>
          <a:p>
            <a:r>
              <a:rPr lang="en-US" dirty="0" smtClean="0"/>
              <a:t>The </a:t>
            </a:r>
            <a:r>
              <a:rPr lang="en-US" dirty="0" err="1" smtClean="0"/>
              <a:t>Allogeneic</a:t>
            </a:r>
            <a:r>
              <a:rPr lang="en-US" dirty="0" smtClean="0"/>
              <a:t> SCT Co-</a:t>
            </a:r>
            <a:r>
              <a:rPr lang="en-US" dirty="0" err="1" smtClean="0"/>
              <a:t>ordinator</a:t>
            </a:r>
            <a:r>
              <a:rPr lang="en-US" dirty="0" smtClean="0"/>
              <a:t> will discuss all aspects of the transplant procedure, the complications of SCT and the likely outcome with the patient (and relatives if the patient wishes). </a:t>
            </a:r>
          </a:p>
          <a:p>
            <a:r>
              <a:rPr lang="en-US" dirty="0" smtClean="0"/>
              <a:t>He/she will obtain written informed consent for the BMT. </a:t>
            </a:r>
          </a:p>
          <a:p>
            <a:r>
              <a:rPr lang="en-US" dirty="0" smtClean="0"/>
              <a:t>The patient will then be asked to sign the Patient Consent to Stem Cell Transplantation Form</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PSYCHOSOCIAL </a:t>
            </a:r>
            <a:r>
              <a:rPr lang="en-US" dirty="0" smtClean="0"/>
              <a:t>INTERVIEW</a:t>
            </a:r>
            <a:br>
              <a:rPr lang="en-US" dirty="0" smtClean="0"/>
            </a:br>
            <a:endParaRPr lang="en-US" dirty="0"/>
          </a:p>
        </p:txBody>
      </p:sp>
      <p:sp>
        <p:nvSpPr>
          <p:cNvPr id="3" name="Content Placeholder 2"/>
          <p:cNvSpPr>
            <a:spLocks noGrp="1"/>
          </p:cNvSpPr>
          <p:nvPr>
            <p:ph idx="1"/>
          </p:nvPr>
        </p:nvSpPr>
        <p:spPr>
          <a:xfrm>
            <a:off x="457200" y="1295400"/>
            <a:ext cx="8229600" cy="5257800"/>
          </a:xfrm>
        </p:spPr>
        <p:txBody>
          <a:bodyPr>
            <a:normAutofit fontScale="77500" lnSpcReduction="20000"/>
          </a:bodyPr>
          <a:lstStyle/>
          <a:p>
            <a:pPr>
              <a:lnSpc>
                <a:spcPct val="200000"/>
              </a:lnSpc>
            </a:pPr>
            <a:r>
              <a:rPr lang="en-US" dirty="0" smtClean="0">
                <a:latin typeface="Agency FB" pitchFamily="34" charset="0"/>
              </a:rPr>
              <a:t>The patient and relatives will be interviewed by one of the Clinical Nurse Specialists and issues bothering on catheter, chemotherapy, radiotherapy, isolation/hygiene/skin care, </a:t>
            </a:r>
            <a:r>
              <a:rPr lang="en-US" dirty="0" err="1" smtClean="0">
                <a:latin typeface="Agency FB" pitchFamily="34" charset="0"/>
              </a:rPr>
              <a:t>mucositis</a:t>
            </a:r>
            <a:r>
              <a:rPr lang="en-US" dirty="0" smtClean="0">
                <a:latin typeface="Agency FB" pitchFamily="34" charset="0"/>
              </a:rPr>
              <a:t>/oral/dental care, sickness and </a:t>
            </a:r>
            <a:r>
              <a:rPr lang="en-US" dirty="0" err="1" smtClean="0">
                <a:latin typeface="Agency FB" pitchFamily="34" charset="0"/>
              </a:rPr>
              <a:t>diarhoea</a:t>
            </a:r>
            <a:r>
              <a:rPr lang="en-US" dirty="0" smtClean="0">
                <a:latin typeface="Agency FB" pitchFamily="34" charset="0"/>
              </a:rPr>
              <a:t>, diet/nutrition/feeding, medications, risk of dying, fertility/sexuality/HRT, coping, discharge, follow-up, chronic problems, relapse/treatment failure, </a:t>
            </a:r>
            <a:r>
              <a:rPr lang="en-US" dirty="0" err="1" smtClean="0">
                <a:latin typeface="Agency FB" pitchFamily="34" charset="0"/>
              </a:rPr>
              <a:t>carers</a:t>
            </a:r>
            <a:r>
              <a:rPr lang="en-US" dirty="0" smtClean="0">
                <a:latin typeface="Agency FB" pitchFamily="34" charset="0"/>
              </a:rPr>
              <a:t> and visitors, hair loss(wigs), smoking etc, should be discussed.</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019800"/>
          </a:xfrm>
        </p:spPr>
        <p:txBody>
          <a:bodyPr>
            <a:normAutofit/>
          </a:bodyPr>
          <a:lstStyle/>
          <a:p>
            <a:pPr>
              <a:buNone/>
            </a:pPr>
            <a:r>
              <a:rPr lang="en-US" dirty="0" smtClean="0"/>
              <a:t>DIETETIC </a:t>
            </a:r>
            <a:r>
              <a:rPr lang="en-US" dirty="0" smtClean="0"/>
              <a:t>INTERVIEW</a:t>
            </a:r>
          </a:p>
          <a:p>
            <a:r>
              <a:rPr lang="en-US" dirty="0" smtClean="0"/>
              <a:t>The dietician will interview the patient in the clinic.</a:t>
            </a:r>
          </a:p>
          <a:p>
            <a:pPr>
              <a:buNone/>
            </a:pPr>
            <a:r>
              <a:rPr lang="en-US" dirty="0" smtClean="0"/>
              <a:t> </a:t>
            </a:r>
          </a:p>
          <a:p>
            <a:pPr>
              <a:buNone/>
            </a:pPr>
            <a:r>
              <a:rPr lang="en-US" dirty="0" smtClean="0"/>
              <a:t>RADIOTHERAPY </a:t>
            </a:r>
            <a:r>
              <a:rPr lang="en-US" dirty="0" smtClean="0"/>
              <a:t>PLANNING</a:t>
            </a:r>
          </a:p>
          <a:p>
            <a:r>
              <a:rPr lang="en-US" dirty="0" smtClean="0"/>
              <a:t>If the patient is to have </a:t>
            </a:r>
            <a:r>
              <a:rPr lang="en-US" dirty="0" smtClean="0"/>
              <a:t>TBI, the </a:t>
            </a:r>
            <a:r>
              <a:rPr lang="en-US" dirty="0" smtClean="0"/>
              <a:t>Principal </a:t>
            </a:r>
            <a:r>
              <a:rPr lang="en-US" dirty="0" smtClean="0"/>
              <a:t>Physicist should review </a:t>
            </a:r>
            <a:r>
              <a:rPr lang="en-US" dirty="0" smtClean="0"/>
              <a:t>at one of the work-up visits. </a:t>
            </a:r>
          </a:p>
          <a:p>
            <a:r>
              <a:rPr lang="en-US" dirty="0" smtClean="0"/>
              <a:t>The Consultant Oncologist or their registrar will obtain consent (standard hospital consent form).</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457200"/>
            <a:ext cx="8229600" cy="5943600"/>
          </a:xfrm>
        </p:spPr>
        <p:txBody>
          <a:bodyPr>
            <a:normAutofit fontScale="92500" lnSpcReduction="10000"/>
          </a:bodyPr>
          <a:lstStyle/>
          <a:p>
            <a:pPr>
              <a:buNone/>
            </a:pPr>
            <a:r>
              <a:rPr lang="en-US" dirty="0" smtClean="0"/>
              <a:t>PATIENT </a:t>
            </a:r>
            <a:r>
              <a:rPr lang="en-US" dirty="0" smtClean="0"/>
              <a:t>TRANSPLANT PROTOCOL</a:t>
            </a:r>
          </a:p>
          <a:p>
            <a:endParaRPr lang="en-US" dirty="0" smtClean="0"/>
          </a:p>
          <a:p>
            <a:r>
              <a:rPr lang="en-US" dirty="0" smtClean="0"/>
              <a:t>The </a:t>
            </a:r>
            <a:r>
              <a:rPr lang="en-US" dirty="0" err="1" smtClean="0"/>
              <a:t>Allogeneic</a:t>
            </a:r>
            <a:r>
              <a:rPr lang="en-US" dirty="0" smtClean="0"/>
              <a:t> SCT Co-</a:t>
            </a:r>
            <a:r>
              <a:rPr lang="en-US" dirty="0" err="1" smtClean="0"/>
              <a:t>ordinator</a:t>
            </a:r>
            <a:r>
              <a:rPr lang="en-US" dirty="0" smtClean="0"/>
              <a:t> will prepare a patient transplant protocol which must be seen and sanctioned by the patient’s named consultant. </a:t>
            </a:r>
          </a:p>
          <a:p>
            <a:r>
              <a:rPr lang="en-US" dirty="0" smtClean="0"/>
              <a:t>A copy of the protocol is put in the patient’s notes and distributed to all relevant personnel.</a:t>
            </a:r>
          </a:p>
          <a:p>
            <a:pPr>
              <a:buNone/>
            </a:pPr>
            <a:r>
              <a:rPr lang="en-US" dirty="0" smtClean="0"/>
              <a:t>ORDER </a:t>
            </a:r>
            <a:r>
              <a:rPr lang="en-US" dirty="0" smtClean="0"/>
              <a:t>CHEMOTHERAPY</a:t>
            </a:r>
          </a:p>
          <a:p>
            <a:r>
              <a:rPr lang="en-US" dirty="0" smtClean="0"/>
              <a:t>The </a:t>
            </a:r>
            <a:r>
              <a:rPr lang="en-US" dirty="0" err="1" smtClean="0"/>
              <a:t>Allogeneic</a:t>
            </a:r>
            <a:r>
              <a:rPr lang="en-US" dirty="0" smtClean="0"/>
              <a:t> SCT Co-</a:t>
            </a:r>
            <a:r>
              <a:rPr lang="en-US" dirty="0" err="1" smtClean="0"/>
              <a:t>ordinator</a:t>
            </a:r>
            <a:r>
              <a:rPr lang="en-US" dirty="0" smtClean="0"/>
              <a:t> will complete a prescription sheet for the chemotherapy and attach to the patient’s notes prior to admission and send a copy to the pharmacy.</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6172200"/>
          </a:xfrm>
        </p:spPr>
        <p:txBody>
          <a:bodyPr>
            <a:normAutofit/>
          </a:bodyPr>
          <a:lstStyle/>
          <a:p>
            <a:pPr>
              <a:buNone/>
            </a:pPr>
            <a:endParaRPr lang="en-US" dirty="0" smtClean="0"/>
          </a:p>
          <a:p>
            <a:pPr>
              <a:buNone/>
            </a:pPr>
            <a:endParaRPr lang="en-US" dirty="0" smtClean="0"/>
          </a:p>
          <a:p>
            <a:pPr>
              <a:buNone/>
            </a:pPr>
            <a:r>
              <a:rPr lang="en-US" dirty="0" smtClean="0"/>
              <a:t>BOOK </a:t>
            </a:r>
            <a:r>
              <a:rPr lang="en-US" dirty="0" smtClean="0"/>
              <a:t>CVC </a:t>
            </a:r>
          </a:p>
          <a:p>
            <a:r>
              <a:rPr lang="en-US" dirty="0" smtClean="0"/>
              <a:t>The BMT Manager will book a date for insertion of central venous line with the cardio-thoracic surgery department and ensure that the request form is completed.</a:t>
            </a:r>
          </a:p>
          <a:p>
            <a:pPr>
              <a:buNone/>
            </a:pPr>
            <a:r>
              <a:rPr lang="en-US" dirty="0" smtClean="0"/>
              <a:t> </a:t>
            </a:r>
          </a:p>
          <a:p>
            <a:pPr>
              <a:buNone/>
            </a:pPr>
            <a:r>
              <a:rPr lang="en-US" dirty="0" smtClean="0"/>
              <a:t>BLOOD </a:t>
            </a:r>
            <a:r>
              <a:rPr lang="en-US" dirty="0" smtClean="0"/>
              <a:t>TRANSFUSION REQUIREMENTS</a:t>
            </a:r>
          </a:p>
          <a:p>
            <a:r>
              <a:rPr lang="en-US" dirty="0" smtClean="0"/>
              <a:t>The </a:t>
            </a:r>
            <a:r>
              <a:rPr lang="en-US" dirty="0" err="1" smtClean="0"/>
              <a:t>Allogeneic</a:t>
            </a:r>
            <a:r>
              <a:rPr lang="en-US" dirty="0" smtClean="0"/>
              <a:t> SCT Co-</a:t>
            </a:r>
            <a:r>
              <a:rPr lang="en-US" dirty="0" err="1" smtClean="0"/>
              <a:t>ordinator</a:t>
            </a:r>
            <a:r>
              <a:rPr lang="en-US" dirty="0" smtClean="0"/>
              <a:t> will complete a special transfusion requirement form</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457200"/>
            <a:ext cx="8229600" cy="5668963"/>
          </a:xfrm>
        </p:spPr>
        <p:txBody>
          <a:bodyPr>
            <a:normAutofit fontScale="92500" lnSpcReduction="10000"/>
          </a:bodyPr>
          <a:lstStyle/>
          <a:p>
            <a:pPr>
              <a:buNone/>
            </a:pPr>
            <a:r>
              <a:rPr lang="en-US" dirty="0" smtClean="0"/>
              <a:t>PRE-ADMISSION </a:t>
            </a:r>
            <a:r>
              <a:rPr lang="en-US" dirty="0" smtClean="0"/>
              <a:t>ADMINISTRATION</a:t>
            </a:r>
          </a:p>
          <a:p>
            <a:pPr>
              <a:buNone/>
            </a:pPr>
            <a:r>
              <a:rPr lang="en-US" dirty="0" smtClean="0"/>
              <a:t> </a:t>
            </a:r>
          </a:p>
          <a:p>
            <a:pPr>
              <a:buNone/>
            </a:pPr>
            <a:r>
              <a:rPr lang="en-US" dirty="0" smtClean="0"/>
              <a:t>UNRELATED </a:t>
            </a:r>
            <a:r>
              <a:rPr lang="en-US" dirty="0" smtClean="0"/>
              <a:t>DONOR</a:t>
            </a:r>
          </a:p>
          <a:p>
            <a:r>
              <a:rPr lang="en-US" dirty="0" smtClean="0"/>
              <a:t>The </a:t>
            </a:r>
            <a:r>
              <a:rPr lang="en-US" dirty="0" err="1" smtClean="0"/>
              <a:t>Allogeneic</a:t>
            </a:r>
            <a:r>
              <a:rPr lang="en-US" dirty="0" smtClean="0"/>
              <a:t> SCT Co-</a:t>
            </a:r>
            <a:r>
              <a:rPr lang="en-US" dirty="0" err="1" smtClean="0"/>
              <a:t>ordinator</a:t>
            </a:r>
            <a:r>
              <a:rPr lang="en-US" dirty="0" smtClean="0"/>
              <a:t> </a:t>
            </a:r>
            <a:r>
              <a:rPr lang="en-US" dirty="0" smtClean="0"/>
              <a:t>shoul</a:t>
            </a:r>
            <a:r>
              <a:rPr lang="en-US" dirty="0" smtClean="0"/>
              <a:t>d make necessary arrangements</a:t>
            </a:r>
            <a:r>
              <a:rPr lang="en-US" dirty="0" smtClean="0"/>
              <a:t> </a:t>
            </a:r>
            <a:r>
              <a:rPr lang="en-US" dirty="0" smtClean="0"/>
              <a:t>to confirm donor clearance, harvest dates, the time of arrival of donor cells</a:t>
            </a:r>
          </a:p>
          <a:p>
            <a:pPr>
              <a:buNone/>
            </a:pPr>
            <a:r>
              <a:rPr lang="en-US" dirty="0" smtClean="0"/>
              <a:t> </a:t>
            </a:r>
          </a:p>
          <a:p>
            <a:pPr>
              <a:buNone/>
            </a:pPr>
            <a:r>
              <a:rPr lang="en-US" dirty="0" smtClean="0"/>
              <a:t>SIBLING </a:t>
            </a:r>
            <a:r>
              <a:rPr lang="en-US" dirty="0" smtClean="0"/>
              <a:t>DONOR</a:t>
            </a:r>
          </a:p>
          <a:p>
            <a:r>
              <a:rPr lang="en-US" dirty="0" smtClean="0"/>
              <a:t>The </a:t>
            </a:r>
            <a:r>
              <a:rPr lang="en-US" dirty="0" err="1" smtClean="0"/>
              <a:t>Allogeneic</a:t>
            </a:r>
            <a:r>
              <a:rPr lang="en-US" dirty="0" smtClean="0"/>
              <a:t> SCT Co-</a:t>
            </a:r>
            <a:r>
              <a:rPr lang="en-US" dirty="0" err="1" smtClean="0"/>
              <a:t>ordinator</a:t>
            </a:r>
            <a:r>
              <a:rPr lang="en-US" dirty="0" smtClean="0"/>
              <a:t> should ensure that all arrangements have been made for sibling donor harvest</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normAutofit/>
          </a:bodyPr>
          <a:lstStyle/>
          <a:p>
            <a:r>
              <a:rPr lang="en-US" dirty="0" smtClean="0"/>
              <a:t>INTRODUCTION</a:t>
            </a:r>
          </a:p>
          <a:p>
            <a:r>
              <a:rPr lang="en-US" dirty="0" smtClean="0"/>
              <a:t>PRE-TRANSPLANT PROCESSES</a:t>
            </a:r>
          </a:p>
          <a:p>
            <a:r>
              <a:rPr lang="en-US" dirty="0" smtClean="0"/>
              <a:t>OUR INDEX TRANSPLANT PROTOCOL</a:t>
            </a:r>
          </a:p>
          <a:p>
            <a:r>
              <a:rPr lang="en-US" dirty="0" smtClean="0"/>
              <a:t>PRE-TRANSPLANT WORKUP:RECIPIENT</a:t>
            </a:r>
          </a:p>
          <a:p>
            <a:r>
              <a:rPr lang="en-US" dirty="0" smtClean="0"/>
              <a:t>PRE-TRANSPLANT </a:t>
            </a:r>
            <a:r>
              <a:rPr lang="en-US" dirty="0" smtClean="0"/>
              <a:t>WORKUP:DONOR</a:t>
            </a:r>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5821363"/>
          </a:xfrm>
        </p:spPr>
        <p:txBody>
          <a:bodyPr>
            <a:normAutofit fontScale="92500" lnSpcReduction="10000"/>
          </a:bodyPr>
          <a:lstStyle/>
          <a:p>
            <a:pPr>
              <a:buNone/>
            </a:pPr>
            <a:endParaRPr lang="en-US" dirty="0" smtClean="0"/>
          </a:p>
          <a:p>
            <a:pPr>
              <a:buNone/>
            </a:pPr>
            <a:r>
              <a:rPr lang="en-US" dirty="0" smtClean="0"/>
              <a:t>OUTSTANDING TEST RESULTS</a:t>
            </a:r>
          </a:p>
          <a:p>
            <a:pPr>
              <a:buNone/>
            </a:pPr>
            <a:endParaRPr lang="en-US" dirty="0" smtClean="0"/>
          </a:p>
          <a:p>
            <a:r>
              <a:rPr lang="en-US" dirty="0" smtClean="0"/>
              <a:t>Any </a:t>
            </a:r>
            <a:r>
              <a:rPr lang="en-US" dirty="0" smtClean="0"/>
              <a:t>outstanding results from the work-up clinic should have been checked and put in the patient’s notes</a:t>
            </a:r>
            <a:r>
              <a:rPr lang="en-US" dirty="0" smtClean="0"/>
              <a:t>.</a:t>
            </a:r>
          </a:p>
          <a:p>
            <a:r>
              <a:rPr lang="en-US" dirty="0" smtClean="0"/>
              <a:t> </a:t>
            </a:r>
            <a:endParaRPr lang="en-US" dirty="0" smtClean="0"/>
          </a:p>
          <a:p>
            <a:r>
              <a:rPr lang="en-US" dirty="0" smtClean="0"/>
              <a:t>The original diagnosis of disease must also be confirmed by histology or histopathology. </a:t>
            </a:r>
            <a:endParaRPr lang="en-US" dirty="0" smtClean="0"/>
          </a:p>
          <a:p>
            <a:endParaRPr lang="en-US" dirty="0" smtClean="0"/>
          </a:p>
          <a:p>
            <a:r>
              <a:rPr lang="en-US" dirty="0" smtClean="0"/>
              <a:t>The tissue typing of patient and donor will be confirmed.</a:t>
            </a:r>
          </a:p>
          <a:p>
            <a:endParaRPr lang="en-US" dirty="0" smtClean="0"/>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28600"/>
            <a:ext cx="8229600" cy="6248400"/>
          </a:xfrm>
        </p:spPr>
        <p:txBody>
          <a:bodyPr>
            <a:normAutofit fontScale="70000" lnSpcReduction="20000"/>
          </a:bodyPr>
          <a:lstStyle/>
          <a:p>
            <a:pPr>
              <a:buNone/>
            </a:pPr>
            <a:r>
              <a:rPr lang="en-US" dirty="0" smtClean="0"/>
              <a:t>BOOK </a:t>
            </a:r>
            <a:r>
              <a:rPr lang="en-US" dirty="0" smtClean="0"/>
              <a:t>PATIENT SCT ADMISSION</a:t>
            </a:r>
          </a:p>
          <a:p>
            <a:endParaRPr lang="en-US" dirty="0" smtClean="0"/>
          </a:p>
          <a:p>
            <a:endParaRPr lang="en-US" dirty="0" smtClean="0"/>
          </a:p>
          <a:p>
            <a:endParaRPr lang="en-US" dirty="0" smtClean="0"/>
          </a:p>
          <a:p>
            <a:r>
              <a:rPr lang="en-US" dirty="0" smtClean="0"/>
              <a:t>An </a:t>
            </a:r>
            <a:r>
              <a:rPr lang="en-US" dirty="0" smtClean="0"/>
              <a:t>Admission Booking form must be completed by the </a:t>
            </a:r>
            <a:r>
              <a:rPr lang="en-US" dirty="0" err="1" smtClean="0"/>
              <a:t>Allogeneic</a:t>
            </a:r>
            <a:r>
              <a:rPr lang="en-US" dirty="0" smtClean="0"/>
              <a:t> SCT Coordinator with proposed date of admission for transplant </a:t>
            </a:r>
            <a:endParaRPr lang="en-US" dirty="0" smtClean="0"/>
          </a:p>
          <a:p>
            <a:pPr>
              <a:buNone/>
            </a:pPr>
            <a:r>
              <a:rPr lang="en-US" dirty="0" smtClean="0"/>
              <a:t> </a:t>
            </a:r>
            <a:endParaRPr lang="en-US" dirty="0" smtClean="0"/>
          </a:p>
          <a:p>
            <a:pPr>
              <a:buNone/>
            </a:pPr>
            <a:endParaRPr lang="en-US" dirty="0" smtClean="0"/>
          </a:p>
          <a:p>
            <a:r>
              <a:rPr lang="en-US" dirty="0" smtClean="0"/>
              <a:t>Ensure patient and staff (both medical and nursing) are aware of proposed admission date.</a:t>
            </a:r>
          </a:p>
          <a:p>
            <a:pPr>
              <a:buNone/>
            </a:pPr>
            <a:r>
              <a:rPr lang="en-US" dirty="0" smtClean="0"/>
              <a:t> </a:t>
            </a:r>
          </a:p>
          <a:p>
            <a:pPr>
              <a:buNone/>
            </a:pPr>
            <a:r>
              <a:rPr lang="en-US" dirty="0" smtClean="0"/>
              <a:t>PATIENT </a:t>
            </a:r>
            <a:r>
              <a:rPr lang="en-US" dirty="0" smtClean="0"/>
              <a:t>TRANSPLANT PROTOCOL</a:t>
            </a:r>
          </a:p>
          <a:p>
            <a:r>
              <a:rPr lang="en-US" dirty="0" smtClean="0"/>
              <a:t>The </a:t>
            </a:r>
            <a:r>
              <a:rPr lang="en-US" dirty="0" err="1" smtClean="0"/>
              <a:t>Allogeneic</a:t>
            </a:r>
            <a:r>
              <a:rPr lang="en-US" dirty="0" smtClean="0"/>
              <a:t> SCT Co-</a:t>
            </a:r>
            <a:r>
              <a:rPr lang="en-US" dirty="0" err="1" smtClean="0"/>
              <a:t>ordinator</a:t>
            </a:r>
            <a:r>
              <a:rPr lang="en-US" dirty="0" smtClean="0"/>
              <a:t> will prepare a patient transplant protocol which must be seen and sanctioned by the patient’s named consultant. </a:t>
            </a:r>
          </a:p>
          <a:p>
            <a:r>
              <a:rPr lang="en-US" dirty="0" smtClean="0"/>
              <a:t>A copy of the protocol is put in the patient’s notes and distributed to all relevant personnel.</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6172200"/>
          </a:xfrm>
        </p:spPr>
        <p:txBody>
          <a:bodyPr>
            <a:normAutofit/>
          </a:bodyPr>
          <a:lstStyle/>
          <a:p>
            <a:pPr>
              <a:buNone/>
            </a:pPr>
            <a:r>
              <a:rPr lang="en-US" dirty="0" smtClean="0"/>
              <a:t>COMPLETE </a:t>
            </a:r>
            <a:r>
              <a:rPr lang="en-US" dirty="0" smtClean="0"/>
              <a:t>PRE-ALLO SCT </a:t>
            </a:r>
            <a:r>
              <a:rPr lang="en-US" dirty="0" smtClean="0"/>
              <a:t>CHECKLIST</a:t>
            </a:r>
          </a:p>
          <a:p>
            <a:pPr>
              <a:buNone/>
            </a:pPr>
            <a:endParaRPr lang="en-US" dirty="0" smtClean="0"/>
          </a:p>
          <a:p>
            <a:pPr>
              <a:buNone/>
            </a:pPr>
            <a:endParaRPr lang="en-US" dirty="0" smtClean="0"/>
          </a:p>
          <a:p>
            <a:pPr>
              <a:buNone/>
            </a:pPr>
            <a:endParaRPr lang="en-US" dirty="0" smtClean="0"/>
          </a:p>
          <a:p>
            <a:pPr>
              <a:buNone/>
            </a:pPr>
            <a:endParaRPr lang="en-US" dirty="0" smtClean="0"/>
          </a:p>
          <a:p>
            <a:r>
              <a:rPr lang="en-US" dirty="0" smtClean="0"/>
              <a:t>The </a:t>
            </a:r>
            <a:r>
              <a:rPr lang="en-US" dirty="0" err="1" smtClean="0"/>
              <a:t>Allogeneic</a:t>
            </a:r>
            <a:r>
              <a:rPr lang="en-US" dirty="0" smtClean="0"/>
              <a:t> SCT Co-</a:t>
            </a:r>
            <a:r>
              <a:rPr lang="en-US" dirty="0" err="1" smtClean="0"/>
              <a:t>ordinator</a:t>
            </a:r>
            <a:r>
              <a:rPr lang="en-US" dirty="0" smtClean="0"/>
              <a:t> will complete the Pre-</a:t>
            </a:r>
            <a:r>
              <a:rPr lang="en-US" dirty="0" err="1" smtClean="0"/>
              <a:t>Allo</a:t>
            </a:r>
            <a:r>
              <a:rPr lang="en-US" dirty="0" smtClean="0"/>
              <a:t> SCT checklist prior to admission</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2712"/>
            <a:ext cx="8686800" cy="246888"/>
          </a:xfrm>
        </p:spPr>
        <p:txBody>
          <a:bodyPr>
            <a:normAutofit fontScale="90000"/>
          </a:bodyPr>
          <a:lstStyle/>
          <a:p>
            <a:r>
              <a:rPr lang="en-US" sz="1400" b="1" dirty="0" smtClean="0"/>
              <a:t>CHECKLIST FOR ALLOGENEIC TRANSPLANT WORKUP </a:t>
            </a:r>
            <a:r>
              <a:rPr lang="en-US" sz="1400" b="1" dirty="0" smtClean="0"/>
              <a:t>--RECIPIENT</a:t>
            </a:r>
            <a:r>
              <a:rPr lang="en-US" sz="1400" b="1" dirty="0" smtClean="0"/>
              <a:t/>
            </a:r>
            <a:br>
              <a:rPr lang="en-US" sz="1400" b="1" dirty="0" smtClean="0"/>
            </a:br>
            <a:r>
              <a:rPr lang="en-US" sz="1400" b="1" i="1" dirty="0" smtClean="0"/>
              <a:t>ALL TESTS MUST BE DONE  	 </a:t>
            </a:r>
            <a:r>
              <a:rPr lang="en-US" sz="1400" dirty="0" smtClean="0"/>
              <a:t>PATIENTS ID:                                         WORK UP DATE:</a:t>
            </a:r>
            <a:r>
              <a:rPr lang="en-US" dirty="0" smtClean="0"/>
              <a:t>		</a:t>
            </a:r>
            <a:endParaRPr lang="en-US" dirty="0"/>
          </a:p>
        </p:txBody>
      </p:sp>
      <p:graphicFrame>
        <p:nvGraphicFramePr>
          <p:cNvPr id="4" name="Content Placeholder 3"/>
          <p:cNvGraphicFramePr>
            <a:graphicFrameLocks noGrp="1"/>
          </p:cNvGraphicFramePr>
          <p:nvPr>
            <p:ph idx="1"/>
          </p:nvPr>
        </p:nvGraphicFramePr>
        <p:xfrm>
          <a:off x="457200" y="762000"/>
          <a:ext cx="8382000" cy="6086729"/>
        </p:xfrm>
        <a:graphic>
          <a:graphicData uri="http://schemas.openxmlformats.org/drawingml/2006/table">
            <a:tbl>
              <a:tblPr/>
              <a:tblGrid>
                <a:gridCol w="3149600"/>
                <a:gridCol w="2616200"/>
                <a:gridCol w="2616200"/>
              </a:tblGrid>
              <a:tr h="54864">
                <a:tc>
                  <a:txBody>
                    <a:bodyPr/>
                    <a:lstStyle/>
                    <a:p>
                      <a:pPr marL="0" marR="0" algn="l">
                        <a:lnSpc>
                          <a:spcPct val="115000"/>
                        </a:lnSpc>
                        <a:spcBef>
                          <a:spcPts val="0"/>
                        </a:spcBef>
                        <a:spcAft>
                          <a:spcPts val="0"/>
                        </a:spcAft>
                      </a:pPr>
                      <a:r>
                        <a:rPr lang="en-US" sz="1200" dirty="0">
                          <a:latin typeface="Calibri"/>
                          <a:ea typeface="Calibri"/>
                          <a:cs typeface="Calibri"/>
                        </a:rPr>
                        <a:t>TEST REQUIRED</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200" dirty="0">
                          <a:latin typeface="Calibri"/>
                          <a:ea typeface="Calibri"/>
                          <a:cs typeface="Calibri"/>
                        </a:rPr>
                        <a:t>COMMENT</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200">
                          <a:latin typeface="Calibri"/>
                          <a:ea typeface="Calibri"/>
                          <a:cs typeface="Calibri"/>
                        </a:rPr>
                        <a:t>SIGNATURE/DATE</a:t>
                      </a:r>
                      <a:endParaRPr lang="en-US" sz="120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smtClean="0">
                          <a:latin typeface="Calibri"/>
                          <a:ea typeface="Calibri"/>
                          <a:cs typeface="Calibri"/>
                        </a:rPr>
                        <a:t>FBC/ESR</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dirty="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COAGULATION PROFILE</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dirty="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smtClean="0">
                          <a:latin typeface="Calibri"/>
                          <a:ea typeface="Calibri"/>
                          <a:cs typeface="Calibri"/>
                        </a:rPr>
                        <a:t>E/U/Cr </a:t>
                      </a:r>
                      <a:r>
                        <a:rPr lang="en-US" sz="1200" dirty="0">
                          <a:latin typeface="Calibri"/>
                          <a:ea typeface="Calibri"/>
                          <a:cs typeface="Calibri"/>
                        </a:rPr>
                        <a:t>PROFILE</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dirty="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LFT</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smtClean="0">
                          <a:latin typeface="Calibri"/>
                          <a:ea typeface="Calibri"/>
                          <a:cs typeface="Calibri"/>
                        </a:rPr>
                        <a:t>PBF</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smtClean="0">
                          <a:latin typeface="Calibri"/>
                          <a:ea typeface="Calibri"/>
                          <a:cs typeface="Calibri"/>
                        </a:rPr>
                        <a:t>BLOOD</a:t>
                      </a:r>
                      <a:r>
                        <a:rPr lang="en-US" sz="1200" baseline="0" dirty="0" smtClean="0">
                          <a:latin typeface="Calibri"/>
                          <a:ea typeface="Calibri"/>
                          <a:cs typeface="Calibri"/>
                        </a:rPr>
                        <a:t> TYPE</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smtClean="0">
                          <a:latin typeface="Calibri"/>
                          <a:ea typeface="Calibri"/>
                          <a:cs typeface="Calibri"/>
                        </a:rPr>
                        <a:t>CALCIUM/PHOSPHATE</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MAGNESIUM</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URIC ACID</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smtClean="0">
                          <a:latin typeface="Calibri"/>
                          <a:ea typeface="Calibri"/>
                          <a:cs typeface="Calibri"/>
                        </a:rPr>
                        <a:t>BLOOD</a:t>
                      </a:r>
                      <a:r>
                        <a:rPr lang="en-US" sz="1200" baseline="0" dirty="0" smtClean="0">
                          <a:latin typeface="Calibri"/>
                          <a:ea typeface="Calibri"/>
                          <a:cs typeface="Calibri"/>
                        </a:rPr>
                        <a:t> FILM FOR MP</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smtClean="0">
                          <a:latin typeface="Calibri"/>
                          <a:ea typeface="Calibri"/>
                          <a:cs typeface="Calibri"/>
                        </a:rPr>
                        <a:t>HB</a:t>
                      </a:r>
                      <a:r>
                        <a:rPr lang="en-US" sz="1200" baseline="0" dirty="0" smtClean="0">
                          <a:latin typeface="Calibri"/>
                          <a:ea typeface="Calibri"/>
                          <a:cs typeface="Calibri"/>
                        </a:rPr>
                        <a:t> ELECTROPHORESIS</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THYROID FXN TEST</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dirty="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dirty="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TESTOSTERONE(M)</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OESTRADIOL(F)</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CMV SEROLOGY(</a:t>
                      </a:r>
                      <a:r>
                        <a:rPr lang="en-US" sz="1200" dirty="0" err="1">
                          <a:latin typeface="Calibri"/>
                          <a:ea typeface="Calibri"/>
                          <a:cs typeface="Calibri"/>
                        </a:rPr>
                        <a:t>Ig</a:t>
                      </a:r>
                      <a:r>
                        <a:rPr lang="en-US" sz="1200" dirty="0">
                          <a:latin typeface="Calibri"/>
                          <a:ea typeface="Calibri"/>
                          <a:cs typeface="Calibri"/>
                        </a:rPr>
                        <a:t> G/M)</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HIV 1 AND 2</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HTLV1 AND 2</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HBSAG</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ANTI-HBV CORE </a:t>
                      </a:r>
                      <a:r>
                        <a:rPr lang="en-US" sz="1200" dirty="0" err="1">
                          <a:latin typeface="Calibri"/>
                          <a:ea typeface="Calibri"/>
                          <a:cs typeface="Calibri"/>
                        </a:rPr>
                        <a:t>Ig</a:t>
                      </a:r>
                      <a:r>
                        <a:rPr lang="en-US" sz="1200" dirty="0">
                          <a:latin typeface="Calibri"/>
                          <a:ea typeface="Calibri"/>
                          <a:cs typeface="Calibri"/>
                        </a:rPr>
                        <a:t> G/M</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HEP. C AB (ELISA) </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SYPHILIS SCREEN</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smtClean="0">
                          <a:latin typeface="Calibri"/>
                          <a:ea typeface="Calibri"/>
                          <a:cs typeface="Calibri"/>
                        </a:rPr>
                        <a:t>COOMBS TEST</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dirty="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FULL HLA TYPING</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CXR</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smtClean="0">
                          <a:latin typeface="Calibri"/>
                          <a:ea typeface="Calibri"/>
                          <a:cs typeface="Calibri"/>
                        </a:rPr>
                        <a:t>ABDOMINAL</a:t>
                      </a:r>
                      <a:r>
                        <a:rPr lang="en-US" sz="1200" baseline="0" dirty="0" smtClean="0">
                          <a:latin typeface="Calibri"/>
                          <a:ea typeface="Calibri"/>
                          <a:cs typeface="Calibri"/>
                        </a:rPr>
                        <a:t> USS</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ECHO</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ECG</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smtClean="0">
                          <a:latin typeface="Calibri"/>
                          <a:ea typeface="Calibri"/>
                          <a:cs typeface="Calibri"/>
                        </a:rPr>
                        <a:t>WHOLE</a:t>
                      </a:r>
                      <a:r>
                        <a:rPr lang="en-US" sz="1200" baseline="0" dirty="0" smtClean="0">
                          <a:latin typeface="Calibri"/>
                          <a:ea typeface="Calibri"/>
                          <a:cs typeface="Calibri"/>
                        </a:rPr>
                        <a:t> BODY CT SCAN</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dirty="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dirty="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0"/>
            <a:ext cx="7772400" cy="2305051"/>
          </a:xfrm>
        </p:spPr>
        <p:txBody>
          <a:bodyPr>
            <a:normAutofit fontScale="90000"/>
          </a:bodyPr>
          <a:lstStyle/>
          <a:p>
            <a:r>
              <a:rPr lang="en-US" dirty="0"/>
              <a:t>SOP TITLE: </a:t>
            </a:r>
            <a:r>
              <a:rPr lang="en-US" dirty="0" smtClean="0"/>
              <a:t>PRE TRANSPLANT WORKUP: ALLOGENEIC DONOR</a:t>
            </a:r>
            <a:r>
              <a:rPr lang="en-US" dirty="0"/>
              <a:t/>
            </a:r>
            <a:br>
              <a:rPr lang="en-US" dirty="0"/>
            </a:br>
            <a:r>
              <a:rPr lang="en-US" dirty="0"/>
              <a:t>SOP TYPE: PROCEDURE</a:t>
            </a:r>
            <a:br>
              <a:rPr lang="en-US" dirty="0"/>
            </a:br>
            <a:endParaRPr lang="en-US" dirty="0"/>
          </a:p>
        </p:txBody>
      </p:sp>
      <p:sp>
        <p:nvSpPr>
          <p:cNvPr id="3" name="Subtitle 2"/>
          <p:cNvSpPr>
            <a:spLocks noGrp="1"/>
          </p:cNvSpPr>
          <p:nvPr>
            <p:ph type="subTitle" idx="1"/>
          </p:nvPr>
        </p:nvSpPr>
        <p:spPr/>
        <p:txBody>
          <a:bodyPr>
            <a:normAutofit fontScale="85000" lnSpcReduction="10000"/>
          </a:bodyPr>
          <a:lstStyle/>
          <a:p>
            <a:r>
              <a:rPr lang="en-US" b="1" dirty="0" smtClean="0"/>
              <a:t>UNIVERSITY OF BENIN TEACHING HOSPITAL</a:t>
            </a:r>
            <a:r>
              <a:rPr lang="en-US" dirty="0" smtClean="0"/>
              <a:t/>
            </a:r>
            <a:br>
              <a:rPr lang="en-US" dirty="0" smtClean="0"/>
            </a:br>
            <a:r>
              <a:rPr lang="en-US" b="1" dirty="0" smtClean="0"/>
              <a:t>STEM CELL TRANSPLANT UNIT</a:t>
            </a:r>
            <a:r>
              <a:rPr lang="en-US" dirty="0" smtClean="0"/>
              <a:t/>
            </a:r>
            <a:br>
              <a:rPr lang="en-US" dirty="0" smtClean="0"/>
            </a:br>
            <a:r>
              <a:rPr lang="en-US" b="1" dirty="0" smtClean="0"/>
              <a:t>UGBOWO, BENIN CITY</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6172200"/>
          </a:xfrm>
        </p:spPr>
        <p:txBody>
          <a:bodyPr>
            <a:normAutofit fontScale="92500" lnSpcReduction="20000"/>
          </a:bodyPr>
          <a:lstStyle/>
          <a:p>
            <a:endParaRPr lang="en-US" dirty="0" smtClean="0"/>
          </a:p>
          <a:p>
            <a:r>
              <a:rPr lang="en-US" dirty="0" smtClean="0"/>
              <a:t>PURPOSE</a:t>
            </a:r>
            <a:r>
              <a:rPr lang="en-US" dirty="0"/>
              <a:t>: </a:t>
            </a:r>
            <a:r>
              <a:rPr lang="yo-NG" dirty="0" smtClean="0"/>
              <a:t> </a:t>
            </a:r>
            <a:r>
              <a:rPr lang="yo-NG" dirty="0"/>
              <a:t>To ensure that all necessary procedures and tests are carried out from patient selection for transplant through to the admission for transplant. To provide evaluation procedures to assess the suitability of the donor for mobilisation and stem cell collection or bone marrow </a:t>
            </a:r>
            <a:r>
              <a:rPr lang="yo-NG" dirty="0" smtClean="0"/>
              <a:t>harvest</a:t>
            </a:r>
            <a:r>
              <a:rPr lang="en-US" dirty="0" smtClean="0"/>
              <a:t>.</a:t>
            </a:r>
          </a:p>
          <a:p>
            <a:pPr>
              <a:buNone/>
            </a:pPr>
            <a:r>
              <a:rPr lang="en-US" dirty="0"/>
              <a:t> </a:t>
            </a:r>
          </a:p>
          <a:p>
            <a:pPr lvl="0">
              <a:buNone/>
            </a:pPr>
            <a:r>
              <a:rPr lang="en-GB" b="1" dirty="0"/>
              <a:t>Date received: </a:t>
            </a:r>
            <a:endParaRPr lang="en-US" dirty="0"/>
          </a:p>
          <a:p>
            <a:pPr lvl="0">
              <a:buNone/>
            </a:pPr>
            <a:r>
              <a:rPr lang="en-GB" b="1" dirty="0"/>
              <a:t>Prepared by:</a:t>
            </a:r>
            <a:endParaRPr lang="en-US" dirty="0"/>
          </a:p>
          <a:p>
            <a:pPr lvl="0">
              <a:buNone/>
            </a:pPr>
            <a:r>
              <a:rPr lang="en-GB" b="1" dirty="0"/>
              <a:t>Authorised by: </a:t>
            </a:r>
            <a:endParaRPr lang="en-US" dirty="0"/>
          </a:p>
          <a:p>
            <a:pPr lvl="0">
              <a:buNone/>
            </a:pPr>
            <a:r>
              <a:rPr lang="en-GB" b="1" dirty="0"/>
              <a:t>Number of pages: </a:t>
            </a:r>
            <a:endParaRPr lang="en-US" dirty="0"/>
          </a:p>
          <a:p>
            <a:pPr lvl="0">
              <a:buNone/>
            </a:pPr>
            <a:r>
              <a:rPr lang="en-GB" b="1" dirty="0"/>
              <a:t>Location: </a:t>
            </a:r>
            <a:endParaRPr lang="en-US" dirty="0"/>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228600"/>
            <a:ext cx="8686800" cy="304800"/>
          </a:xfrm>
        </p:spPr>
        <p:txBody>
          <a:bodyPr>
            <a:normAutofit fontScale="90000"/>
          </a:bodyPr>
          <a:lstStyle/>
          <a:p>
            <a:r>
              <a:rPr lang="en-US" sz="1400" b="1" dirty="0" smtClean="0"/>
              <a:t>CHECKLIST FOR ALLOGENEIC TRANSPLANT WORKUP </a:t>
            </a:r>
            <a:r>
              <a:rPr lang="en-US" sz="1400" b="1" dirty="0" smtClean="0"/>
              <a:t>--DONOR</a:t>
            </a:r>
            <a:r>
              <a:rPr lang="en-US" sz="1400" b="1" dirty="0" smtClean="0"/>
              <a:t/>
            </a:r>
            <a:br>
              <a:rPr lang="en-US" sz="1400" b="1" dirty="0" smtClean="0"/>
            </a:br>
            <a:r>
              <a:rPr lang="en-US" sz="1400" b="1" i="1" dirty="0" smtClean="0"/>
              <a:t>ALL TESTS MUST BE DONE  	 </a:t>
            </a:r>
            <a:r>
              <a:rPr lang="en-US" sz="1400" dirty="0" smtClean="0"/>
              <a:t>PATIENTS ID:                                         WORK UP DATE:</a:t>
            </a:r>
            <a:r>
              <a:rPr lang="en-US" dirty="0" smtClean="0"/>
              <a:t>		</a:t>
            </a:r>
            <a:endParaRPr lang="en-US" dirty="0"/>
          </a:p>
        </p:txBody>
      </p:sp>
      <p:graphicFrame>
        <p:nvGraphicFramePr>
          <p:cNvPr id="6" name="Content Placeholder 3"/>
          <p:cNvGraphicFramePr>
            <a:graphicFrameLocks noGrp="1"/>
          </p:cNvGraphicFramePr>
          <p:nvPr>
            <p:ph idx="1"/>
          </p:nvPr>
        </p:nvGraphicFramePr>
        <p:xfrm>
          <a:off x="457200" y="777240"/>
          <a:ext cx="8382000" cy="6099048"/>
        </p:xfrm>
        <a:graphic>
          <a:graphicData uri="http://schemas.openxmlformats.org/drawingml/2006/table">
            <a:tbl>
              <a:tblPr/>
              <a:tblGrid>
                <a:gridCol w="3149600"/>
                <a:gridCol w="2616200"/>
                <a:gridCol w="2616200"/>
              </a:tblGrid>
              <a:tr h="198857">
                <a:tc>
                  <a:txBody>
                    <a:bodyPr/>
                    <a:lstStyle/>
                    <a:p>
                      <a:pPr marL="0" marR="0" algn="l">
                        <a:lnSpc>
                          <a:spcPct val="115000"/>
                        </a:lnSpc>
                        <a:spcBef>
                          <a:spcPts val="0"/>
                        </a:spcBef>
                        <a:spcAft>
                          <a:spcPts val="0"/>
                        </a:spcAft>
                      </a:pPr>
                      <a:r>
                        <a:rPr lang="en-US" sz="1200" dirty="0">
                          <a:latin typeface="Calibri"/>
                          <a:ea typeface="Calibri"/>
                          <a:cs typeface="Calibri"/>
                        </a:rPr>
                        <a:t>TEST REQUIRED</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200" dirty="0">
                          <a:latin typeface="Calibri"/>
                          <a:ea typeface="Calibri"/>
                          <a:cs typeface="Calibri"/>
                        </a:rPr>
                        <a:t>COMMENT</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200">
                          <a:latin typeface="Calibri"/>
                          <a:ea typeface="Calibri"/>
                          <a:cs typeface="Calibri"/>
                        </a:rPr>
                        <a:t>SIGNATURE/DATE</a:t>
                      </a:r>
                      <a:endParaRPr lang="en-US" sz="120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smtClean="0">
                          <a:latin typeface="Calibri"/>
                          <a:ea typeface="Calibri"/>
                          <a:cs typeface="Calibri"/>
                        </a:rPr>
                        <a:t>FBC/ESR</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dirty="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COAGULATION PROFILE</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dirty="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smtClean="0">
                          <a:latin typeface="Calibri"/>
                          <a:ea typeface="Calibri"/>
                          <a:cs typeface="Calibri"/>
                        </a:rPr>
                        <a:t>E/U/Cr </a:t>
                      </a:r>
                      <a:r>
                        <a:rPr lang="en-US" sz="1200" dirty="0">
                          <a:latin typeface="Calibri"/>
                          <a:ea typeface="Calibri"/>
                          <a:cs typeface="Calibri"/>
                        </a:rPr>
                        <a:t>PROFILE</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dirty="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LFT</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smtClean="0">
                          <a:latin typeface="Calibri"/>
                          <a:ea typeface="Calibri"/>
                          <a:cs typeface="Calibri"/>
                        </a:rPr>
                        <a:t>PBF</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smtClean="0">
                          <a:latin typeface="Calibri"/>
                          <a:ea typeface="Calibri"/>
                          <a:cs typeface="Calibri"/>
                        </a:rPr>
                        <a:t>BLOOD</a:t>
                      </a:r>
                      <a:r>
                        <a:rPr lang="en-US" sz="1200" baseline="0" dirty="0" smtClean="0">
                          <a:latin typeface="Calibri"/>
                          <a:ea typeface="Calibri"/>
                          <a:cs typeface="Calibri"/>
                        </a:rPr>
                        <a:t> TYPE</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smtClean="0">
                          <a:latin typeface="Calibri"/>
                          <a:ea typeface="Calibri"/>
                          <a:cs typeface="Calibri"/>
                        </a:rPr>
                        <a:t>CALCIUM/PHOSPHATE</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MAGNESIUM</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URIC ACID</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smtClean="0">
                          <a:latin typeface="Calibri"/>
                          <a:ea typeface="Calibri"/>
                          <a:cs typeface="Calibri"/>
                        </a:rPr>
                        <a:t>BLOOD</a:t>
                      </a:r>
                      <a:r>
                        <a:rPr lang="en-US" sz="1200" baseline="0" dirty="0" smtClean="0">
                          <a:latin typeface="Calibri"/>
                          <a:ea typeface="Calibri"/>
                          <a:cs typeface="Calibri"/>
                        </a:rPr>
                        <a:t> FILM FOR MP</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smtClean="0">
                          <a:latin typeface="Calibri"/>
                          <a:ea typeface="Calibri"/>
                          <a:cs typeface="Calibri"/>
                        </a:rPr>
                        <a:t>HB</a:t>
                      </a:r>
                      <a:r>
                        <a:rPr lang="en-US" sz="1200" baseline="0" dirty="0" smtClean="0">
                          <a:latin typeface="Calibri"/>
                          <a:ea typeface="Calibri"/>
                          <a:cs typeface="Calibri"/>
                        </a:rPr>
                        <a:t> ELECTROPHORESIS</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THYROID FXN TEST</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dirty="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dirty="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TESTOSTERONE(M)</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OESTRADIOL(F)</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CMV SEROLOGY(</a:t>
                      </a:r>
                      <a:r>
                        <a:rPr lang="en-US" sz="1200" dirty="0" err="1">
                          <a:latin typeface="Calibri"/>
                          <a:ea typeface="Calibri"/>
                          <a:cs typeface="Calibri"/>
                        </a:rPr>
                        <a:t>Ig</a:t>
                      </a:r>
                      <a:r>
                        <a:rPr lang="en-US" sz="1200" dirty="0">
                          <a:latin typeface="Calibri"/>
                          <a:ea typeface="Calibri"/>
                          <a:cs typeface="Calibri"/>
                        </a:rPr>
                        <a:t> G/M)</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HIV 1 AND 2</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HTLV1 AND 2</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HBSAG</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ANTI-HBV CORE </a:t>
                      </a:r>
                      <a:r>
                        <a:rPr lang="en-US" sz="1200" dirty="0" err="1">
                          <a:latin typeface="Calibri"/>
                          <a:ea typeface="Calibri"/>
                          <a:cs typeface="Calibri"/>
                        </a:rPr>
                        <a:t>Ig</a:t>
                      </a:r>
                      <a:r>
                        <a:rPr lang="en-US" sz="1200" dirty="0">
                          <a:latin typeface="Calibri"/>
                          <a:ea typeface="Calibri"/>
                          <a:cs typeface="Calibri"/>
                        </a:rPr>
                        <a:t> G/M</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HEP. C AB (ELISA) </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SYPHILIS SCREEN</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smtClean="0">
                          <a:latin typeface="Calibri"/>
                          <a:ea typeface="Calibri"/>
                          <a:cs typeface="Calibri"/>
                        </a:rPr>
                        <a:t>COOMBS TEST</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dirty="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FULL HLA TYPING</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CXR</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smtClean="0">
                          <a:latin typeface="Calibri"/>
                          <a:ea typeface="Calibri"/>
                          <a:cs typeface="Calibri"/>
                        </a:rPr>
                        <a:t>ABDOMINAL</a:t>
                      </a:r>
                      <a:r>
                        <a:rPr lang="en-US" sz="1200" baseline="0" dirty="0" smtClean="0">
                          <a:latin typeface="Calibri"/>
                          <a:ea typeface="Calibri"/>
                          <a:cs typeface="Calibri"/>
                        </a:rPr>
                        <a:t> USS</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ECHO</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a:latin typeface="Calibri"/>
                          <a:ea typeface="Calibri"/>
                          <a:cs typeface="Calibri"/>
                        </a:rPr>
                        <a:t>ECG</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57">
                <a:tc>
                  <a:txBody>
                    <a:bodyPr/>
                    <a:lstStyle/>
                    <a:p>
                      <a:pPr marL="0" marR="0" algn="l">
                        <a:lnSpc>
                          <a:spcPct val="115000"/>
                        </a:lnSpc>
                        <a:spcBef>
                          <a:spcPts val="0"/>
                        </a:spcBef>
                        <a:spcAft>
                          <a:spcPts val="0"/>
                        </a:spcAft>
                      </a:pPr>
                      <a:r>
                        <a:rPr lang="en-US" sz="1200" dirty="0" smtClean="0">
                          <a:latin typeface="Calibri"/>
                          <a:ea typeface="Calibri"/>
                          <a:cs typeface="Calibri"/>
                        </a:rPr>
                        <a:t>WHOLE</a:t>
                      </a:r>
                      <a:r>
                        <a:rPr lang="en-US" sz="1200" baseline="0" dirty="0" smtClean="0">
                          <a:latin typeface="Calibri"/>
                          <a:ea typeface="Calibri"/>
                          <a:cs typeface="Calibri"/>
                        </a:rPr>
                        <a:t> BODY CT SCAN</a:t>
                      </a:r>
                      <a:endParaRPr lang="en-US" sz="1200" dirty="0">
                        <a:latin typeface="Calibri"/>
                        <a:ea typeface="Calibri"/>
                        <a:cs typeface="Times New Roman"/>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dirty="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1200" dirty="0">
                        <a:latin typeface="Calibri"/>
                        <a:ea typeface="Calibri"/>
                        <a:cs typeface="Calibri"/>
                      </a:endParaRPr>
                    </a:p>
                  </a:txBody>
                  <a:tcPr marL="15594" marR="1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endParaRPr lang="en-US" dirty="0" smtClean="0"/>
          </a:p>
          <a:p>
            <a:pPr>
              <a:buNone/>
            </a:pPr>
            <a:r>
              <a:rPr lang="en-US" dirty="0" smtClean="0"/>
              <a:t>                             Thank you</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lnSpcReduction="10000"/>
          </a:bodyPr>
          <a:lstStyle/>
          <a:p>
            <a:r>
              <a:rPr lang="en-US" dirty="0" smtClean="0"/>
              <a:t>HSCT is therapeutic modality employed in a number of </a:t>
            </a:r>
            <a:r>
              <a:rPr lang="en-US" dirty="0" err="1" smtClean="0"/>
              <a:t>haematological</a:t>
            </a:r>
            <a:r>
              <a:rPr lang="en-US" dirty="0" smtClean="0"/>
              <a:t> and non-</a:t>
            </a:r>
            <a:r>
              <a:rPr lang="en-US" dirty="0" err="1" smtClean="0"/>
              <a:t>haematological</a:t>
            </a:r>
            <a:r>
              <a:rPr lang="en-US" dirty="0" smtClean="0"/>
              <a:t> disorders</a:t>
            </a:r>
          </a:p>
          <a:p>
            <a:r>
              <a:rPr lang="en-US" dirty="0" smtClean="0"/>
              <a:t>It </a:t>
            </a:r>
            <a:r>
              <a:rPr lang="en-US" dirty="0" smtClean="0"/>
              <a:t>entails </a:t>
            </a:r>
            <a:r>
              <a:rPr lang="en-US" dirty="0" smtClean="0"/>
              <a:t>eradication of an individuals </a:t>
            </a:r>
            <a:r>
              <a:rPr lang="en-US" dirty="0" err="1" smtClean="0"/>
              <a:t>haemopoietic</a:t>
            </a:r>
            <a:r>
              <a:rPr lang="en-US" dirty="0" smtClean="0"/>
              <a:t> and immune system with </a:t>
            </a:r>
            <a:r>
              <a:rPr lang="en-US" dirty="0" err="1" smtClean="0"/>
              <a:t>cytotoxic</a:t>
            </a:r>
            <a:r>
              <a:rPr lang="en-US" dirty="0" smtClean="0"/>
              <a:t> chemotherapy and/or radiotherapy and subsequently reconstitution of the recipient’s system with healthy donor stem cells.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a:srcRect/>
          <a:stretch>
            <a:fillRect/>
          </a:stretch>
        </p:blipFill>
        <p:spPr bwMode="auto">
          <a:xfrm>
            <a:off x="1400333" y="76200"/>
            <a:ext cx="6143467" cy="676059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228600" y="228598"/>
          <a:ext cx="8915399" cy="6629395"/>
        </p:xfrm>
        <a:graphic>
          <a:graphicData uri="http://schemas.openxmlformats.org/drawingml/2006/table">
            <a:tbl>
              <a:tblPr/>
              <a:tblGrid>
                <a:gridCol w="1992022"/>
                <a:gridCol w="1257187"/>
                <a:gridCol w="566619"/>
                <a:gridCol w="566619"/>
                <a:gridCol w="566619"/>
                <a:gridCol w="566619"/>
                <a:gridCol w="566619"/>
                <a:gridCol w="566619"/>
                <a:gridCol w="566619"/>
                <a:gridCol w="566619"/>
                <a:gridCol w="566619"/>
                <a:gridCol w="566619"/>
              </a:tblGrid>
              <a:tr h="244627">
                <a:tc gridSpan="2">
                  <a:txBody>
                    <a:bodyPr/>
                    <a:lstStyle/>
                    <a:p>
                      <a:pPr algn="l" fontAlgn="b"/>
                      <a:r>
                        <a:rPr lang="en-US" sz="600" b="1" i="0" u="none" strike="noStrike">
                          <a:solidFill>
                            <a:srgbClr val="000000"/>
                          </a:solidFill>
                          <a:latin typeface="Arial"/>
                        </a:rPr>
                        <a:t>Chemotherapeutic drugs(BMT)                Day</a:t>
                      </a:r>
                    </a:p>
                  </a:txBody>
                  <a:tcPr marL="6048" marR="6048" marT="6048" marB="0" anchor="b">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hMerge="1">
                  <a:txBody>
                    <a:bodyPr/>
                    <a:lstStyle/>
                    <a:p>
                      <a:endParaRPr lang="en-US"/>
                    </a:p>
                  </a:txBody>
                  <a:tcPr/>
                </a:tc>
                <a:tc gridSpan="3">
                  <a:txBody>
                    <a:bodyPr/>
                    <a:lstStyle/>
                    <a:p>
                      <a:pPr algn="ctr" fontAlgn="b"/>
                      <a:r>
                        <a:rPr lang="en-US" sz="500" b="1" i="0" u="none" strike="noStrike">
                          <a:solidFill>
                            <a:srgbClr val="000000"/>
                          </a:solidFill>
                          <a:latin typeface="Arial"/>
                        </a:rPr>
                        <a:t> </a:t>
                      </a:r>
                    </a:p>
                  </a:txBody>
                  <a:tcPr marL="6048" marR="6048" marT="6048"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hMerge="1">
                  <a:txBody>
                    <a:bodyPr/>
                    <a:lstStyle/>
                    <a:p>
                      <a:endParaRPr lang="en-US"/>
                    </a:p>
                  </a:txBody>
                  <a:tcPr/>
                </a:tc>
                <a:tc hMerge="1">
                  <a:txBody>
                    <a:bodyPr/>
                    <a:lstStyle/>
                    <a:p>
                      <a:endParaRPr lang="en-US"/>
                    </a:p>
                  </a:txBody>
                  <a:tcPr/>
                </a:tc>
                <a:tc gridSpan="7">
                  <a:txBody>
                    <a:bodyPr/>
                    <a:lstStyle/>
                    <a:p>
                      <a:pPr algn="ctr" fontAlgn="b"/>
                      <a:r>
                        <a:rPr lang="en-US" sz="600" b="1" i="0" u="none" strike="noStrike">
                          <a:solidFill>
                            <a:srgbClr val="000000"/>
                          </a:solidFill>
                          <a:latin typeface="Arial"/>
                        </a:rPr>
                        <a:t> </a:t>
                      </a:r>
                    </a:p>
                  </a:txBody>
                  <a:tcPr marL="6048" marR="6048" marT="604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44627">
                <a:tc gridSpan="2">
                  <a:txBody>
                    <a:bodyPr/>
                    <a:lstStyle/>
                    <a:p>
                      <a:pPr algn="l" fontAlgn="b"/>
                      <a:r>
                        <a:rPr lang="en-US" sz="600" b="1" i="0" u="none" strike="noStrike">
                          <a:solidFill>
                            <a:srgbClr val="000000"/>
                          </a:solidFill>
                          <a:latin typeface="Arial"/>
                        </a:rPr>
                        <a:t>Name: Ebenezer</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gridSpan="2">
                  <a:txBody>
                    <a:bodyPr/>
                    <a:lstStyle/>
                    <a:p>
                      <a:pPr algn="l" fontAlgn="b"/>
                      <a:r>
                        <a:rPr lang="en-US" sz="500" b="1" i="0" u="none" strike="noStrike">
                          <a:solidFill>
                            <a:srgbClr val="000000"/>
                          </a:solidFill>
                          <a:latin typeface="Arial"/>
                        </a:rPr>
                        <a:t>Surname: Matthew</a:t>
                      </a:r>
                    </a:p>
                  </a:txBody>
                  <a:tcPr marL="6048" marR="6048" marT="604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a:txBody>
                    <a:bodyPr/>
                    <a:lstStyle/>
                    <a:p>
                      <a:pPr algn="l" fontAlgn="b"/>
                      <a:r>
                        <a:rPr lang="en-US" sz="700" b="0" i="0" u="none" strike="noStrike">
                          <a:solidFill>
                            <a:srgbClr val="000000"/>
                          </a:solidFill>
                          <a:latin typeface="Calibri"/>
                        </a:rPr>
                        <a:t> </a:t>
                      </a:r>
                    </a:p>
                  </a:txBody>
                  <a:tcPr marL="6048" marR="6048" marT="6048"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US" sz="600" b="1" i="0" u="none" strike="noStrike">
                          <a:solidFill>
                            <a:srgbClr val="000000"/>
                          </a:solidFill>
                          <a:latin typeface="Arial"/>
                        </a:rPr>
                        <a:t>Nurse</a:t>
                      </a:r>
                    </a:p>
                  </a:txBody>
                  <a:tcPr marL="6048" marR="6048" marT="604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gridSpan="3">
                  <a:txBody>
                    <a:bodyPr/>
                    <a:lstStyle/>
                    <a:p>
                      <a:pPr algn="ctr" fontAlgn="b"/>
                      <a:r>
                        <a:rPr lang="en-US" sz="600" b="1" i="0" u="none" strike="noStrike">
                          <a:solidFill>
                            <a:srgbClr val="000000"/>
                          </a:solidFill>
                          <a:latin typeface="Arial"/>
                        </a:rPr>
                        <a:t>Doc 1</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gridSpan="2">
                  <a:txBody>
                    <a:bodyPr/>
                    <a:lstStyle/>
                    <a:p>
                      <a:pPr algn="ctr" fontAlgn="b"/>
                      <a:r>
                        <a:rPr lang="en-US" sz="600" b="1" i="0" u="none" strike="noStrike">
                          <a:solidFill>
                            <a:srgbClr val="000000"/>
                          </a:solidFill>
                          <a:latin typeface="Arial"/>
                        </a:rPr>
                        <a:t>Doc 2</a:t>
                      </a:r>
                    </a:p>
                  </a:txBody>
                  <a:tcPr marL="6048" marR="6048" marT="604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r>
              <a:tr h="244627">
                <a:tc>
                  <a:txBody>
                    <a:bodyPr/>
                    <a:lstStyle/>
                    <a:p>
                      <a:pPr algn="l" fontAlgn="b"/>
                      <a:r>
                        <a:rPr lang="en-US" sz="600" b="0" i="0" u="none" strike="noStrike">
                          <a:solidFill>
                            <a:srgbClr val="000000"/>
                          </a:solidFill>
                          <a:latin typeface="Arial"/>
                        </a:rPr>
                        <a:t>Date of birth:23.11.1997</a:t>
                      </a:r>
                    </a:p>
                  </a:txBody>
                  <a:tcPr marL="6048" marR="6048" marT="604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600" b="1" i="0" u="none" strike="noStrike">
                          <a:solidFill>
                            <a:srgbClr val="000000"/>
                          </a:solidFill>
                          <a:latin typeface="Arial"/>
                        </a:rPr>
                        <a:t> </a:t>
                      </a:r>
                    </a:p>
                  </a:txBody>
                  <a:tcPr marL="6048" marR="6048" marT="6048"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600" b="0" i="0" u="none" strike="noStrike">
                          <a:solidFill>
                            <a:srgbClr val="000000"/>
                          </a:solidFill>
                          <a:latin typeface="Arial"/>
                        </a:rPr>
                        <a:t>Weight</a:t>
                      </a:r>
                    </a:p>
                  </a:txBody>
                  <a:tcPr marL="6048" marR="6048" marT="604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700" b="0" i="0" u="none" strike="noStrike">
                          <a:solidFill>
                            <a:srgbClr val="000000"/>
                          </a:solidFill>
                          <a:latin typeface="Calibri"/>
                        </a:rPr>
                        <a:t>48</a:t>
                      </a:r>
                    </a:p>
                  </a:txBody>
                  <a:tcPr marL="6048" marR="6048" marT="604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1" i="0" u="none" strike="noStrike">
                          <a:solidFill>
                            <a:srgbClr val="000000"/>
                          </a:solidFill>
                          <a:latin typeface="Arial"/>
                        </a:rPr>
                        <a:t>kg</a:t>
                      </a:r>
                    </a:p>
                  </a:txBody>
                  <a:tcPr marL="6048" marR="6048" marT="6048"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gridSpan="2">
                  <a:txBody>
                    <a:bodyPr/>
                    <a:lstStyle/>
                    <a:p>
                      <a:pPr algn="l" fontAlgn="b"/>
                      <a:r>
                        <a:rPr lang="en-US" sz="700" b="0" i="0" u="none" strike="noStrike">
                          <a:solidFill>
                            <a:srgbClr val="000000"/>
                          </a:solidFill>
                          <a:latin typeface="Calibri"/>
                        </a:rPr>
                        <a:t> </a:t>
                      </a:r>
                    </a:p>
                  </a:txBody>
                  <a:tcPr marL="6048" marR="6048" marT="604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hMerge="1">
                  <a:txBody>
                    <a:bodyPr/>
                    <a:lstStyle/>
                    <a:p>
                      <a:endParaRPr lang="en-US"/>
                    </a:p>
                  </a:txBody>
                  <a:tcPr/>
                </a:tc>
                <a:tc rowSpan="3" gridSpan="3">
                  <a:txBody>
                    <a:bodyPr/>
                    <a:lstStyle/>
                    <a:p>
                      <a:pPr algn="ctr" fontAlgn="b"/>
                      <a:r>
                        <a:rPr lang="en-US" sz="600" b="0" i="0" u="none" strike="noStrike">
                          <a:solidFill>
                            <a:srgbClr val="000000"/>
                          </a:solidFill>
                          <a:latin typeface="Arial"/>
                        </a:rPr>
                        <a:t> </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3" hMerge="1">
                  <a:txBody>
                    <a:bodyPr/>
                    <a:lstStyle/>
                    <a:p>
                      <a:endParaRPr lang="en-US"/>
                    </a:p>
                  </a:txBody>
                  <a:tcPr/>
                </a:tc>
                <a:tc rowSpan="3" hMerge="1">
                  <a:txBody>
                    <a:bodyPr/>
                    <a:lstStyle/>
                    <a:p>
                      <a:endParaRPr lang="en-US"/>
                    </a:p>
                  </a:txBody>
                  <a:tcPr/>
                </a:tc>
                <a:tc rowSpan="3" gridSpan="2">
                  <a:txBody>
                    <a:bodyPr/>
                    <a:lstStyle/>
                    <a:p>
                      <a:pPr algn="ctr" fontAlgn="b"/>
                      <a:r>
                        <a:rPr lang="en-US" sz="600" b="0" i="0" u="none" strike="noStrike">
                          <a:solidFill>
                            <a:srgbClr val="000000"/>
                          </a:solidFill>
                          <a:latin typeface="Arial"/>
                        </a:rPr>
                        <a:t> </a:t>
                      </a:r>
                    </a:p>
                  </a:txBody>
                  <a:tcPr marL="6048" marR="6048" marT="604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3" hMerge="1">
                  <a:txBody>
                    <a:bodyPr/>
                    <a:lstStyle/>
                    <a:p>
                      <a:endParaRPr lang="en-US"/>
                    </a:p>
                  </a:txBody>
                  <a:tcPr/>
                </a:tc>
              </a:tr>
              <a:tr h="244627">
                <a:tc>
                  <a:txBody>
                    <a:bodyPr/>
                    <a:lstStyle/>
                    <a:p>
                      <a:pPr algn="l" fontAlgn="b"/>
                      <a:r>
                        <a:rPr lang="en-US" sz="600" b="0" i="0" u="none" strike="noStrike">
                          <a:solidFill>
                            <a:srgbClr val="000000"/>
                          </a:solidFill>
                          <a:latin typeface="Arial"/>
                        </a:rPr>
                        <a:t>Diagnosis:Sickle Cell Disease</a:t>
                      </a:r>
                    </a:p>
                  </a:txBody>
                  <a:tcPr marL="6048" marR="6048" marT="604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600" b="1" i="0" u="none" strike="noStrike">
                          <a:solidFill>
                            <a:srgbClr val="000000"/>
                          </a:solidFill>
                          <a:latin typeface="Arial"/>
                        </a:rPr>
                        <a:t> </a:t>
                      </a:r>
                    </a:p>
                  </a:txBody>
                  <a:tcPr marL="6048" marR="6048" marT="6048"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600" b="0" i="0" u="none" strike="noStrike">
                          <a:solidFill>
                            <a:srgbClr val="000000"/>
                          </a:solidFill>
                          <a:latin typeface="Arial"/>
                        </a:rPr>
                        <a:t>Height</a:t>
                      </a:r>
                    </a:p>
                  </a:txBody>
                  <a:tcPr marL="6048" marR="6048" marT="604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700" b="0" i="0" u="none" strike="noStrike">
                          <a:solidFill>
                            <a:srgbClr val="000000"/>
                          </a:solidFill>
                          <a:latin typeface="Calibri"/>
                        </a:rPr>
                        <a:t>175</a:t>
                      </a:r>
                    </a:p>
                  </a:txBody>
                  <a:tcPr marL="6048" marR="6048" marT="604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1" i="0" u="none" strike="noStrike">
                          <a:solidFill>
                            <a:srgbClr val="000000"/>
                          </a:solidFill>
                          <a:latin typeface="Arial"/>
                        </a:rPr>
                        <a:t>cm</a:t>
                      </a:r>
                    </a:p>
                  </a:txBody>
                  <a:tcPr marL="6048" marR="6048" marT="6048"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vMerge="1">
                  <a:txBody>
                    <a:bodyPr/>
                    <a:lstStyle/>
                    <a:p>
                      <a:endParaRPr lang="en-US"/>
                    </a:p>
                  </a:txBody>
                  <a:tcPr/>
                </a:tc>
                <a:tc hMerge="1" vMerge="1">
                  <a:txBody>
                    <a:bodyPr/>
                    <a:lstStyle/>
                    <a:p>
                      <a:endParaRPr lang="en-US"/>
                    </a:p>
                  </a:txBody>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gridSpan="2" vMerge="1">
                  <a:txBody>
                    <a:bodyPr/>
                    <a:lstStyle/>
                    <a:p>
                      <a:endParaRPr lang="en-US"/>
                    </a:p>
                  </a:txBody>
                  <a:tcPr/>
                </a:tc>
                <a:tc hMerge="1" vMerge="1">
                  <a:txBody>
                    <a:bodyPr/>
                    <a:lstStyle/>
                    <a:p>
                      <a:endParaRPr lang="en-US"/>
                    </a:p>
                  </a:txBody>
                  <a:tcPr/>
                </a:tc>
              </a:tr>
              <a:tr h="256860">
                <a:tc>
                  <a:txBody>
                    <a:bodyPr/>
                    <a:lstStyle/>
                    <a:p>
                      <a:pPr algn="l" fontAlgn="b"/>
                      <a:r>
                        <a:rPr lang="en-US" sz="600" b="0" i="0" u="none" strike="noStrike">
                          <a:solidFill>
                            <a:srgbClr val="000000"/>
                          </a:solidFill>
                          <a:latin typeface="Arial"/>
                        </a:rPr>
                        <a:t>Ordinance created by: Iheanacho O E</a:t>
                      </a:r>
                    </a:p>
                  </a:txBody>
                  <a:tcPr marL="6048" marR="6048" marT="604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600" b="1" i="0" u="none" strike="noStrike">
                          <a:solidFill>
                            <a:srgbClr val="000000"/>
                          </a:solidFill>
                          <a:latin typeface="Arial"/>
                        </a:rPr>
                        <a:t> </a:t>
                      </a:r>
                    </a:p>
                  </a:txBody>
                  <a:tcPr marL="6048" marR="6048" marT="6048"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600" b="0" i="0" u="none" strike="noStrike">
                          <a:solidFill>
                            <a:srgbClr val="000000"/>
                          </a:solidFill>
                          <a:latin typeface="Arial"/>
                        </a:rPr>
                        <a:t>BSA</a:t>
                      </a:r>
                    </a:p>
                  </a:txBody>
                  <a:tcPr marL="6048" marR="6048" marT="604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700" b="0" i="0" u="none" strike="noStrike">
                          <a:solidFill>
                            <a:srgbClr val="000000"/>
                          </a:solidFill>
                          <a:latin typeface="Calibri"/>
                        </a:rPr>
                        <a:t>1.53</a:t>
                      </a:r>
                    </a:p>
                  </a:txBody>
                  <a:tcPr marL="6048" marR="6048" marT="6048"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600" b="1" i="0" u="none" strike="noStrike">
                          <a:solidFill>
                            <a:srgbClr val="000000"/>
                          </a:solidFill>
                          <a:latin typeface="Arial"/>
                        </a:rPr>
                        <a:t>m</a:t>
                      </a:r>
                      <a:r>
                        <a:rPr lang="en-US" sz="600" b="1" i="0" u="none" strike="noStrike" baseline="30000">
                          <a:solidFill>
                            <a:srgbClr val="000000"/>
                          </a:solidFill>
                          <a:latin typeface="Arial"/>
                        </a:rPr>
                        <a:t>2</a:t>
                      </a:r>
                      <a:endParaRPr lang="en-US" sz="600" b="1" i="0" u="none" strike="noStrike">
                        <a:solidFill>
                          <a:srgbClr val="000000"/>
                        </a:solidFill>
                        <a:latin typeface="Arial"/>
                      </a:endParaRPr>
                    </a:p>
                  </a:txBody>
                  <a:tcPr marL="6048" marR="6048" marT="6048" marB="0" anchor="b">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vMerge="1">
                  <a:txBody>
                    <a:bodyPr/>
                    <a:lstStyle/>
                    <a:p>
                      <a:endParaRPr lang="en-US"/>
                    </a:p>
                  </a:txBody>
                  <a:tcPr/>
                </a:tc>
                <a:tc hMerge="1" vMerge="1">
                  <a:txBody>
                    <a:bodyPr/>
                    <a:lstStyle/>
                    <a:p>
                      <a:endParaRPr lang="en-US"/>
                    </a:p>
                  </a:txBody>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gridSpan="2" vMerge="1">
                  <a:txBody>
                    <a:bodyPr/>
                    <a:lstStyle/>
                    <a:p>
                      <a:endParaRPr lang="en-US"/>
                    </a:p>
                  </a:txBody>
                  <a:tcPr/>
                </a:tc>
                <a:tc hMerge="1" vMerge="1">
                  <a:txBody>
                    <a:bodyPr/>
                    <a:lstStyle/>
                    <a:p>
                      <a:endParaRPr lang="en-US"/>
                    </a:p>
                  </a:txBody>
                  <a:tcPr/>
                </a:tc>
              </a:tr>
              <a:tr h="244627">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w="12700" cap="flat" cmpd="sng" algn="ctr">
                      <a:solidFill>
                        <a:srgbClr val="000000"/>
                      </a:solidFill>
                      <a:prstDash val="solid"/>
                      <a:round/>
                      <a:headEnd type="none" w="med" len="med"/>
                      <a:tailEnd type="none" w="med" len="med"/>
                    </a:lnT>
                    <a:lnB>
                      <a:noFill/>
                    </a:lnB>
                  </a:tcPr>
                </a:tc>
              </a:tr>
              <a:tr h="244627">
                <a:tc>
                  <a:txBody>
                    <a:bodyPr/>
                    <a:lstStyle/>
                    <a:p>
                      <a:pPr algn="l" fontAlgn="b"/>
                      <a:endParaRPr lang="en-US" sz="700" b="0" i="0" u="none" strike="noStrike">
                        <a:solidFill>
                          <a:srgbClr val="000000"/>
                        </a:solidFill>
                        <a:latin typeface="Arial"/>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Arial"/>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r>
              <a:tr h="244627">
                <a:tc>
                  <a:txBody>
                    <a:bodyPr/>
                    <a:lstStyle/>
                    <a:p>
                      <a:pPr algn="l" fontAlgn="b"/>
                      <a:endParaRPr lang="en-US" sz="700" b="0" i="0" u="none" strike="noStrike">
                        <a:solidFill>
                          <a:srgbClr val="000000"/>
                        </a:solidFill>
                        <a:latin typeface="Arial"/>
                      </a:endParaRPr>
                    </a:p>
                  </a:txBody>
                  <a:tcPr marL="6048" marR="6048" marT="6048" marB="0" anchor="b">
                    <a:lnL>
                      <a:noFill/>
                    </a:lnL>
                    <a:lnR>
                      <a:noFill/>
                    </a:lnR>
                    <a:lnT>
                      <a:noFill/>
                    </a:lnT>
                    <a:lnB>
                      <a:noFill/>
                    </a:lnB>
                  </a:tcPr>
                </a:tc>
                <a:tc>
                  <a:txBody>
                    <a:bodyPr/>
                    <a:lstStyle/>
                    <a:p>
                      <a:pPr algn="l" fontAlgn="b"/>
                      <a:r>
                        <a:rPr lang="en-US" sz="700" b="0" i="0" u="none" strike="noStrike">
                          <a:solidFill>
                            <a:srgbClr val="000000"/>
                          </a:solidFill>
                          <a:latin typeface="Arial"/>
                        </a:rPr>
                        <a:t>x /day</a:t>
                      </a:r>
                    </a:p>
                  </a:txBody>
                  <a:tcPr marL="6048" marR="6048" marT="604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latin typeface="Arial"/>
                        </a:rPr>
                        <a:t>mg/kg</a:t>
                      </a:r>
                    </a:p>
                  </a:txBody>
                  <a:tcPr marL="6048" marR="6048" marT="604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latin typeface="Arial"/>
                        </a:rPr>
                        <a:t>mg/m2</a:t>
                      </a:r>
                    </a:p>
                  </a:txBody>
                  <a:tcPr marL="6048" marR="6048" marT="604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latin typeface="Arial"/>
                        </a:rPr>
                        <a:t>total </a:t>
                      </a: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r>
              <a:tr h="244627">
                <a:tc>
                  <a:txBody>
                    <a:bodyPr/>
                    <a:lstStyle/>
                    <a:p>
                      <a:pPr algn="l" fontAlgn="b"/>
                      <a:r>
                        <a:rPr lang="en-US" sz="600" b="0" i="0" u="none" strike="noStrike">
                          <a:solidFill>
                            <a:srgbClr val="000000"/>
                          </a:solidFill>
                          <a:latin typeface="Arial"/>
                        </a:rPr>
                        <a:t>Voriconazole IV</a:t>
                      </a:r>
                    </a:p>
                  </a:txBody>
                  <a:tcPr marL="6048" marR="6048" marT="604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latin typeface="Arial"/>
                        </a:rPr>
                        <a:t>2</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latin typeface="Arial"/>
                        </a:rPr>
                        <a:t>6</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Arial"/>
                        </a:rPr>
                        <a:t> </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Arial"/>
                        </a:rPr>
                        <a:t> </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600" b="1" i="0" u="none" strike="noStrike">
                          <a:solidFill>
                            <a:srgbClr val="000000"/>
                          </a:solidFill>
                          <a:latin typeface="Arial"/>
                        </a:rPr>
                        <a:t>240</a:t>
                      </a:r>
                    </a:p>
                  </a:txBody>
                  <a:tcPr marL="6048" marR="6048" marT="604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1" i="0" u="none" strike="noStrike">
                          <a:solidFill>
                            <a:srgbClr val="000000"/>
                          </a:solidFill>
                          <a:latin typeface="Arial"/>
                        </a:rPr>
                        <a:t>mg</a:t>
                      </a: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r>
              <a:tr h="244627">
                <a:tc>
                  <a:txBody>
                    <a:bodyPr/>
                    <a:lstStyle/>
                    <a:p>
                      <a:pPr algn="l" fontAlgn="b"/>
                      <a:r>
                        <a:rPr lang="en-US" sz="600" b="0" i="0" u="none" strike="noStrike">
                          <a:solidFill>
                            <a:srgbClr val="000000"/>
                          </a:solidFill>
                          <a:latin typeface="Arial"/>
                        </a:rPr>
                        <a:t>Gentamycin IV</a:t>
                      </a:r>
                    </a:p>
                  </a:txBody>
                  <a:tcPr marL="6048" marR="6048" marT="604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latin typeface="Arial"/>
                        </a:rPr>
                        <a:t>2</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latin typeface="Arial"/>
                        </a:rPr>
                        <a:t>2</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Arial"/>
                        </a:rPr>
                        <a:t> </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Arial"/>
                        </a:rPr>
                        <a:t> </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600" b="1" i="0" u="none" strike="noStrike">
                          <a:solidFill>
                            <a:srgbClr val="000000"/>
                          </a:solidFill>
                          <a:latin typeface="Arial"/>
                        </a:rPr>
                        <a:t>80</a:t>
                      </a:r>
                    </a:p>
                  </a:txBody>
                  <a:tcPr marL="6048" marR="6048" marT="604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1" i="0" u="none" strike="noStrike">
                          <a:solidFill>
                            <a:srgbClr val="000000"/>
                          </a:solidFill>
                          <a:latin typeface="Arial"/>
                        </a:rPr>
                        <a:t>mg</a:t>
                      </a: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r>
              <a:tr h="244627">
                <a:tc>
                  <a:txBody>
                    <a:bodyPr/>
                    <a:lstStyle/>
                    <a:p>
                      <a:pPr algn="l" fontAlgn="b"/>
                      <a:r>
                        <a:rPr lang="en-US" sz="600" b="0" i="0" u="none" strike="noStrike">
                          <a:solidFill>
                            <a:srgbClr val="000000"/>
                          </a:solidFill>
                          <a:latin typeface="Arial"/>
                        </a:rPr>
                        <a:t>Vancomycin IV</a:t>
                      </a:r>
                    </a:p>
                  </a:txBody>
                  <a:tcPr marL="6048" marR="6048" marT="604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latin typeface="Arial"/>
                        </a:rPr>
                        <a:t>4</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latin typeface="Arial"/>
                        </a:rPr>
                        <a:t>10</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Arial"/>
                        </a:rPr>
                        <a:t> </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Arial"/>
                        </a:rPr>
                        <a:t> </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600" b="1" i="0" u="none" strike="noStrike">
                          <a:solidFill>
                            <a:srgbClr val="000000"/>
                          </a:solidFill>
                          <a:latin typeface="Arial"/>
                        </a:rPr>
                        <a:t>400</a:t>
                      </a:r>
                    </a:p>
                  </a:txBody>
                  <a:tcPr marL="6048" marR="6048" marT="604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1" i="0" u="none" strike="noStrike">
                          <a:solidFill>
                            <a:srgbClr val="000000"/>
                          </a:solidFill>
                          <a:latin typeface="Arial"/>
                        </a:rPr>
                        <a:t>mg</a:t>
                      </a: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r>
              <a:tr h="244627">
                <a:tc>
                  <a:txBody>
                    <a:bodyPr/>
                    <a:lstStyle/>
                    <a:p>
                      <a:pPr algn="l" fontAlgn="b"/>
                      <a:r>
                        <a:rPr lang="en-US" sz="600" b="0" i="0" u="none" strike="noStrike">
                          <a:solidFill>
                            <a:srgbClr val="000000"/>
                          </a:solidFill>
                          <a:latin typeface="Arial"/>
                        </a:rPr>
                        <a:t>Neomycin PO</a:t>
                      </a:r>
                    </a:p>
                  </a:txBody>
                  <a:tcPr marL="6048" marR="6048" marT="604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latin typeface="Arial"/>
                        </a:rPr>
                        <a:t>4</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latin typeface="Arial"/>
                        </a:rPr>
                        <a:t>0.05</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Arial"/>
                        </a:rPr>
                        <a:t> </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Arial"/>
                        </a:rPr>
                        <a:t> </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600" b="1" i="0" u="none" strike="noStrike">
                          <a:solidFill>
                            <a:srgbClr val="000000"/>
                          </a:solidFill>
                          <a:latin typeface="Arial"/>
                        </a:rPr>
                        <a:t>500</a:t>
                      </a:r>
                    </a:p>
                  </a:txBody>
                  <a:tcPr marL="6048" marR="6048" marT="604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1" i="0" u="none" strike="noStrike">
                          <a:solidFill>
                            <a:srgbClr val="000000"/>
                          </a:solidFill>
                          <a:latin typeface="Arial"/>
                        </a:rPr>
                        <a:t>mg</a:t>
                      </a: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r>
              <a:tr h="244627">
                <a:tc>
                  <a:txBody>
                    <a:bodyPr/>
                    <a:lstStyle/>
                    <a:p>
                      <a:pPr algn="l" fontAlgn="b"/>
                      <a:r>
                        <a:rPr lang="en-US" sz="600" b="0" i="0" u="none" strike="noStrike">
                          <a:solidFill>
                            <a:srgbClr val="000000"/>
                          </a:solidFill>
                          <a:latin typeface="Arial"/>
                        </a:rPr>
                        <a:t>Heparin IV continuous infusion</a:t>
                      </a:r>
                    </a:p>
                  </a:txBody>
                  <a:tcPr marL="6048" marR="6048" marT="604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latin typeface="Arial"/>
                        </a:rPr>
                        <a:t>continuous</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latin typeface="Arial"/>
                        </a:rPr>
                        <a:t>100</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Arial"/>
                        </a:rPr>
                        <a:t> </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Arial"/>
                        </a:rPr>
                        <a:t> </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600" b="1" i="0" u="none" strike="noStrike">
                          <a:solidFill>
                            <a:srgbClr val="000000"/>
                          </a:solidFill>
                          <a:latin typeface="Arial"/>
                        </a:rPr>
                        <a:t>4000</a:t>
                      </a:r>
                    </a:p>
                  </a:txBody>
                  <a:tcPr marL="6048" marR="6048" marT="604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1" i="0" u="none" strike="noStrike">
                          <a:solidFill>
                            <a:srgbClr val="000000"/>
                          </a:solidFill>
                          <a:latin typeface="Arial"/>
                        </a:rPr>
                        <a:t>Units</a:t>
                      </a: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r>
              <a:tr h="244627">
                <a:tc>
                  <a:txBody>
                    <a:bodyPr/>
                    <a:lstStyle/>
                    <a:p>
                      <a:pPr algn="l" fontAlgn="b"/>
                      <a:r>
                        <a:rPr lang="en-US" sz="600" b="0" i="0" u="none" strike="noStrike">
                          <a:solidFill>
                            <a:srgbClr val="000000"/>
                          </a:solidFill>
                          <a:latin typeface="Arial"/>
                        </a:rPr>
                        <a:t>Ranitidine IV</a:t>
                      </a:r>
                    </a:p>
                  </a:txBody>
                  <a:tcPr marL="6048" marR="6048" marT="604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latin typeface="Arial"/>
                        </a:rPr>
                        <a:t>1x</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latin typeface="Arial"/>
                        </a:rPr>
                        <a:t>1</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Arial"/>
                        </a:rPr>
                        <a:t> </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Arial"/>
                        </a:rPr>
                        <a:t> </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600" b="1" i="0" u="none" strike="noStrike">
                          <a:solidFill>
                            <a:srgbClr val="000000"/>
                          </a:solidFill>
                          <a:latin typeface="Arial"/>
                        </a:rPr>
                        <a:t>40</a:t>
                      </a:r>
                    </a:p>
                  </a:txBody>
                  <a:tcPr marL="6048" marR="6048" marT="604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1" i="0" u="none" strike="noStrike">
                          <a:solidFill>
                            <a:srgbClr val="000000"/>
                          </a:solidFill>
                          <a:latin typeface="Arial"/>
                        </a:rPr>
                        <a:t>mg</a:t>
                      </a: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r>
              <a:tr h="244627">
                <a:tc>
                  <a:txBody>
                    <a:bodyPr/>
                    <a:lstStyle/>
                    <a:p>
                      <a:pPr algn="l" fontAlgn="b"/>
                      <a:r>
                        <a:rPr lang="en-US" sz="600" b="0" i="0" u="none" strike="noStrike">
                          <a:solidFill>
                            <a:srgbClr val="000000"/>
                          </a:solidFill>
                          <a:latin typeface="Arial"/>
                        </a:rPr>
                        <a:t>Acyclovir (1500mg/m2/day) </a:t>
                      </a:r>
                    </a:p>
                  </a:txBody>
                  <a:tcPr marL="6048" marR="6048" marT="604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latin typeface="Arial"/>
                        </a:rPr>
                        <a:t>3x</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latin typeface="Arial"/>
                        </a:rPr>
                        <a:t> </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Arial"/>
                        </a:rPr>
                        <a:t>500</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Arial"/>
                        </a:rPr>
                        <a:t> </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600" b="1" i="0" u="none" strike="noStrike">
                          <a:solidFill>
                            <a:srgbClr val="000000"/>
                          </a:solidFill>
                          <a:latin typeface="Arial"/>
                        </a:rPr>
                        <a:t>765</a:t>
                      </a:r>
                    </a:p>
                  </a:txBody>
                  <a:tcPr marL="6048" marR="6048" marT="604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1" i="0" u="none" strike="noStrike">
                          <a:solidFill>
                            <a:srgbClr val="000000"/>
                          </a:solidFill>
                          <a:latin typeface="Arial"/>
                        </a:rPr>
                        <a:t>mg</a:t>
                      </a: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r>
              <a:tr h="244627">
                <a:tc>
                  <a:txBody>
                    <a:bodyPr/>
                    <a:lstStyle/>
                    <a:p>
                      <a:pPr algn="l" fontAlgn="b"/>
                      <a:r>
                        <a:rPr lang="en-US" sz="600" b="0" i="0" u="none" strike="noStrike">
                          <a:solidFill>
                            <a:srgbClr val="000000"/>
                          </a:solidFill>
                          <a:latin typeface="Arial"/>
                        </a:rPr>
                        <a:t>Rocephin IV (10mg/kg/d) </a:t>
                      </a:r>
                    </a:p>
                  </a:txBody>
                  <a:tcPr marL="6048" marR="6048" marT="604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latin typeface="Arial"/>
                        </a:rPr>
                        <a:t>1x (2x)</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latin typeface="Arial"/>
                        </a:rPr>
                        <a:t>10</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Arial"/>
                        </a:rPr>
                        <a:t> </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Arial"/>
                        </a:rPr>
                        <a:t> </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600" b="1" i="0" u="none" strike="noStrike">
                          <a:solidFill>
                            <a:srgbClr val="000000"/>
                          </a:solidFill>
                          <a:latin typeface="Arial"/>
                        </a:rPr>
                        <a:t>480</a:t>
                      </a:r>
                    </a:p>
                  </a:txBody>
                  <a:tcPr marL="6048" marR="6048" marT="604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1" i="0" u="none" strike="noStrike">
                          <a:solidFill>
                            <a:srgbClr val="000000"/>
                          </a:solidFill>
                          <a:latin typeface="Arial"/>
                        </a:rPr>
                        <a:t>mg</a:t>
                      </a: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r>
              <a:tr h="244627">
                <a:tc>
                  <a:txBody>
                    <a:bodyPr/>
                    <a:lstStyle/>
                    <a:p>
                      <a:pPr algn="l" fontAlgn="b"/>
                      <a:r>
                        <a:rPr lang="en-US" sz="600" b="0" i="0" u="none" strike="noStrike">
                          <a:solidFill>
                            <a:srgbClr val="000000"/>
                          </a:solidFill>
                          <a:latin typeface="Arial"/>
                        </a:rPr>
                        <a:t>Promethazine IV </a:t>
                      </a:r>
                    </a:p>
                  </a:txBody>
                  <a:tcPr marL="6048" marR="6048" marT="604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latin typeface="Arial"/>
                        </a:rPr>
                        <a:t>2-3x</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latin typeface="Arial"/>
                        </a:rPr>
                        <a:t>0.05</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Arial"/>
                        </a:rPr>
                        <a:t> </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Arial"/>
                        </a:rPr>
                        <a:t> </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600" b="1" i="0" u="none" strike="noStrike">
                          <a:solidFill>
                            <a:srgbClr val="000000"/>
                          </a:solidFill>
                          <a:latin typeface="Arial"/>
                        </a:rPr>
                        <a:t>2.4</a:t>
                      </a:r>
                    </a:p>
                  </a:txBody>
                  <a:tcPr marL="6048" marR="6048" marT="604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1" i="0" u="none" strike="noStrike">
                          <a:solidFill>
                            <a:srgbClr val="000000"/>
                          </a:solidFill>
                          <a:latin typeface="Arial"/>
                        </a:rPr>
                        <a:t>mg</a:t>
                      </a: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r>
              <a:tr h="244627">
                <a:tc>
                  <a:txBody>
                    <a:bodyPr/>
                    <a:lstStyle/>
                    <a:p>
                      <a:pPr algn="l" fontAlgn="b"/>
                      <a:r>
                        <a:rPr lang="en-US" sz="600" b="0" i="0" u="none" strike="noStrike">
                          <a:solidFill>
                            <a:srgbClr val="000000"/>
                          </a:solidFill>
                          <a:latin typeface="Arial"/>
                        </a:rPr>
                        <a:t>Paracetamol IV (10mg/kg/Dose)</a:t>
                      </a:r>
                    </a:p>
                  </a:txBody>
                  <a:tcPr marL="6048" marR="6048" marT="604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latin typeface="Arial"/>
                        </a:rPr>
                        <a:t>4x</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latin typeface="Arial"/>
                        </a:rPr>
                        <a:t>15</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Arial"/>
                        </a:rPr>
                        <a:t> </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Arial"/>
                        </a:rPr>
                        <a:t> </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600" b="1" i="0" u="none" strike="noStrike">
                          <a:solidFill>
                            <a:srgbClr val="000000"/>
                          </a:solidFill>
                          <a:latin typeface="Arial"/>
                        </a:rPr>
                        <a:t>720</a:t>
                      </a:r>
                    </a:p>
                  </a:txBody>
                  <a:tcPr marL="6048" marR="6048" marT="604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600" b="1" i="0" u="none" strike="noStrike">
                          <a:solidFill>
                            <a:srgbClr val="000000"/>
                          </a:solidFill>
                          <a:latin typeface="Arial"/>
                        </a:rPr>
                        <a:t>mg</a:t>
                      </a: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r>
              <a:tr h="244627">
                <a:tc>
                  <a:txBody>
                    <a:bodyPr/>
                    <a:lstStyle/>
                    <a:p>
                      <a:pPr algn="l" fontAlgn="b"/>
                      <a:r>
                        <a:rPr lang="en-US" sz="600" b="0" i="0" u="none" strike="noStrike">
                          <a:solidFill>
                            <a:srgbClr val="000000"/>
                          </a:solidFill>
                          <a:latin typeface="Arial"/>
                        </a:rPr>
                        <a:t>Albendazole</a:t>
                      </a:r>
                    </a:p>
                  </a:txBody>
                  <a:tcPr marL="6048" marR="6048" marT="604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latin typeface="Arial"/>
                        </a:rPr>
                        <a:t>Stat</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600" b="1" i="0" u="none" strike="noStrike">
                          <a:solidFill>
                            <a:srgbClr val="000000"/>
                          </a:solidFill>
                          <a:latin typeface="Arial"/>
                        </a:rPr>
                        <a:t>400</a:t>
                      </a:r>
                    </a:p>
                  </a:txBody>
                  <a:tcPr marL="6048" marR="6048" marT="6048" marB="0" anchor="b">
                    <a:lnL>
                      <a:noFill/>
                    </a:lnL>
                    <a:lnR>
                      <a:noFill/>
                    </a:lnR>
                    <a:lnT>
                      <a:noFill/>
                    </a:lnT>
                    <a:lnB>
                      <a:noFill/>
                    </a:lnB>
                  </a:tcPr>
                </a:tc>
                <a:tc>
                  <a:txBody>
                    <a:bodyPr/>
                    <a:lstStyle/>
                    <a:p>
                      <a:pPr algn="l" fontAlgn="b"/>
                      <a:r>
                        <a:rPr lang="en-US" sz="600" b="1" i="0" u="none" strike="noStrike">
                          <a:solidFill>
                            <a:srgbClr val="000000"/>
                          </a:solidFill>
                          <a:latin typeface="Arial"/>
                        </a:rPr>
                        <a:t>mg</a:t>
                      </a: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r>
              <a:tr h="244627">
                <a:tc>
                  <a:txBody>
                    <a:bodyPr/>
                    <a:lstStyle/>
                    <a:p>
                      <a:pPr algn="l" fontAlgn="b"/>
                      <a:r>
                        <a:rPr lang="en-US" sz="600" b="0" i="0" u="none" strike="noStrike">
                          <a:solidFill>
                            <a:srgbClr val="000000"/>
                          </a:solidFill>
                          <a:latin typeface="Arial"/>
                        </a:rPr>
                        <a:t>Paludrine</a:t>
                      </a:r>
                    </a:p>
                  </a:txBody>
                  <a:tcPr marL="6048" marR="6048" marT="604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latin typeface="Arial"/>
                        </a:rPr>
                        <a:t>1x</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ctr" fontAlgn="b"/>
                      <a:r>
                        <a:rPr lang="en-US" sz="600" b="1" i="0" u="none" strike="noStrike">
                          <a:solidFill>
                            <a:srgbClr val="000000"/>
                          </a:solidFill>
                          <a:latin typeface="Arial"/>
                        </a:rPr>
                        <a:t>200</a:t>
                      </a:r>
                    </a:p>
                  </a:txBody>
                  <a:tcPr marL="6048" marR="6048" marT="6048" marB="0" anchor="b">
                    <a:lnL>
                      <a:noFill/>
                    </a:lnL>
                    <a:lnR>
                      <a:noFill/>
                    </a:lnR>
                    <a:lnT>
                      <a:noFill/>
                    </a:lnT>
                    <a:lnB>
                      <a:noFill/>
                    </a:lnB>
                  </a:tcPr>
                </a:tc>
                <a:tc>
                  <a:txBody>
                    <a:bodyPr/>
                    <a:lstStyle/>
                    <a:p>
                      <a:pPr algn="l" fontAlgn="b"/>
                      <a:r>
                        <a:rPr lang="en-US" sz="600" b="1" i="0" u="none" strike="noStrike">
                          <a:solidFill>
                            <a:srgbClr val="000000"/>
                          </a:solidFill>
                          <a:latin typeface="Arial"/>
                        </a:rPr>
                        <a:t>mg</a:t>
                      </a: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r>
              <a:tr h="256860">
                <a:tc>
                  <a:txBody>
                    <a:bodyPr/>
                    <a:lstStyle/>
                    <a:p>
                      <a:pPr algn="l" fontAlgn="b"/>
                      <a:r>
                        <a:rPr lang="en-US" sz="600" b="0" i="0" u="none" strike="noStrike">
                          <a:solidFill>
                            <a:srgbClr val="000000"/>
                          </a:solidFill>
                          <a:latin typeface="Arial"/>
                        </a:rPr>
                        <a:t>Fansidar</a:t>
                      </a:r>
                    </a:p>
                  </a:txBody>
                  <a:tcPr marL="6048" marR="6048" marT="604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latin typeface="Arial"/>
                        </a:rPr>
                        <a:t>Stat</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latin typeface="Calibri"/>
                      </a:endParaRPr>
                    </a:p>
                  </a:txBody>
                  <a:tcPr marL="6048" marR="6048" marT="604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r>
              <a:tr h="244627">
                <a:tc>
                  <a:txBody>
                    <a:bodyPr/>
                    <a:lstStyle/>
                    <a:p>
                      <a:pPr algn="l" fontAlgn="b"/>
                      <a:endParaRPr lang="en-US" sz="700" b="0" i="0" u="none" strike="noStrike">
                        <a:solidFill>
                          <a:srgbClr val="000000"/>
                        </a:solidFill>
                        <a:latin typeface="Arial"/>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r>
              <a:tr h="244627">
                <a:tc>
                  <a:txBody>
                    <a:bodyPr/>
                    <a:lstStyle/>
                    <a:p>
                      <a:pPr algn="l" fontAlgn="b"/>
                      <a:r>
                        <a:rPr lang="en-US" sz="600" b="1" i="0" u="none" strike="noStrike">
                          <a:solidFill>
                            <a:srgbClr val="000000"/>
                          </a:solidFill>
                          <a:latin typeface="Arial"/>
                        </a:rPr>
                        <a:t>Chemotherapy (conditioning)</a:t>
                      </a:r>
                    </a:p>
                  </a:txBody>
                  <a:tcPr marL="6048" marR="6048" marT="6048" marB="0" anchor="b">
                    <a:lnL>
                      <a:noFill/>
                    </a:lnL>
                    <a:lnR>
                      <a:noFill/>
                    </a:lnR>
                    <a:lnT>
                      <a:noFill/>
                    </a:lnT>
                    <a:lnB>
                      <a:noFill/>
                    </a:lnB>
                    <a:solidFill>
                      <a:srgbClr val="FFFFFF"/>
                    </a:solidFill>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r>
              <a:tr h="244627">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r>
              <a:tr h="244627">
                <a:tc>
                  <a:txBody>
                    <a:bodyPr/>
                    <a:lstStyle/>
                    <a:p>
                      <a:pPr algn="l" fontAlgn="b"/>
                      <a:r>
                        <a:rPr lang="en-US" sz="700" b="0" i="0" u="none" strike="noStrike">
                          <a:solidFill>
                            <a:srgbClr val="000000"/>
                          </a:solidFill>
                          <a:latin typeface="Calibri"/>
                        </a:rPr>
                        <a:t>Busulfan</a:t>
                      </a:r>
                    </a:p>
                  </a:txBody>
                  <a:tcPr marL="6048" marR="6048" marT="6048" marB="0" anchor="b">
                    <a:lnL>
                      <a:noFill/>
                    </a:lnL>
                    <a:lnR>
                      <a:noFill/>
                    </a:lnR>
                    <a:lnT>
                      <a:noFill/>
                    </a:lnT>
                    <a:lnB>
                      <a:noFill/>
                    </a:lnB>
                  </a:tcPr>
                </a:tc>
                <a:tc>
                  <a:txBody>
                    <a:bodyPr/>
                    <a:lstStyle/>
                    <a:p>
                      <a:pPr algn="l" fontAlgn="b"/>
                      <a:r>
                        <a:rPr lang="en-US" sz="700" b="0" i="0" u="none" strike="noStrike">
                          <a:solidFill>
                            <a:srgbClr val="000000"/>
                          </a:solidFill>
                          <a:latin typeface="Calibri"/>
                        </a:rPr>
                        <a:t>4x</a:t>
                      </a:r>
                    </a:p>
                  </a:txBody>
                  <a:tcPr marL="6048" marR="6048" marT="6048" marB="0" anchor="b">
                    <a:lnL>
                      <a:noFill/>
                    </a:lnL>
                    <a:lnR>
                      <a:noFill/>
                    </a:lnR>
                    <a:lnT>
                      <a:noFill/>
                    </a:lnT>
                    <a:lnB>
                      <a:noFill/>
                    </a:lnB>
                  </a:tcPr>
                </a:tc>
                <a:tc>
                  <a:txBody>
                    <a:bodyPr/>
                    <a:lstStyle/>
                    <a:p>
                      <a:pPr algn="r" fontAlgn="b"/>
                      <a:r>
                        <a:rPr lang="en-US" sz="700" b="0" i="0" u="none" strike="noStrike">
                          <a:solidFill>
                            <a:srgbClr val="000000"/>
                          </a:solidFill>
                          <a:latin typeface="Calibri"/>
                        </a:rPr>
                        <a:t>14</a:t>
                      </a: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ctr" fontAlgn="b"/>
                      <a:endParaRPr lang="en-US" sz="600" b="1" i="0" u="none" strike="noStrike">
                        <a:solidFill>
                          <a:srgbClr val="000000"/>
                        </a:solidFill>
                        <a:latin typeface="Arial"/>
                      </a:endParaRPr>
                    </a:p>
                  </a:txBody>
                  <a:tcPr marL="6048" marR="6048" marT="6048" marB="0" anchor="b">
                    <a:lnL>
                      <a:noFill/>
                    </a:lnL>
                    <a:lnR>
                      <a:noFill/>
                    </a:lnR>
                    <a:lnT>
                      <a:noFill/>
                    </a:lnT>
                    <a:lnB>
                      <a:noFill/>
                    </a:lnB>
                  </a:tcPr>
                </a:tc>
                <a:tc>
                  <a:txBody>
                    <a:bodyPr/>
                    <a:lstStyle/>
                    <a:p>
                      <a:pPr algn="l" fontAlgn="b"/>
                      <a:r>
                        <a:rPr lang="en-US" sz="600" b="1" i="0" u="none" strike="noStrike">
                          <a:solidFill>
                            <a:srgbClr val="000000"/>
                          </a:solidFill>
                          <a:latin typeface="Arial"/>
                        </a:rPr>
                        <a:t>mg</a:t>
                      </a: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r>
              <a:tr h="244627">
                <a:tc>
                  <a:txBody>
                    <a:bodyPr/>
                    <a:lstStyle/>
                    <a:p>
                      <a:pPr algn="l" fontAlgn="b"/>
                      <a:r>
                        <a:rPr lang="en-US" sz="700" b="0" i="0" u="none" strike="noStrike">
                          <a:solidFill>
                            <a:srgbClr val="000000"/>
                          </a:solidFill>
                          <a:latin typeface="Calibri"/>
                        </a:rPr>
                        <a:t>Fludarabine</a:t>
                      </a:r>
                    </a:p>
                  </a:txBody>
                  <a:tcPr marL="6048" marR="6048" marT="6048" marB="0" anchor="b">
                    <a:lnL>
                      <a:noFill/>
                    </a:lnL>
                    <a:lnR>
                      <a:noFill/>
                    </a:lnR>
                    <a:lnT>
                      <a:noFill/>
                    </a:lnT>
                    <a:lnB>
                      <a:noFill/>
                    </a:lnB>
                  </a:tcPr>
                </a:tc>
                <a:tc>
                  <a:txBody>
                    <a:bodyPr/>
                    <a:lstStyle/>
                    <a:p>
                      <a:pPr algn="l" fontAlgn="b"/>
                      <a:endParaRPr lang="en-US" sz="600" b="0" i="0" u="none" strike="noStrike">
                        <a:solidFill>
                          <a:srgbClr val="000000"/>
                        </a:solidFill>
                        <a:latin typeface="Arial"/>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ctr" fontAlgn="b"/>
                      <a:endParaRPr lang="en-US" sz="600" b="1" i="0" u="none" strike="noStrike">
                        <a:solidFill>
                          <a:srgbClr val="000000"/>
                        </a:solidFill>
                        <a:latin typeface="Arial"/>
                      </a:endParaRPr>
                    </a:p>
                  </a:txBody>
                  <a:tcPr marL="6048" marR="6048" marT="6048" marB="0" anchor="b">
                    <a:lnL>
                      <a:noFill/>
                    </a:lnL>
                    <a:lnR>
                      <a:noFill/>
                    </a:lnR>
                    <a:lnT>
                      <a:noFill/>
                    </a:lnT>
                    <a:lnB>
                      <a:noFill/>
                    </a:lnB>
                  </a:tcPr>
                </a:tc>
                <a:tc>
                  <a:txBody>
                    <a:bodyPr/>
                    <a:lstStyle/>
                    <a:p>
                      <a:pPr algn="l" fontAlgn="b"/>
                      <a:r>
                        <a:rPr lang="en-US" sz="600" b="1" i="0" u="none" strike="noStrike">
                          <a:solidFill>
                            <a:srgbClr val="000000"/>
                          </a:solidFill>
                          <a:latin typeface="Arial"/>
                        </a:rPr>
                        <a:t>mg</a:t>
                      </a: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r>
              <a:tr h="244627">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en-US" sz="700" b="0" i="0" u="none" strike="noStrike" dirty="0">
                        <a:solidFill>
                          <a:srgbClr val="000000"/>
                        </a:solidFill>
                        <a:latin typeface="Calibri"/>
                      </a:endParaRPr>
                    </a:p>
                  </a:txBody>
                  <a:tcPr marL="6048" marR="6048" marT="6048"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SOP TITLE: PRE-SCT WORKUP: RECEPIENT WORK-UP</a:t>
            </a:r>
            <a:br>
              <a:rPr lang="en-US" dirty="0" smtClean="0"/>
            </a:br>
            <a:r>
              <a:rPr lang="en-US" dirty="0" smtClean="0"/>
              <a:t>SOP TYPE: PROCEDURE</a:t>
            </a:r>
            <a:br>
              <a:rPr lang="en-US" dirty="0" smtClean="0"/>
            </a:br>
            <a:endParaRPr lang="en-US" dirty="0"/>
          </a:p>
        </p:txBody>
      </p:sp>
      <p:sp>
        <p:nvSpPr>
          <p:cNvPr id="3" name="Subtitle 2"/>
          <p:cNvSpPr>
            <a:spLocks noGrp="1"/>
          </p:cNvSpPr>
          <p:nvPr>
            <p:ph type="subTitle" idx="1"/>
          </p:nvPr>
        </p:nvSpPr>
        <p:spPr/>
        <p:txBody>
          <a:bodyPr>
            <a:normAutofit fontScale="92500" lnSpcReduction="20000"/>
          </a:bodyPr>
          <a:lstStyle/>
          <a:p>
            <a:r>
              <a:rPr lang="en-US" b="1" dirty="0" smtClean="0"/>
              <a:t>UNIVERSITY OF BENIN TEACHING HOSPITAL</a:t>
            </a:r>
            <a:endParaRPr lang="en-US" dirty="0" smtClean="0"/>
          </a:p>
          <a:p>
            <a:r>
              <a:rPr lang="en-US" b="1" dirty="0" smtClean="0"/>
              <a:t>STEM CELL TRANSPLANT UNIT</a:t>
            </a:r>
            <a:endParaRPr lang="en-US" dirty="0" smtClean="0"/>
          </a:p>
          <a:p>
            <a:r>
              <a:rPr lang="en-US" b="1" dirty="0" smtClean="0"/>
              <a:t>UGBOWO, BENIN CITY</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b="1" dirty="0" smtClean="0"/>
              <a:t>PURPOSE:</a:t>
            </a:r>
            <a:r>
              <a:rPr lang="en-US" dirty="0" smtClean="0"/>
              <a:t> To ensure that all necessary pre-transplant evaluations are done. To provide evaluation procedures to assess the suitability of the patient to proceed to stem cell transplant (SCT).</a:t>
            </a:r>
          </a:p>
          <a:p>
            <a:pPr>
              <a:buNone/>
            </a:pPr>
            <a:r>
              <a:rPr lang="en-US" dirty="0" smtClean="0"/>
              <a:t> </a:t>
            </a:r>
          </a:p>
          <a:p>
            <a:pPr lvl="0"/>
            <a:r>
              <a:rPr lang="en-GB" b="1" dirty="0" smtClean="0"/>
              <a:t>Date received: </a:t>
            </a:r>
            <a:endParaRPr lang="en-US" dirty="0" smtClean="0"/>
          </a:p>
          <a:p>
            <a:pPr lvl="0"/>
            <a:r>
              <a:rPr lang="en-GB" b="1" dirty="0" smtClean="0"/>
              <a:t>Prepared by:</a:t>
            </a:r>
            <a:endParaRPr lang="en-US" dirty="0" smtClean="0"/>
          </a:p>
          <a:p>
            <a:pPr lvl="0"/>
            <a:r>
              <a:rPr lang="en-GB" b="1" dirty="0" smtClean="0"/>
              <a:t>Authorised by :</a:t>
            </a:r>
            <a:endParaRPr lang="en-US" dirty="0" smtClean="0"/>
          </a:p>
          <a:p>
            <a:pPr lvl="0"/>
            <a:r>
              <a:rPr lang="en-GB" b="1" dirty="0" smtClean="0"/>
              <a:t>Number of pages: </a:t>
            </a:r>
            <a:endParaRPr lang="en-US" dirty="0" smtClean="0"/>
          </a:p>
          <a:p>
            <a:pPr lvl="0"/>
            <a:r>
              <a:rPr lang="en-GB" b="1" dirty="0" smtClean="0"/>
              <a:t>Location :</a:t>
            </a:r>
            <a:endParaRPr lang="en-US"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CONTENT</a:t>
            </a:r>
          </a:p>
          <a:p>
            <a:endParaRPr lang="en-US" dirty="0" smtClean="0"/>
          </a:p>
          <a:p>
            <a:pPr>
              <a:buNone/>
            </a:pPr>
            <a:r>
              <a:rPr lang="en-US" dirty="0" smtClean="0"/>
              <a:t>PRE </a:t>
            </a:r>
            <a:r>
              <a:rPr lang="en-US" dirty="0" smtClean="0"/>
              <a:t>WORK-UP ADMINISTRATION</a:t>
            </a:r>
          </a:p>
          <a:p>
            <a:pPr>
              <a:buNone/>
            </a:pPr>
            <a:r>
              <a:rPr lang="en-US" dirty="0" smtClean="0"/>
              <a:t>WORK-UP CLINIC</a:t>
            </a:r>
          </a:p>
          <a:p>
            <a:pPr>
              <a:buNone/>
            </a:pPr>
            <a:r>
              <a:rPr lang="en-US" dirty="0" smtClean="0"/>
              <a:t>PRE </a:t>
            </a:r>
            <a:r>
              <a:rPr lang="en-US" dirty="0" smtClean="0"/>
              <a:t>ADMISSION ADMINISTRATION</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935162"/>
          </a:xfrm>
        </p:spPr>
        <p:txBody>
          <a:bodyPr>
            <a:normAutofit fontScale="90000"/>
          </a:bodyPr>
          <a:lstStyle/>
          <a:p>
            <a:r>
              <a:rPr lang="en-US" dirty="0" smtClean="0"/>
              <a:t>PRE </a:t>
            </a:r>
            <a:r>
              <a:rPr lang="en-US" dirty="0" smtClean="0"/>
              <a:t>WORK-UP ADMINISTRATION</a:t>
            </a:r>
            <a:br>
              <a:rPr lang="en-US" dirty="0" smtClean="0"/>
            </a:br>
            <a:r>
              <a:rPr lang="en-US" dirty="0" smtClean="0">
                <a:solidFill>
                  <a:schemeClr val="accent5">
                    <a:lumMod val="75000"/>
                  </a:schemeClr>
                </a:solidFill>
              </a:rPr>
              <a:t>Selection of patient and donor</a:t>
            </a:r>
            <a:r>
              <a:rPr lang="en-US" dirty="0" smtClean="0"/>
              <a:t/>
            </a:r>
            <a:br>
              <a:rPr lang="en-US" dirty="0" smtClean="0"/>
            </a:br>
            <a:endParaRPr lang="en-US" dirty="0"/>
          </a:p>
        </p:txBody>
      </p:sp>
      <p:sp>
        <p:nvSpPr>
          <p:cNvPr id="3" name="Content Placeholder 2"/>
          <p:cNvSpPr>
            <a:spLocks noGrp="1"/>
          </p:cNvSpPr>
          <p:nvPr>
            <p:ph idx="1"/>
          </p:nvPr>
        </p:nvSpPr>
        <p:spPr>
          <a:xfrm>
            <a:off x="457200" y="2286000"/>
            <a:ext cx="8229600" cy="3840163"/>
          </a:xfrm>
        </p:spPr>
        <p:txBody>
          <a:bodyPr/>
          <a:lstStyle/>
          <a:p>
            <a:r>
              <a:rPr lang="en-US" dirty="0" smtClean="0"/>
              <a:t>When a patient has been evaluated and deemed suitable by a consultant for </a:t>
            </a:r>
            <a:r>
              <a:rPr lang="en-US" dirty="0" err="1" smtClean="0"/>
              <a:t>allogeneic</a:t>
            </a:r>
            <a:r>
              <a:rPr lang="en-US" dirty="0" smtClean="0"/>
              <a:t> transplantation, efforts are made to identify a suitable donor. </a:t>
            </a:r>
          </a:p>
          <a:p>
            <a:r>
              <a:rPr lang="en-US" dirty="0" smtClean="0"/>
              <a:t>This may involve the tissue-typing of any siblings and/or the initiation of an unrelated donor search.</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761</TotalTime>
  <Words>1148</Words>
  <Application>Microsoft Office PowerPoint</Application>
  <PresentationFormat>On-screen Show (4:3)</PresentationFormat>
  <Paragraphs>301</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PRE-TRANSPLANT PROTOCOL STEM CELL TRANSPLANT UNIT UNIVERSITY OF BENIN TEACHING HOSPITAL</vt:lpstr>
      <vt:lpstr>OUTLINE</vt:lpstr>
      <vt:lpstr>INTRODUCTION</vt:lpstr>
      <vt:lpstr>Slide 4</vt:lpstr>
      <vt:lpstr>Slide 5</vt:lpstr>
      <vt:lpstr>SOP TITLE: PRE-SCT WORKUP: RECEPIENT WORK-UP SOP TYPE: PROCEDURE </vt:lpstr>
      <vt:lpstr>Slide 7</vt:lpstr>
      <vt:lpstr>Slide 8</vt:lpstr>
      <vt:lpstr>PRE WORK-UP ADMINISTRATION Selection of patient and donor </vt:lpstr>
      <vt:lpstr>FERTILITY ISSUES </vt:lpstr>
      <vt:lpstr> ADDITION OF PATIENT TO TRANSPLANT PLANNING LIST </vt:lpstr>
      <vt:lpstr>TBI (if required) </vt:lpstr>
      <vt:lpstr>WORK-UP CLINIC  ROUTINE TESTS </vt:lpstr>
      <vt:lpstr>MEDICAL INTERVIEW TO INCLUDE OBTAINING CONSENT FOR SCT </vt:lpstr>
      <vt:lpstr>PSYCHOSOCIAL INTERVIEW </vt:lpstr>
      <vt:lpstr>Slide 16</vt:lpstr>
      <vt:lpstr>Slide 17</vt:lpstr>
      <vt:lpstr>Slide 18</vt:lpstr>
      <vt:lpstr>Slide 19</vt:lpstr>
      <vt:lpstr>Slide 20</vt:lpstr>
      <vt:lpstr>Slide 21</vt:lpstr>
      <vt:lpstr>Slide 22</vt:lpstr>
      <vt:lpstr>CHECKLIST FOR ALLOGENEIC TRANSPLANT WORKUP --RECIPIENT ALL TESTS MUST BE DONE    PATIENTS ID:                                         WORK UP DATE:  </vt:lpstr>
      <vt:lpstr>SOP TITLE: PRE TRANSPLANT WORKUP: ALLOGENEIC DONOR SOP TYPE: PROCEDURE </vt:lpstr>
      <vt:lpstr>Slide 25</vt:lpstr>
      <vt:lpstr>CHECKLIST FOR ALLOGENEIC TRANSPLANT WORKUP --DONOR ALL TESTS MUST BE DONE    PATIENTS ID:                                         WORK UP DATE:  </vt:lpstr>
      <vt:lpstr>Slide 27</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TRANSPLANT PROTOCOLS STEM CELL TRANSPLANT UNIT UNIVERSITY OF BENIN TEACHING HOSPITAL</dc:title>
  <dc:creator>ademola</dc:creator>
  <cp:lastModifiedBy>Ezire</cp:lastModifiedBy>
  <cp:revision>29</cp:revision>
  <dcterms:created xsi:type="dcterms:W3CDTF">2013-05-07T16:16:32Z</dcterms:created>
  <dcterms:modified xsi:type="dcterms:W3CDTF">2013-07-16T12:34:20Z</dcterms:modified>
</cp:coreProperties>
</file>